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460500"/>
            <a:ext cx="5886450" cy="444500"/>
          </a:xfrm>
          <a:prstGeom prst="rect">
            <a:avLst/>
          </a:prstGeom>
          <a:noFill/>
        </p:spPr>
        <p:txBody>
          <a:bodyPr wrap="square" lIns="0" rIns="0" tIns="0" bIns="0" anchor="t"/>
          <a:lstStyle/>
          <a:p>
            <a:pPr algn="r" rtl="1">
              <a:lnSpc>
                <a:spcPts val="3500"/>
              </a:lnSpc>
            </a:pPr>
            <a:r>
              <a:rPr sz="2400" b="1" i="0" lang="he-IL">
                <a:solidFill>
                  <a:srgbClr val="E76F51"/>
                </a:solidFill>
                <a:latin typeface="Miriam Libre"/>
                <a:cs typeface="Miriam Libre"/>
                <a:ea typeface="Miriam Libre"/>
              </a:rPr>
              <a:t>בראשית י״ט</a:t>
            </a:r>
          </a:p>
        </p:txBody>
      </p:sp>
      <p:sp>
        <p:nvSpPr>
          <p:cNvPr id="4" name="TextBox 3"/>
          <p:cNvSpPr txBox="1"/>
          <p:nvPr/>
        </p:nvSpPr>
        <p:spPr>
          <a:xfrm>
            <a:off x="5629275" y="1905000"/>
            <a:ext cx="5886450" cy="2413000"/>
          </a:xfrm>
          <a:prstGeom prst="rect">
            <a:avLst/>
          </a:prstGeom>
          <a:noFill/>
        </p:spPr>
        <p:txBody>
          <a:bodyPr wrap="square" lIns="0" rIns="0" tIns="0" bIns="0" anchor="ctr"/>
          <a:lstStyle/>
          <a:p>
            <a:pPr algn="r" rtl="1">
              <a:lnSpc>
                <a:spcPts val="7020"/>
              </a:lnSpc>
            </a:pPr>
            <a:r>
              <a:rPr sz="6500" b="1" i="0" lang="he-IL">
                <a:solidFill>
                  <a:srgbClr val="1D3557"/>
                </a:solidFill>
                <a:latin typeface="Miriam Libre"/>
                <a:cs typeface="Miriam Libre"/>
                <a:ea typeface="Miriam Libre"/>
              </a:rPr>
              <a:t>חורבן סדום ולוט</a:t>
            </a:r>
          </a:p>
        </p:txBody>
      </p:sp>
      <p:sp>
        <p:nvSpPr>
          <p:cNvPr id="5" name="TextBox 4"/>
          <p:cNvSpPr txBox="1"/>
          <p:nvPr/>
        </p:nvSpPr>
        <p:spPr>
          <a:xfrm>
            <a:off x="9128177" y="4318000"/>
            <a:ext cx="2142524" cy="406400"/>
          </a:xfrm>
          <a:prstGeom prst="rect">
            <a:avLst/>
          </a:prstGeom>
          <a:noFill/>
        </p:spPr>
        <p:txBody>
          <a:bodyPr wrap="square" lIns="0" rIns="0" tIns="0" bIns="0" anchor="t"/>
          <a:lstStyle/>
          <a:p>
            <a:pPr algn="r" rtl="1">
              <a:lnSpc>
                <a:spcPts val="3200"/>
              </a:lnSpc>
            </a:pPr>
            <a:r>
              <a:rPr sz="2100" b="0" i="0" lang="he-IL">
                <a:solidFill>
                  <a:srgbClr val="F1E3C3"/>
                </a:solidFill>
                <a:latin typeface="Assistant"/>
                <a:cs typeface="Assistant"/>
                <a:ea typeface="Assistant"/>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מטרות השיעור</a:t>
            </a:r>
          </a:p>
        </p:txBody>
      </p:sp>
      <p:sp>
        <p:nvSpPr>
          <p:cNvPr id="5" name="TextBox 4"/>
          <p:cNvSpPr txBox="1"/>
          <p:nvPr/>
        </p:nvSpPr>
        <p:spPr>
          <a:xfrm rot="18900000">
            <a:off x="10561435" y="16968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1</a:t>
            </a:r>
          </a:p>
        </p:txBody>
      </p:sp>
      <p:sp>
        <p:nvSpPr>
          <p:cNvPr id="6" name="TextBox 5"/>
          <p:cNvSpPr txBox="1"/>
          <p:nvPr/>
        </p:nvSpPr>
        <p:spPr>
          <a:xfrm>
            <a:off x="4867021" y="17653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נכיר את הסיפור «חורבן סדום ולוט» (בראשית י״ט) ואת הדמויות בו</a:t>
            </a:r>
          </a:p>
        </p:txBody>
      </p:sp>
      <p:sp>
        <p:nvSpPr>
          <p:cNvPr id="7" name="TextBox 6"/>
          <p:cNvSpPr txBox="1"/>
          <p:nvPr/>
        </p:nvSpPr>
        <p:spPr>
          <a:xfrm rot="18900000">
            <a:off x="10561435" y="28652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2</a:t>
            </a:r>
          </a:p>
        </p:txBody>
      </p:sp>
      <p:sp>
        <p:nvSpPr>
          <p:cNvPr id="8" name="TextBox 7"/>
          <p:cNvSpPr txBox="1"/>
          <p:nvPr/>
        </p:nvSpPr>
        <p:spPr>
          <a:xfrm>
            <a:off x="4867021" y="29337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נבחן כיצד הסיפור מבטא את התמה «בראשית»</a:t>
            </a:r>
          </a:p>
        </p:txBody>
      </p:sp>
      <p:sp>
        <p:nvSpPr>
          <p:cNvPr id="9" name="TextBox 8"/>
          <p:cNvSpPr txBox="1"/>
          <p:nvPr/>
        </p:nvSpPr>
        <p:spPr>
          <a:xfrm rot="18900000">
            <a:off x="10561435" y="40336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3</a:t>
            </a:r>
          </a:p>
        </p:txBody>
      </p:sp>
      <p:sp>
        <p:nvSpPr>
          <p:cNvPr id="10" name="TextBox 9"/>
          <p:cNvSpPr txBox="1"/>
          <p:nvPr/>
        </p:nvSpPr>
        <p:spPr>
          <a:xfrm>
            <a:off x="4867021" y="41021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נקרא פסוקי מפתח ונעמיק בפירוש מלבי"ם</a:t>
            </a:r>
          </a:p>
        </p:txBody>
      </p:sp>
      <p:sp>
        <p:nvSpPr>
          <p:cNvPr id="11" name="TextBox 10"/>
          <p:cNvSpPr txBox="1"/>
          <p:nvPr/>
        </p:nvSpPr>
        <p:spPr>
          <a:xfrm rot="18900000">
            <a:off x="10561435" y="52020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4</a:t>
            </a:r>
          </a:p>
        </p:txBody>
      </p:sp>
      <p:sp>
        <p:nvSpPr>
          <p:cNvPr id="12" name="TextBox 11"/>
          <p:cNvSpPr txBox="1"/>
          <p:nvPr/>
        </p:nvSpPr>
        <p:spPr>
          <a:xfrm>
            <a:off x="4867021" y="52705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הדמויות בסיפור</a:t>
            </a:r>
          </a:p>
        </p:txBody>
      </p:sp>
      <p:sp>
        <p:nvSpPr>
          <p:cNvPr id="5" name="TextBox 4"/>
          <p:cNvSpPr txBox="1"/>
          <p:nvPr/>
        </p:nvSpPr>
        <p:spPr>
          <a:xfrm>
            <a:off x="8256587" y="1924050"/>
            <a:ext cx="2943225"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לוט</a:t>
            </a:r>
          </a:p>
        </p:txBody>
      </p:sp>
      <p:sp>
        <p:nvSpPr>
          <p:cNvPr id="6" name="TextBox 5"/>
          <p:cNvSpPr txBox="1"/>
          <p:nvPr/>
        </p:nvSpPr>
        <p:spPr>
          <a:xfrm>
            <a:off x="8256587" y="2482850"/>
            <a:ext cx="2943225"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המלאכים מודיעים ללוט שעליו לברוח עם משפחתו כי הם משחיתים את המקום.</a:t>
            </a:r>
          </a:p>
        </p:txBody>
      </p:sp>
      <p:sp>
        <p:nvSpPr>
          <p:cNvPr id="7" name="TextBox 6"/>
          <p:cNvSpPr txBox="1"/>
          <p:nvPr/>
        </p:nvSpPr>
        <p:spPr>
          <a:xfrm>
            <a:off x="4624387" y="1924050"/>
            <a:ext cx="2943225"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אברהם</a:t>
            </a:r>
          </a:p>
        </p:txBody>
      </p:sp>
      <p:sp>
        <p:nvSpPr>
          <p:cNvPr id="8" name="TextBox 7"/>
          <p:cNvSpPr txBox="1"/>
          <p:nvPr/>
        </p:nvSpPr>
        <p:spPr>
          <a:xfrm>
            <a:off x="4624387" y="2482850"/>
            <a:ext cx="2943225"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בניגוד לאברהם, הוא מציע הכול בבת אחת וכדי להגן עליהם.</a:t>
            </a:r>
          </a:p>
        </p:txBody>
      </p:sp>
      <p:sp>
        <p:nvSpPr>
          <p:cNvPr id="9" name="TextBox 8"/>
          <p:cNvSpPr txBox="1"/>
          <p:nvPr/>
        </p:nvSpPr>
        <p:spPr>
          <a:xfrm>
            <a:off x="992187" y="1924050"/>
            <a:ext cx="2943225"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רות</a:t>
            </a:r>
          </a:p>
        </p:txBody>
      </p:sp>
      <p:sp>
        <p:nvSpPr>
          <p:cNvPr id="10" name="TextBox 9"/>
          <p:cNvSpPr txBox="1"/>
          <p:nvPr/>
        </p:nvSpPr>
        <p:spPr>
          <a:xfrm>
            <a:off x="992187" y="2482850"/>
            <a:ext cx="2943225"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ממואב עתידה לצאת רות, וזה מקשר לסיפורי דוד.</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רצף האירועים</a:t>
            </a:r>
          </a:p>
        </p:txBody>
      </p:sp>
      <p:sp>
        <p:nvSpPr>
          <p:cNvPr id="5" name="TextBox 4"/>
          <p:cNvSpPr txBox="1"/>
          <p:nvPr/>
        </p:nvSpPr>
        <p:spPr>
          <a:xfrm>
            <a:off x="945733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1</a:t>
            </a:r>
          </a:p>
        </p:txBody>
      </p:sp>
      <p:sp>
        <p:nvSpPr>
          <p:cNvPr id="6" name="TextBox 5"/>
          <p:cNvSpPr txBox="1"/>
          <p:nvPr/>
        </p:nvSpPr>
        <p:spPr>
          <a:xfrm>
            <a:off x="8156460" y="2432050"/>
            <a:ext cx="3135045"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שני המלאכים מגיעים לסדום בערב, ולוט מכניס אותם לביתו ומכין להם משתה.</a:t>
            </a:r>
          </a:p>
        </p:txBody>
      </p:sp>
      <p:sp>
        <p:nvSpPr>
          <p:cNvPr id="7" name="TextBox 6"/>
          <p:cNvSpPr txBox="1"/>
          <p:nvPr/>
        </p:nvSpPr>
        <p:spPr>
          <a:xfrm>
            <a:off x="5829399"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2</a:t>
            </a:r>
          </a:p>
        </p:txBody>
      </p:sp>
      <p:sp>
        <p:nvSpPr>
          <p:cNvPr id="8" name="TextBox 7"/>
          <p:cNvSpPr txBox="1"/>
          <p:nvPr/>
        </p:nvSpPr>
        <p:spPr>
          <a:xfrm>
            <a:off x="4528526" y="2432050"/>
            <a:ext cx="3135045"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אנשי העיר מקיפים את הבית ודורשים להוציא את האורחים.</a:t>
            </a:r>
          </a:p>
        </p:txBody>
      </p:sp>
      <p:sp>
        <p:nvSpPr>
          <p:cNvPr id="9" name="TextBox 8"/>
          <p:cNvSpPr txBox="1"/>
          <p:nvPr/>
        </p:nvSpPr>
        <p:spPr>
          <a:xfrm>
            <a:off x="2201465"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3</a:t>
            </a:r>
          </a:p>
        </p:txBody>
      </p:sp>
      <p:sp>
        <p:nvSpPr>
          <p:cNvPr id="10" name="TextBox 9"/>
          <p:cNvSpPr txBox="1"/>
          <p:nvPr/>
        </p:nvSpPr>
        <p:spPr>
          <a:xfrm>
            <a:off x="900593" y="2432050"/>
            <a:ext cx="3135045"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המלאכים מכים את אנשי העיר בסנוורים ומזהירים את לוט לברוח.</a:t>
            </a:r>
          </a:p>
        </p:txBody>
      </p:sp>
      <p:sp>
        <p:nvSpPr>
          <p:cNvPr id="11" name="TextBox 10"/>
          <p:cNvSpPr txBox="1"/>
          <p:nvPr/>
        </p:nvSpPr>
        <p:spPr>
          <a:xfrm>
            <a:off x="9457332" y="4286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4</a:t>
            </a:r>
          </a:p>
        </p:txBody>
      </p:sp>
      <p:sp>
        <p:nvSpPr>
          <p:cNvPr id="12" name="TextBox 11"/>
          <p:cNvSpPr txBox="1"/>
          <p:nvPr/>
        </p:nvSpPr>
        <p:spPr>
          <a:xfrm>
            <a:off x="8156460" y="4845050"/>
            <a:ext cx="3135045"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 מטיר על סדום ועמורה גפרית ואש.</a:t>
            </a:r>
          </a:p>
        </p:txBody>
      </p:sp>
      <p:sp>
        <p:nvSpPr>
          <p:cNvPr id="13" name="TextBox 12"/>
          <p:cNvSpPr txBox="1"/>
          <p:nvPr/>
        </p:nvSpPr>
        <p:spPr>
          <a:xfrm>
            <a:off x="5829399" y="4286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5</a:t>
            </a:r>
          </a:p>
        </p:txBody>
      </p:sp>
      <p:sp>
        <p:nvSpPr>
          <p:cNvPr id="14" name="TextBox 13"/>
          <p:cNvSpPr txBox="1"/>
          <p:nvPr/>
        </p:nvSpPr>
        <p:spPr>
          <a:xfrm>
            <a:off x="4528526" y="4845050"/>
            <a:ext cx="3135045"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לוט וביתו ישבים במערה בהר, ובנותיו, מתוך חשש שאין להן ממי להיות, מולידות את מואב ובן עמי.</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בראשית י"ט, ו'</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וַיֵּצֵא אֲלֵהֶם לוֹט הַפֶּתְחָה</a:t>
            </a:r>
            <a:r>
              <a:rPr sz="4100" b="0" i="0" lang="he-IL">
                <a:solidFill>
                  <a:srgbClr val="1D3557"/>
                </a:solidFill>
                <a:latin typeface="Frank Ruhl Libre"/>
                <a:cs typeface="Frank Ruhl Libre"/>
                <a:ea typeface="Frank Ruhl Libre"/>
              </a:rPr>
              <a:t> וְהַדֶּלֶת סָגַר אַחֲרָיו</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שני המלאכים מגיעים לסדום בערב, ולוט יושב בשער העיר.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בראשית י"ט, י"ג</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כִּי־מַשְׁחִתִים אֲנַחְנוּ אֶת־הַמָּקוֹם הַזֶּה</a:t>
            </a:r>
            <a:r>
              <a:rPr sz="4100" b="0" i="0" lang="he-IL">
                <a:solidFill>
                  <a:srgbClr val="1D3557"/>
                </a:solidFill>
                <a:latin typeface="Frank Ruhl Libre"/>
                <a:cs typeface="Frank Ruhl Libre"/>
                <a:ea typeface="Frank Ruhl Libre"/>
              </a:rPr>
              <a:t> כִּי־גָדְלָה צַעֲקָתָם אֶת־פְּנֵי ה' וַיְשַׁלְּחֵנוּ ה' לְשַׁחֲתָהּ</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המלאכים מודיעים ללוט שעליו לברוח עם משפחתו כי הם משחיתים את המקום.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בראשית י"ט, ל"ה</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וַתַּשְׁקֶיןָ גַּם בַּלַּיְלָה הַהוּא</a:t>
            </a:r>
            <a:r>
              <a:rPr sz="4100" b="0" i="0" lang="he-IL">
                <a:solidFill>
                  <a:srgbClr val="1D3557"/>
                </a:solidFill>
                <a:latin typeface="Frank Ruhl Libre"/>
                <a:cs typeface="Frank Ruhl Libre"/>
                <a:ea typeface="Frank Ruhl Libre"/>
              </a:rPr>
              <a:t> אֶת־אֲבִיהֶן יָיִן וַתָּקָם הַצְּעִירָה וַתִּשְׁכַּב עִמּוֹ וְלֹא־יָדַע בְּשִׁכְבָהּ וּבְקֻמָהּ</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לוט ירא לשבת בצוער ועולה להר.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מילה מנחה</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מדרש שם</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מדרש שם הוא הסבר לשמו של אדם או מקום.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מלבי"ם</a:t>
            </a:r>
          </a:p>
        </p:txBody>
      </p:sp>
      <p:sp>
        <p:nvSpPr>
          <p:cNvPr id="5" name="TextBox 4"/>
          <p:cNvSpPr txBox="1"/>
          <p:nvPr/>
        </p:nvSpPr>
        <p:spPr>
          <a:xfrm>
            <a:off x="1162939" y="20764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מלבי"ם על בראשית י"ט, ו'</a:t>
            </a:r>
          </a:p>
        </p:txBody>
      </p:sp>
      <p:sp>
        <p:nvSpPr>
          <p:cNvPr id="6" name="TextBox 5"/>
          <p:cNvSpPr txBox="1"/>
          <p:nvPr/>
        </p:nvSpPr>
        <p:spPr>
          <a:xfrm>
            <a:off x="1162939" y="2508250"/>
            <a:ext cx="9967722" cy="18288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ויצא. והדלת סגר אחריו</a:t>
            </a:r>
            <a:r>
              <a:rPr sz="3000" b="0" i="0" lang="he-IL">
                <a:solidFill>
                  <a:srgbClr val="1D3557"/>
                </a:solidFill>
                <a:latin typeface="Noto Serif Hebrew"/>
                <a:cs typeface="Noto Serif Hebrew"/>
                <a:ea typeface="Noto Serif Hebrew"/>
              </a:rPr>
              <a:t> גם בזה נבדל ממעשה הגבעה ששם יצא בעה"ב אליהם ולא סגר הדלת, אבל לוט ידע כי באו דרך רצח, ושם אמר להם אל תעשו את דבר הנבלה הזאת,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מסביר מלבי"ם על «ויצא. והדלת סגר אחריו»?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א׳–י״א («לוט והמלאכים בסדום»).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כ״ד–כ״ט («חורבן סדום»).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ל׳–ל״ח («לוט ובנותיו»).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1D3557"/>
                </a:solidFill>
                <a:latin typeface="Assistant"/>
                <a:cs typeface="Assistant"/>
                <a:ea typeface="Assistant"/>
              </a:rPr>
              <a:t>האם, לדעתך, לוט ראוי לתואר זה?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1E3C3"/>
                </a:solidFill>
                <a:latin typeface="Miriam Libre"/>
                <a:cs typeface="Miriam Libre"/>
                <a:ea typeface="Miriam Libre"/>
              </a:rPr>
              <a:t>חורבן סדום ולוט</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לוט והמלאכים בסדום</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הבריחה</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חורבן סדום</a:t>
            </a:r>
          </a:p>
        </p:txBody>
      </p:sp>
      <p:sp>
        <p:nvSpPr>
          <p:cNvPr id="9" name="TextBox 8"/>
          <p:cNvSpPr txBox="1"/>
          <p:nvPr/>
        </p:nvSpPr>
        <p:spPr>
          <a:xfrm>
            <a:off x="898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לוט ובנותיו</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D3557"/>
                </a:solidFill>
                <a:latin typeface="Assistant"/>
                <a:cs typeface="Assistant"/>
                <a:ea typeface="Assistant"/>
              </a:rPr>
              <a:t>(חורף תשע"ה (שאלון 1205))</a:t>
            </a:r>
          </a:p>
          <a:p>
            <a:pPr algn="r" rtl="1">
              <a:lnSpc>
                <a:spcPts val="3000"/>
              </a:lnSpc>
            </a:pPr>
            <a:r>
              <a:rPr sz="2000" b="0" i="0" lang="he-IL">
                <a:solidFill>
                  <a:srgbClr val="1D3557"/>
                </a:solidFill>
                <a:latin typeface="Assistant"/>
                <a:cs typeface="Assistant"/>
                <a:ea typeface="Assistant"/>
              </a:rPr>
              <a:t>ענה על סעיף א (חובה). א. קרא פסוקים 1-13 שלפניך. (1) על פי פסוקים אלה, בהתחלה לא הבין לוט שהאורחים שלו הם מלאכים. באיזה שלב של השתלשלות האירועים היה לוט יכול להבין שהאורחים אינם בני אנוש אלא מלאכים? בסס את דבריך על הכתוב. (4 נקודות) (2) על פי פסוקים 12-13 בקטע שלפניך, ציין את שני התפקידים של המלאכים בסיפור.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א׳–י״א («לוט והמלאכים בסדום»).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שני המלאכים מגיעים לסדום בערב, ולוט יושב בשער העיר. הוא מקבל אותם כפי שלמד מאברהם - רץ לקראתם, משתחווה ומציע להם לינה ורחצת רגליים. בניגוד לאברהם, הוא מציע הכול בבת אחת וכדי להגן עליהם.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כ״ד–כ״ט («חורבן סדום»).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״וה׳ המטיר על סדום ועל עמורה גפרית ואש מאת ה׳ מן השמים״. הערים נהפכות, כל הככר וכל יושבי הערים והצמח.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ל׳–ל״ח («לוט ובנותיו»).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לוט ירא לשבת בצוער ועולה להר. בנותיו חושבות שאין עוד אנשים בעולם, ומשקות אותו יין כדי להוליד ממנו בנים: ״ונחיה מאבינו זרע״.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1990"/>
              </a:lnSpc>
            </a:pPr>
            <a:r>
              <a:rPr sz="1350" b="0" i="0" lang="he-IL">
                <a:solidFill>
                  <a:srgbClr val="1D3557"/>
                </a:solidFill>
                <a:latin typeface="Assistant"/>
                <a:cs typeface="Assistant"/>
                <a:ea typeface="Assistant"/>
              </a:rPr>
              <a:t>שאלה א (חובה)</a:t>
            </a:r>
          </a:p>
          <a:p>
            <a:pPr algn="r" rtl="1">
              <a:lnSpc>
                <a:spcPts val="1990"/>
              </a:lnSpc>
            </a:pPr>
            <a:r>
              <a:rPr sz="1350" b="0" i="0" lang="he-IL">
                <a:solidFill>
                  <a:srgbClr val="1D3557"/>
                </a:solidFill>
                <a:latin typeface="Assistant"/>
                <a:cs typeface="Assistant"/>
                <a:ea typeface="Assistant"/>
              </a:rPr>
              <a:t>(1) השלב בו לוט הבין שהאורחים הם מלאכים: לוט יכול היה להבין שהאורחים הם יצורים שמימיים ברגע שביצעו מעשה על-טבעי כדי להגן עליו ועל ביתו.</a:t>
            </a:r>
          </a:p>
          <a:p>
            <a:pPr algn="r" rtl="1">
              <a:lnSpc>
                <a:spcPts val="1990"/>
              </a:lnSpc>
            </a:pPr>
            <a:r>
              <a:rPr sz="1350" b="0" i="0" lang="he-IL">
                <a:solidFill>
                  <a:srgbClr val="1D3557"/>
                </a:solidFill>
                <a:latin typeface="Assistant"/>
                <a:cs typeface="Assistant"/>
                <a:ea typeface="Assistant"/>
              </a:rPr>
              <a:t>ביסוס מהכתוב: בפסוק י"א נאמר: "וְאֶת הָאֲנָשִׁים אֲשֶׁר פֶּתַח הַבַּיִת הִכּוּ בַּסַּנְוֵרִים מִקָּטֹן וְעַד גָּדוֹל". היכולת להכות קהל שלם בעיוורון פתאומי הבהירה ללוט שמדובר בכוח אלוהי ולא באנשים רגילים.</a:t>
            </a:r>
          </a:p>
          <a:p>
            <a:pPr algn="r" rtl="1">
              <a:lnSpc>
                <a:spcPts val="1990"/>
              </a:lnSpc>
            </a:pPr>
            <a:r>
              <a:rPr sz="1350" b="0" i="0" lang="he-IL">
                <a:solidFill>
                  <a:srgbClr val="1D3557"/>
                </a:solidFill>
                <a:latin typeface="Assistant"/>
                <a:cs typeface="Assistant"/>
                <a:ea typeface="Assistant"/>
              </a:rPr>
              <a:t>(2) שני התפקידים של המלאכים:</a:t>
            </a:r>
          </a:p>
          <a:p>
            <a:pPr algn="r" rtl="1">
              <a:lnSpc>
                <a:spcPts val="1990"/>
              </a:lnSpc>
            </a:pPr>
            <a:r>
              <a:rPr sz="1350" b="0" i="0" lang="he-IL">
                <a:solidFill>
                  <a:srgbClr val="1D3557"/>
                </a:solidFill>
                <a:latin typeface="Assistant"/>
                <a:cs typeface="Assistant"/>
                <a:ea typeface="Assistant"/>
              </a:rPr>
              <a:t>הצלה: תפקידם לחלץ את לוט ומשפחתו לפני ההשמדה. (פסוק י"ב: "עוֹד מִי לְךָ פֹה... הוֹצֵא מִן הַמָּקוֹם").</a:t>
            </a:r>
          </a:p>
          <a:p>
            <a:pPr algn="r" rtl="1">
              <a:lnSpc>
                <a:spcPts val="1990"/>
              </a:lnSpc>
            </a:pPr>
            <a:r>
              <a:rPr sz="1350" b="0" i="0" lang="he-IL">
                <a:solidFill>
                  <a:srgbClr val="1D3557"/>
                </a:solidFill>
                <a:latin typeface="Assistant"/>
                <a:cs typeface="Assistant"/>
                <a:ea typeface="Assistant"/>
              </a:rPr>
              <a:t>השמדה: תפקידם לבצע את גזר הדין האלוהי על העיר. (פסוק י"ג: "כִּי מַשְׁחִתִים אֲנַחְנוּ אֶת הַמָּקוֹם הַזֶּה").</a:t>
            </a:r>
          </a:p>
          <a:p>
            <a:pPr algn="r" rtl="1">
              <a:lnSpc>
                <a:spcPts val="1990"/>
              </a:lnSpc>
            </a:pPr>
            <a:r>
              <a:rPr sz="1350" b="0" i="0" lang="he-IL">
                <a:solidFill>
                  <a:srgbClr val="1D3557"/>
                </a:solidFill>
                <a:latin typeface="Assistant"/>
                <a:cs typeface="Assistant"/>
                <a:ea typeface="Assistant"/>
              </a:rPr>
              <a:t>שאלה ב (בחירה)</a:t>
            </a:r>
          </a:p>
          <a:p>
            <a:pPr algn="r" rtl="1">
              <a:lnSpc>
                <a:spcPts val="1990"/>
              </a:lnSpc>
            </a:pPr>
            <a:r>
              <a:rPr sz="1350" b="0" i="0" lang="he-IL">
                <a:solidFill>
                  <a:srgbClr val="1D3557"/>
                </a:solidFill>
                <a:latin typeface="Assistant"/>
                <a:cs typeface="Assistant"/>
                <a:ea typeface="Assistant"/>
              </a:rPr>
              <a:t>(1) תגובת החתנים: החתנים לא האמינו לאזהרתו של לוט והתייחסו אליה כאל בדיחה או חוסר רצינות.</a:t>
            </a:r>
          </a:p>
          <a:p>
            <a:pPr algn="r" rtl="1">
              <a:lnSpc>
                <a:spcPts val="1990"/>
              </a:lnSpc>
            </a:pPr>
            <a:r>
              <a:rPr sz="1350" b="0" i="0" lang="he-IL">
                <a:solidFill>
                  <a:srgbClr val="1D3557"/>
                </a:solidFill>
                <a:latin typeface="Assistant"/>
                <a:cs typeface="Assistant"/>
                <a:ea typeface="Assistant"/>
              </a:rPr>
              <a:t>ביסוס מהכתוב: "וַיְהִי כִמְצַחֵק בְּעינֵי חֲתָנָיו" (פסוק י"ד).</a:t>
            </a:r>
          </a:p>
          <a:p>
            <a:pPr algn="r" rtl="1">
              <a:lnSpc>
                <a:spcPts val="1990"/>
              </a:lnSpc>
            </a:pPr>
            <a:r>
              <a:rPr sz="1350" b="0" i="0" lang="he-IL">
                <a:solidFill>
                  <a:srgbClr val="1D3557"/>
                </a:solidFill>
                <a:latin typeface="Assistant"/>
                <a:cs typeface="Assistant"/>
                <a:ea typeface="Assistant"/>
              </a:rPr>
              <a:t>(2) הספק בלבו של לוט: הטענה היא שתגובת הלעג של החתנים גרמה ללוט להסס ולא להאמין בעצמו שהחורבן קרב.</a:t>
            </a:r>
          </a:p>
          <a:p>
            <a:pPr algn="r" rtl="1">
              <a:lnSpc>
                <a:spcPts val="1990"/>
              </a:lnSpc>
            </a:pPr>
            <a:r>
              <a:rPr sz="1350" b="0" i="0" lang="he-IL">
                <a:solidFill>
                  <a:srgbClr val="1D3557"/>
                </a:solidFill>
                <a:latin typeface="Assistant"/>
                <a:cs typeface="Assistant"/>
                <a:ea typeface="Assistant"/>
              </a:rPr>
              <a:t>הסבר וביסוס: בפסוק ט"ז כתוב: "וַיִּתְמַהְמָהּ". למרות שהמלאכים דחקו בו, לוט התמהמה ולא מיהר לצאת. ההתמהמהות הזו מעידה על ספק פנימי שנוצר בעקבות הזלזול של חתניו בדבריו.</a:t>
            </a:r>
          </a:p>
          <a:p>
            <a:pPr algn="r" rtl="1">
              <a:lnSpc>
                <a:spcPts val="1990"/>
              </a:lnSpc>
            </a:pPr>
            <a:r>
              <a:rPr sz="1350" b="0" i="0" lang="he-IL">
                <a:solidFill>
                  <a:srgbClr val="1D3557"/>
                </a:solidFill>
                <a:latin typeface="Assistant"/>
                <a:cs typeface="Assistant"/>
                <a:ea typeface="Assistant"/>
              </a:rPr>
              <a:t>שאלה ג (בחירה)</a:t>
            </a:r>
          </a:p>
          <a:p>
            <a:pPr algn="r" rtl="1">
              <a:lnSpc>
                <a:spcPts val="1990"/>
              </a:lnSpc>
            </a:pPr>
            <a:r>
              <a:rPr sz="1350" b="0" i="0" lang="he-IL">
                <a:solidFill>
                  <a:srgbClr val="1D3557"/>
                </a:solidFill>
                <a:latin typeface="Assistant"/>
                <a:cs typeface="Assistant"/>
                <a:ea typeface="Assistant"/>
              </a:rPr>
              <a:t>האם לוט ראוי לתואר "צדיק אחד בסדום":</a:t>
            </a:r>
          </a:p>
          <a:p>
            <a:pPr algn="r" rtl="1">
              <a:lnSpc>
                <a:spcPts val="1990"/>
              </a:lnSpc>
            </a:pPr>
            <a:r>
              <a:rPr sz="1350" b="0" i="0" lang="he-IL">
                <a:solidFill>
                  <a:srgbClr val="1D3557"/>
                </a:solidFill>
                <a:latin typeface="Assistant"/>
                <a:cs typeface="Assistant"/>
                <a:ea typeface="Assistant"/>
              </a:rPr>
              <a:t>עמדה התומכת בתואר: לוט ראוי לתואר בזכות דבקותו בערך הכנסת האורחים, גם במחיר של סכנת חיים. בדומה לאברהם, הוא הפציר באורחים להיכנס לביתו והגן עליהם בגופו מול ההמון הזועם.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443"/>
              </a:lnSpc>
            </a:pPr>
            <a:r>
              <a:rPr sz="1650" b="0" i="0" lang="he-IL">
                <a:solidFill>
                  <a:srgbClr val="1D3557"/>
                </a:solidFill>
                <a:latin typeface="Assistant"/>
                <a:cs typeface="Assistant"/>
                <a:ea typeface="Assistant"/>
              </a:rPr>
              <a:t>ראיה מהכתוב: "וַיִּפְצַר בָּם מְאֹד וַיָּסֻרוּ אֵלָיו וַיָּבֹאוּ אֶל בֵּיתוֹ" (פסוק ג').</a:t>
            </a:r>
          </a:p>
          <a:p>
            <a:pPr algn="r" rtl="1">
              <a:lnSpc>
                <a:spcPts val="2443"/>
              </a:lnSpc>
            </a:pPr>
            <a:r>
              <a:rPr sz="1650" b="0" i="0" lang="he-IL">
                <a:solidFill>
                  <a:srgbClr val="1D3557"/>
                </a:solidFill>
                <a:latin typeface="Assistant"/>
                <a:cs typeface="Assistant"/>
                <a:ea typeface="Assistant"/>
              </a:rPr>
              <a:t>עמדה השוללת את התואר: לוט אינו "צדיק" במובן המוחלט. הוא בחר לגור בסדום הרשעה, והיה מוכן להפקיר את בנותיו לידי ההמון כדי להציל את אורחיו (מעשה שאינו נחשב מוסרי). בנוסף, הוא ניצל רק בזכות הקשר שלו לאברהם ולא בזכות עצמו.</a:t>
            </a:r>
          </a:p>
          <a:p>
            <a:pPr algn="r" rtl="1">
              <a:lnSpc>
                <a:spcPts val="2443"/>
              </a:lnSpc>
            </a:pPr>
            <a:r>
              <a:rPr sz="1650" b="0" i="0" lang="he-IL">
                <a:solidFill>
                  <a:srgbClr val="1D3557"/>
                </a:solidFill>
                <a:latin typeface="Assistant"/>
                <a:cs typeface="Assistant"/>
                <a:ea typeface="Assistant"/>
              </a:rPr>
              <a:t>ראיה מהכתוב: "הִנֵּה נָא לִי שְׁתֵּי בָנוֹת... אוֹצִיאָה נָא אֶתְהֶן אֲלֵיכֶם וַעֲשׂוּ לָהֶן כַּטּוֹב בְּעֵינֵיכֶם" (פסוק ח').</a:t>
            </a:r>
          </a:p>
          <a:p>
            <a:pPr algn="r" rtl="1">
              <a:lnSpc>
                <a:spcPts val="2443"/>
              </a:lnSpc>
            </a:pPr>
            <a:r>
              <a:rPr sz="1650" b="0" i="0" lang="he-IL">
                <a:solidFill>
                  <a:srgbClr val="1D3557"/>
                </a:solidFill>
                <a:latin typeface="Assistant"/>
                <a:cs typeface="Assistant"/>
                <a:ea typeface="Assistant"/>
              </a:rPr>
              <a:t>שאלה ד (בחירה)</a:t>
            </a:r>
          </a:p>
          <a:p>
            <a:pPr algn="r" rtl="1">
              <a:lnSpc>
                <a:spcPts val="2443"/>
              </a:lnSpc>
            </a:pPr>
            <a:r>
              <a:rPr sz="1650" b="0" i="0" lang="he-IL">
                <a:solidFill>
                  <a:srgbClr val="1D3557"/>
                </a:solidFill>
                <a:latin typeface="Assistant"/>
                <a:cs typeface="Assistant"/>
                <a:ea typeface="Assistant"/>
              </a:rPr>
              <a:t>הסיבה לאיסור להביט לאחור:</a:t>
            </a:r>
          </a:p>
          <a:p>
            <a:pPr algn="r" rtl="1">
              <a:lnSpc>
                <a:spcPts val="2443"/>
              </a:lnSpc>
            </a:pPr>
            <a:r>
              <a:rPr sz="1650" b="0" i="0" lang="he-IL">
                <a:solidFill>
                  <a:srgbClr val="1D3557"/>
                </a:solidFill>
                <a:latin typeface="Assistant"/>
                <a:cs typeface="Assistant"/>
                <a:ea typeface="Assistant"/>
              </a:rPr>
              <a:t>לפי רש"י: הסיבה היא מוסרית. לוט עצמו היה ראוי להיענש עם אנשי סדום, והוא ניצל רק בחסד (בזכות אברהם). לכן, אין זה ראוי ש"יחזה" בסבלם של אחרים בזמן שהוא עצמו ניצל מאותו גורל מבלי שהיה ראוי לכך באמת.</a:t>
            </a:r>
          </a:p>
          <a:p>
            <a:pPr algn="r" rtl="1">
              <a:lnSpc>
                <a:spcPts val="2443"/>
              </a:lnSpc>
            </a:pPr>
            <a:r>
              <a:rPr sz="1650" b="0" i="0" lang="he-IL">
                <a:solidFill>
                  <a:srgbClr val="1D3557"/>
                </a:solidFill>
                <a:latin typeface="Assistant"/>
                <a:cs typeface="Assistant"/>
                <a:ea typeface="Assistant"/>
              </a:rPr>
              <a:t>ביסוס בכתוב: פסוק כ"ט – "וַיְהִי בְּשַׁחֵת אֱלֹהִים אֶת עָרֵי הַכִּכָּר וַיִּזְכֹּר אֱלֹהִים אֶת אַבְרָהָם וַיְשַׁלַּח אֶת לוֹט". הפסוק מדגיש שלוט ניצל בזכות זיכרון אברהם.</a:t>
            </a:r>
          </a:p>
          <a:p>
            <a:pPr algn="r" rtl="1">
              <a:lnSpc>
                <a:spcPts val="2443"/>
              </a:lnSpc>
            </a:pPr>
            <a:r>
              <a:rPr sz="1650" b="0" i="0" lang="he-IL">
                <a:solidFill>
                  <a:srgbClr val="1D3557"/>
                </a:solidFill>
                <a:latin typeface="Assistant"/>
                <a:cs typeface="Assistant"/>
                <a:ea typeface="Assistant"/>
              </a:rPr>
              <a:t>לפי רשב"ם: הסיבה היא דתית-תיאולוגית. החורבן נעשה על ידי מלאכים ובהתערבות אלוהית ישירה ("שכינה"). לפי התפיסה המקראית, הסתכלות ישירה במעשי האל או במלאכים מסוכנת ועלולה להביא למוות.</a:t>
            </a:r>
          </a:p>
          <a:p>
            <a:pPr algn="r" rtl="1">
              <a:lnSpc>
                <a:spcPts val="2443"/>
              </a:lnSpc>
            </a:pPr>
            <a:r>
              <a:rPr sz="1650" b="0" i="0" lang="he-IL">
                <a:solidFill>
                  <a:srgbClr val="1D3557"/>
                </a:solidFill>
                <a:latin typeface="Assistant"/>
                <a:cs typeface="Assistant"/>
                <a:ea typeface="Assistant"/>
              </a:rPr>
              <a:t>ביסוס בכתוב: פסוק כ"ד – "וַה' הִמְטִיר עַל סְדֹם וְעַל עֲמֹרָה גָּפְרִית וָאֵשׁ מֵאֵת ה' מִן הַשָּׁמָיִם". האירוע מתואר כהתגלות אלוהית עוצמתית של השמדה, שאין לאדם רשות לצפות בה.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חורבן סדום ולוט – שאלון 1261</dc:title>
  <dc:subject/>
  <dc:creator/>
  <cp:keywords/>
  <dc:description/>
  <cp:lastModifiedBy/>
  <cp:revision>1</cp:revision>
  <dcterms:created xsi:type="dcterms:W3CDTF">2013-01-27T09:14:16Z</dcterms:created>
  <dcterms:modified xsi:type="dcterms:W3CDTF">2013-01-27T09:15:58Z</dcterms:modified>
  <cp:category/>
</cp:coreProperties>
</file>