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בראשית ב׳</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גן עדן ויצירת האישה</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«גן עדן ויצירת האישה» (בראשית ב׳)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«בראשית»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אדם</a:t>
            </a:r>
          </a:p>
        </p:txBody>
      </p:sp>
      <p:sp>
        <p:nvSpPr>
          <p:cNvPr id="6" name="TextBox 5"/>
          <p:cNvSpPr txBox="1"/>
          <p:nvPr/>
        </p:nvSpPr>
        <p:spPr>
          <a:xfrm>
            <a:off x="6393624" y="2463800"/>
            <a:ext cx="4853051"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בפרק א׳ האדם נברא אחרון וכל הבריאה למענו, והוא בצלם אלוהים.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45733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8136838"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סיפור שני של הבריאה: האדם נוצר מעפר האדמה ואלוהים נופח באפיו נשמת חיים.</a:t>
            </a:r>
          </a:p>
        </p:txBody>
      </p:sp>
      <p:sp>
        <p:nvSpPr>
          <p:cNvPr id="7" name="TextBox 6"/>
          <p:cNvSpPr txBox="1"/>
          <p:nvPr/>
        </p:nvSpPr>
        <p:spPr>
          <a:xfrm>
            <a:off x="5829399"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4508905"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אלוהים נוטע גן בעדן, ומציב בו את האדם ״לעבדה ולשמרה״.</a:t>
            </a:r>
          </a:p>
        </p:txBody>
      </p:sp>
      <p:sp>
        <p:nvSpPr>
          <p:cNvPr id="9" name="TextBox 8"/>
          <p:cNvSpPr txBox="1"/>
          <p:nvPr/>
        </p:nvSpPr>
        <p:spPr>
          <a:xfrm>
            <a:off x="2201465"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880971"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האיסור: ״מכל עץ הגן אכל תאכל ומעץ הדעת טוב ורע לא תאכל ממנו כי ביום אכלך ממנו מות תמות״.</a:t>
            </a:r>
          </a:p>
        </p:txBody>
      </p:sp>
      <p:sp>
        <p:nvSpPr>
          <p:cNvPr id="11" name="TextBox 10"/>
          <p:cNvSpPr txBox="1"/>
          <p:nvPr/>
        </p:nvSpPr>
        <p:spPr>
          <a:xfrm>
            <a:off x="9457332" y="4267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4</a:t>
            </a:r>
          </a:p>
        </p:txBody>
      </p:sp>
      <p:sp>
        <p:nvSpPr>
          <p:cNvPr id="12" name="TextBox 11"/>
          <p:cNvSpPr txBox="1"/>
          <p:nvPr/>
        </p:nvSpPr>
        <p:spPr>
          <a:xfrm>
            <a:off x="8136838" y="4826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״לא טוב היות האדם לבדו״.</a:t>
            </a:r>
          </a:p>
        </p:txBody>
      </p:sp>
      <p:sp>
        <p:nvSpPr>
          <p:cNvPr id="13" name="TextBox 12"/>
          <p:cNvSpPr txBox="1"/>
          <p:nvPr/>
        </p:nvSpPr>
        <p:spPr>
          <a:xfrm>
            <a:off x="5829399" y="4267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5</a:t>
            </a:r>
          </a:p>
        </p:txBody>
      </p:sp>
      <p:sp>
        <p:nvSpPr>
          <p:cNvPr id="14" name="TextBox 13"/>
          <p:cNvSpPr txBox="1"/>
          <p:nvPr/>
        </p:nvSpPr>
        <p:spPr>
          <a:xfrm>
            <a:off x="4508905" y="4826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אלוהים בונה מצלע האדם את האישה.</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ב', 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וַיְכַל אֱלֹהִים בַּיּוֹם הַשְּׁבִיעִי</a:t>
            </a:r>
            <a:r>
              <a:rPr sz="4100" b="0" i="0" lang="he-IL">
                <a:solidFill>
                  <a:srgbClr val="33414A"/>
                </a:solidFill>
                <a:latin typeface="Frank Ruhl Libre"/>
                <a:cs typeface="Frank Ruhl Libre"/>
                <a:ea typeface="Frank Ruhl Libre"/>
              </a:rPr>
              <a:t> מְלַאכְתּוֹ אֲשֶׁר עָשָׂה וַיִּשְׁבֹּת בַּיּוֹם הַשְּׁבִיעִי מִכָּל־מְלַאכְתּוֹ אֲשֶׁר עָשָׂה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שלושת הפסוקים האלה סוגרים את סיפור הבריאה הראשון: ״ויכלו השמים והארץ וכל צבאם״.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ב', ד'</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אֵלֶּה תוֹלְדוֹת הַשָּׁמַיִם וְהָאָרֶץ</a:t>
            </a:r>
            <a:r>
              <a:rPr sz="4100" b="0" i="0" lang="he-IL">
                <a:solidFill>
                  <a:srgbClr val="33414A"/>
                </a:solidFill>
                <a:latin typeface="Frank Ruhl Libre"/>
                <a:cs typeface="Frank Ruhl Libre"/>
                <a:ea typeface="Frank Ruhl Libre"/>
              </a:rPr>
              <a:t> בְּהִבָּרְאָם בְּיוֹם עֲשׂוֹת ה' אֱלֹהִים אֶרֶץ וְשָׁמָיִם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בפסוק 4 מתחיל סיפור בריאה שני.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ב', ח'</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וַיִּטַּע ה' אֱלֹהִים גַּן־בְּעֵדֶן</a:t>
            </a:r>
            <a:r>
              <a:rPr sz="4100" b="0" i="0" lang="he-IL">
                <a:solidFill>
                  <a:srgbClr val="33414A"/>
                </a:solidFill>
                <a:latin typeface="Frank Ruhl Libre"/>
                <a:cs typeface="Frank Ruhl Libre"/>
                <a:ea typeface="Frank Ruhl Libre"/>
              </a:rPr>
              <a:t> מִקֶּדֶם וַיָּשֶׂם שָׁם אֶת־הָאָדָם אֲשֶׁר יָצָר</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האל נוטע גן בעדן ומציב בו את האדם ״לעבדה ולשמרה״.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ב', י"ח</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וַיֹּאמֶר ה' אֱלֹהִים </a:t>
            </a:r>
            <a:r>
              <a:rPr sz="4100" b="1" i="0" lang="he-IL">
                <a:solidFill>
                  <a:srgbClr val="33414A"/>
                </a:solidFill>
                <a:latin typeface="Frank Ruhl Libre"/>
                <a:cs typeface="Frank Ruhl Libre"/>
                <a:ea typeface="Frank Ruhl Libre"/>
              </a:rPr>
              <a:t>לֹא־טוֹב הֱיוֹת הָאָדָם לְבַדּוֹ</a:t>
            </a:r>
            <a:r>
              <a:rPr sz="4100" b="0" i="0" lang="he-IL">
                <a:solidFill>
                  <a:srgbClr val="33414A"/>
                </a:solidFill>
                <a:latin typeface="Frank Ruhl Libre"/>
                <a:cs typeface="Frank Ruhl Libre"/>
                <a:ea typeface="Frank Ruhl Libre"/>
              </a:rPr>
              <a:t> אֶעֱשֶׂה־לּוֹ עֵזֶר כְּנֶגְדּוֹ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״לא טוב היות האדם לבדו״ - זו הפעם הראשונה בסיפור שמשהו ״לא טוב״.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אלה</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הָאֲמוּרִים לְמַעְלָה.</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בהמולו</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בְּהִפָּעֲלוֹ, כְּמוֹ בְּהִבָּרְאָם (בראשית ב').</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עזר כנגדו</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זָכָה – עֵזֶר; לֹא זָכָה – כְּנֶגְדּוֹ לְהִלָּחֵם.</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קורבנות</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מתנה מן החי או מן הצומח שמביא אדם למקדש לכבוד האל.</a:t>
            </a:r>
          </a:p>
        </p:txBody>
      </p:sp>
      <p:sp>
        <p:nvSpPr>
          <p:cNvPr id="15" name="TextBox 14"/>
          <p:cNvSpPr txBox="1"/>
          <p:nvPr/>
        </p:nvSpPr>
        <p:spPr>
          <a:xfrm>
            <a:off x="906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התגלות האל</a:t>
            </a:r>
          </a:p>
        </p:txBody>
      </p:sp>
      <p:sp>
        <p:nvSpPr>
          <p:cNvPr id="16" name="TextBox 15"/>
          <p:cNvSpPr txBox="1"/>
          <p:nvPr/>
        </p:nvSpPr>
        <p:spPr>
          <a:xfrm>
            <a:off x="906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האלוהים הוא יישות מופשטת, הבוחרת להתגלות לנביאיו ולנבחריו בלבד.</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בראשית ב', ב'</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ויכל אלהים ביום השביעי</a:t>
            </a:r>
            <a:r>
              <a:rPr sz="3000" b="0" i="0" lang="he-IL">
                <a:solidFill>
                  <a:srgbClr val="33414A"/>
                </a:solidFill>
                <a:latin typeface="Noto Serif Hebrew"/>
                <a:cs typeface="Noto Serif Hebrew"/>
                <a:ea typeface="Noto Serif Hebrew"/>
              </a:rPr>
              <a:t>. ר' שִׁמְעוֹן אוֹמֵר בָּשָׂר וָדָם, שֶׁאֵינוֹ יוֹדֵעַ עִתָּיו וּרְגָעָיו צָרִיך לְהוֹסִיף מֵחֹל עַל הַקֹּדֶשׁ, הַקָּבָּ"ה שֶׁיּוֹדֵעַ עִתָּיו וּרְגָעָיו, נִכְנָס בֹּו כְּחוּט הַשַּׂעֲרָה, וְנִרְאֶה כְאִלּוּ כִלָּה בוֹ בַיֹּום.</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«ויכל אלהים ביום השביעי»?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רמב"ן</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רמב"ן על בראשית ב', ד'</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אֵלֶּה תוֹלְדוֹת הַשָּׁמַיִם וְהָאָרֶץ בְּהִבָּרְאָם</a:t>
            </a:r>
            <a:r>
              <a:rPr sz="3000" b="0" i="0" lang="he-IL">
                <a:solidFill>
                  <a:srgbClr val="33414A"/>
                </a:solidFill>
                <a:latin typeface="Noto Serif Hebrew"/>
                <a:cs typeface="Noto Serif Hebrew"/>
                <a:ea typeface="Noto Serif Hebrew"/>
              </a:rPr>
              <a:t> יְסַפֵּר תּוֹלְדוֹת הַשָּׁמַיִם וְהָאָרֶץ בַּמָּטָר וּבַצְּמִיחָה כַּאֲשֶׁר נִבְרְאוּ וְנַעֲשׂוּ כְּתִקּוּנָם, כִּי הַשָּׁמַיִם יִתְּנוּ טַלָּם וּמִטְרָם וְהָאָרֶץ תִּתֵּן יְבוּלָהּ, וְהֵם קִיּוּם כָּל חַי.</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א׳–ג׳ («סיום הבריאה והשבת»).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ח׳–י״ז («גן עדן והציווי»).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י״ח–כ״ה («אישה: עזר כנגדו»).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(2) על סמך החומרים שהזכרת בתת-סעיף (1), באיזה מן הקטעים הדמיון בין האדם לאל הבורא רב יותר, לדעתך?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גן עדן ויצירת האישה</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סיום הבריאה והשבת</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פתיחה חדשה: יצירת האדם</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גן עדן והציווי</a:t>
            </a:r>
          </a:p>
        </p:txBody>
      </p:sp>
      <p:sp>
        <p:nvSpPr>
          <p:cNvPr id="9" name="TextBox 8"/>
          <p:cNvSpPr txBox="1"/>
          <p:nvPr/>
        </p:nvSpPr>
        <p:spPr>
          <a:xfrm>
            <a:off x="878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אישה: עזר כנגדו</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(קיץ תשפ"א (שאלון 1262))</a:t>
            </a:r>
          </a:p>
          <a:p>
            <a:pPr algn="r" rtl="1">
              <a:lnSpc>
                <a:spcPts val="3000"/>
              </a:lnSpc>
            </a:pPr>
            <a:r>
              <a:rPr sz="2000" b="0" i="0" lang="he-IL">
                <a:solidFill>
                  <a:srgbClr val="3F4A52"/>
                </a:solidFill>
                <a:latin typeface="David Libre"/>
                <a:cs typeface="David Libre"/>
                <a:ea typeface="David Libre"/>
              </a:rPr>
              <a:t>1. קרא בראשית, פרק ב', פסוקים א'–ט' ופסוקים ט"ו–כ"ה. ענו על סעיף א (חובה).</a:t>
            </a:r>
          </a:p>
          <a:p>
            <a:pPr algn="r" rtl="1">
              <a:lnSpc>
                <a:spcPts val="3000"/>
              </a:lnSpc>
            </a:pPr>
            <a:r>
              <a:rPr sz="2000" b="0" i="0" lang="he-IL">
                <a:solidFill>
                  <a:srgbClr val="3F4A52"/>
                </a:solidFill>
                <a:latin typeface="David Libre"/>
                <a:cs typeface="David Libre"/>
                <a:ea typeface="David Libre"/>
              </a:rPr>
              <a:t>א. קרא פסוקים א'–ג'. (1) על פי פסוקים אלה, ציין שני פרטים המייחדים את היום השביעי מששת ימי השבוע שקדמו לו. הסבר את דבריך ובסס אותם על הכתוב. (15 נקודות) (2) יש הטוענים שבפסוקים אלה נכללים סיפורים אטיולוגיים. הבא מן הפסוקים שתי דוגמאות לסיפורים אטיולוגיים, והסבר כל דוגמה. (10 נקודות)</a:t>
            </a:r>
          </a:p>
          <a:p>
            <a:pPr algn="r" rtl="1">
              <a:lnSpc>
                <a:spcPts val="3000"/>
              </a:lnSpc>
            </a:pPr>
            <a:r>
              <a:rPr sz="2000" b="0" i="0" lang="he-IL">
                <a:solidFill>
                  <a:srgbClr val="3F4A52"/>
                </a:solidFill>
                <a:latin typeface="David Libre"/>
                <a:cs typeface="David Libre"/>
                <a:ea typeface="David Libre"/>
              </a:rPr>
              <a:t>ענה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א׳–ג׳ («סיום הבריאה והשבת»).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שלושת הפסוקים האלה סוגרים את סיפור הבריאה הראשון: ״ויכלו השמים והארץ וכל צבאם״. ביום השביעי האל שובת ומקדש אותו, והשבת היא שיא סיפור הבריאה.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ח׳–י״ז («גן עדן והציווי»).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האל נוטע גן בעדן ומציב בו את האדם ״לעבדה ולשמרה״. בגן יש עץ החיים ועץ הדעת טוב ורע, ונהר שמתפצל לארבעה ראשים.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י״ח–כ״ה («אישה: עזר כנגדו»).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״לא טוב היות האדם לבדו״ - זו הפעם הראשונה בסיפור שמשהו ״לא טוב״. האל מנסה קודם לתת לאדם חברה: הוא יוצר בעלי חיים והאדם קורא להם שמות, אבל ״לא מצא עזר כנגדו״.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707"/>
              </a:lnSpc>
            </a:pPr>
            <a:r>
              <a:rPr sz="1800" b="0" i="0" lang="he-IL">
                <a:solidFill>
                  <a:srgbClr val="3F4A52"/>
                </a:solidFill>
                <a:latin typeface="David Libre"/>
                <a:cs typeface="David Libre"/>
                <a:ea typeface="David Libre"/>
              </a:rPr>
              <a:t>שאלה 1</a:t>
            </a:r>
          </a:p>
          <a:p>
            <a:pPr algn="r" rtl="1">
              <a:lnSpc>
                <a:spcPts val="2707"/>
              </a:lnSpc>
            </a:pPr>
            <a:r>
              <a:rPr sz="1800" b="0" i="0" lang="he-IL">
                <a:solidFill>
                  <a:srgbClr val="3F4A52"/>
                </a:solidFill>
                <a:latin typeface="David Libre"/>
                <a:cs typeface="David Libre"/>
                <a:ea typeface="David Libre"/>
              </a:rPr>
              <a:t>סעיף א' (חובה)</a:t>
            </a:r>
          </a:p>
          <a:p>
            <a:pPr algn="r" rtl="1">
              <a:lnSpc>
                <a:spcPts val="2707"/>
              </a:lnSpc>
            </a:pPr>
            <a:r>
              <a:rPr sz="1800" b="0" i="0" lang="he-IL">
                <a:solidFill>
                  <a:srgbClr val="3F4A52"/>
                </a:solidFill>
                <a:latin typeface="David Libre"/>
                <a:cs typeface="David Libre"/>
                <a:ea typeface="David Libre"/>
              </a:rPr>
              <a:t>(1) פרטים המייחדים את היום השביעי ממששת ימי השבוע שקדמו לו (על התלמיד לציין שני פרטים ולבסס):</a:t>
            </a:r>
          </a:p>
          <a:p>
            <a:pPr algn="r" rtl="1">
              <a:lnSpc>
                <a:spcPts val="2707"/>
              </a:lnSpc>
            </a:pPr>
            <a:r>
              <a:rPr sz="1800" b="0" i="0" lang="he-IL">
                <a:solidFill>
                  <a:srgbClr val="3F4A52"/>
                </a:solidFill>
                <a:latin typeface="David Libre"/>
                <a:cs typeface="David Libre"/>
                <a:ea typeface="David Libre"/>
              </a:rPr>
              <a:t>ביום השביעי נסתיימה מלאכת בריאת העולם, שנמשכה שישה ימים: "וייכל אלהים ביום השביעי מלאכתו אשר עשה".</a:t>
            </a:r>
          </a:p>
          <a:p>
            <a:pPr algn="r" rtl="1">
              <a:lnSpc>
                <a:spcPts val="2707"/>
              </a:lnSpc>
            </a:pPr>
            <a:r>
              <a:rPr sz="1800" b="0" i="0" lang="he-IL">
                <a:solidFill>
                  <a:srgbClr val="3F4A52"/>
                </a:solidFill>
                <a:latin typeface="David Libre"/>
                <a:cs typeface="David Libre"/>
                <a:ea typeface="David Libre"/>
              </a:rPr>
              <a:t>ביום השביעי, ה' שובת מכל מלאכה, לעומת ששת ימי הבריאה: "וישבת ביום השביעי מכל מלאכתו אשר עשה".</a:t>
            </a:r>
          </a:p>
          <a:p>
            <a:pPr algn="r" rtl="1">
              <a:lnSpc>
                <a:spcPts val="2707"/>
              </a:lnSpc>
            </a:pPr>
            <a:r>
              <a:rPr sz="1800" b="0" i="0" lang="he-IL">
                <a:solidFill>
                  <a:srgbClr val="3F4A52"/>
                </a:solidFill>
                <a:latin typeface="David Libre"/>
                <a:cs typeface="David Libre"/>
                <a:ea typeface="David Libre"/>
              </a:rPr>
              <a:t>היום השביעי מבורך על ידי ה' והופך ליום מקודש: "ויברך אלהים את יום השביעי ויקדש אתו...".</a:t>
            </a:r>
          </a:p>
          <a:p>
            <a:pPr algn="r" rtl="1">
              <a:lnSpc>
                <a:spcPts val="2707"/>
              </a:lnSpc>
            </a:pPr>
            <a:r>
              <a:rPr sz="1800" b="0" i="0" lang="he-IL">
                <a:solidFill>
                  <a:srgbClr val="3F4A52"/>
                </a:solidFill>
                <a:latin typeface="David Libre"/>
                <a:cs typeface="David Libre"/>
                <a:ea typeface="David Libre"/>
              </a:rPr>
              <a:t>(2) דוגמאות לסיפורים אטיולוגיים (על התלמיד להביא שתי דוגמאות):</a:t>
            </a:r>
          </a:p>
          <a:p>
            <a:pPr algn="r" rtl="1">
              <a:lnSpc>
                <a:spcPts val="2707"/>
              </a:lnSpc>
            </a:pPr>
            <a:r>
              <a:rPr sz="1800" b="0" i="0" lang="he-IL">
                <a:solidFill>
                  <a:srgbClr val="3F4A52"/>
                </a:solidFill>
                <a:latin typeface="David Libre"/>
                <a:cs typeface="David Libre"/>
                <a:ea typeface="David Libre"/>
              </a:rPr>
              <a:t>פסוקים אלה מסבירים מדוע בני האדם נחים ממלאכתם ביום השביעי – כי ביום השביעי, ה' שבת מכל מלאכה, ובני האדם נדרשים לעשות כמותו.</a:t>
            </a:r>
          </a:p>
          <a:p>
            <a:pPr algn="r" rtl="1">
              <a:lnSpc>
                <a:spcPts val="2707"/>
              </a:lnSpc>
            </a:pPr>
            <a:r>
              <a:rPr sz="1800" b="0" i="0" lang="he-IL">
                <a:solidFill>
                  <a:srgbClr val="3F4A52"/>
                </a:solidFill>
                <a:latin typeface="David Libre"/>
                <a:cs typeface="David Libre"/>
                <a:ea typeface="David Libre"/>
              </a:rPr>
              <a:t>פסוקים אלה מסבירים מדוע היום השביעי, יום השבת, קדוש – כי בתום בריאת העולם, ה' בירך את היום השביעי וקידש אותו.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גן עדן ויצירת האישה – שאלון 1261</dc:title>
  <dc:subject/>
  <dc:creator/>
  <cp:keywords/>
  <dc:description/>
  <cp:lastModifiedBy/>
  <cp:revision>1</cp:revision>
  <dcterms:created xsi:type="dcterms:W3CDTF">2013-01-27T09:14:16Z</dcterms:created>
  <dcterms:modified xsi:type="dcterms:W3CDTF">2013-01-27T09:15:58Z</dcterms:modified>
  <cp:category/>
</cp:coreProperties>
</file>