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1460500"/>
            <a:ext cx="5755640" cy="444500"/>
          </a:xfrm>
          <a:prstGeom prst="rect">
            <a:avLst/>
          </a:prstGeom>
          <a:noFill/>
        </p:spPr>
        <p:txBody>
          <a:bodyPr wrap="square" lIns="0" rIns="0" tIns="0" bIns="0" anchor="t"/>
          <a:lstStyle/>
          <a:p>
            <a:pPr algn="r" rtl="1">
              <a:lnSpc>
                <a:spcPts val="3500"/>
              </a:lnSpc>
            </a:pPr>
            <a:r>
              <a:rPr sz="2400" b="0" i="0" lang="he-IL">
                <a:solidFill>
                  <a:srgbClr val="FFD166"/>
                </a:solidFill>
                <a:latin typeface="IBM Plex Sans Hebrew"/>
                <a:cs typeface="IBM Plex Sans Hebrew"/>
                <a:ea typeface="IBM Plex Sans Hebrew"/>
              </a:rPr>
              <a:t>בראשית כ״א</a:t>
            </a:r>
          </a:p>
        </p:txBody>
      </p:sp>
      <p:sp>
        <p:nvSpPr>
          <p:cNvPr id="4" name="TextBox 3"/>
          <p:cNvSpPr txBox="1"/>
          <p:nvPr/>
        </p:nvSpPr>
        <p:spPr>
          <a:xfrm>
            <a:off x="5821680" y="1924050"/>
            <a:ext cx="5755640" cy="2374900"/>
          </a:xfrm>
          <a:prstGeom prst="rect">
            <a:avLst/>
          </a:prstGeom>
          <a:noFill/>
        </p:spPr>
        <p:txBody>
          <a:bodyPr wrap="square" lIns="0" rIns="0" tIns="0" bIns="0" anchor="ctr"/>
          <a:lstStyle/>
          <a:p>
            <a:pPr algn="r" rtl="1">
              <a:lnSpc>
                <a:spcPts val="7344"/>
              </a:lnSpc>
            </a:pPr>
            <a:r>
              <a:rPr sz="6800" b="1" i="0" lang="he-IL">
                <a:solidFill>
                  <a:srgbClr val="FFFFFF"/>
                </a:solidFill>
                <a:latin typeface="IBM Plex Sans Hebrew"/>
                <a:cs typeface="IBM Plex Sans Hebrew"/>
                <a:ea typeface="IBM Plex Sans Hebrew"/>
              </a:rPr>
              <a:t>לידת יצחק וגירוש הגר</a:t>
            </a:r>
          </a:p>
        </p:txBody>
      </p:sp>
      <p:sp>
        <p:nvSpPr>
          <p:cNvPr id="5" name="TextBox 4"/>
          <p:cNvSpPr txBox="1"/>
          <p:nvPr/>
        </p:nvSpPr>
        <p:spPr>
          <a:xfrm>
            <a:off x="5821680" y="4318000"/>
            <a:ext cx="5755640" cy="406400"/>
          </a:xfrm>
          <a:prstGeom prst="rect">
            <a:avLst/>
          </a:prstGeom>
          <a:noFill/>
        </p:spPr>
        <p:txBody>
          <a:bodyPr wrap="square" lIns="0" rIns="0" tIns="0" bIns="0" anchor="t"/>
          <a:lstStyle/>
          <a:p>
            <a:pPr algn="r" rtl="1">
              <a:lnSpc>
                <a:spcPts val="3200"/>
              </a:lnSpc>
            </a:pPr>
            <a:r>
              <a:rPr sz="2100" b="0" i="0" lang="he-IL">
                <a:solidFill>
                  <a:srgbClr val="DBEEFF"/>
                </a:solidFill>
                <a:latin typeface="IBM Plex Sans Hebrew"/>
                <a:cs typeface="IBM Plex Sans Hebrew"/>
                <a:ea typeface="IBM Plex Sans Hebrew"/>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מטרות השיעור</a:t>
            </a:r>
          </a:p>
        </p:txBody>
      </p:sp>
      <p:sp>
        <p:nvSpPr>
          <p:cNvPr id="5" name="TextBox 4"/>
          <p:cNvSpPr txBox="1"/>
          <p:nvPr/>
        </p:nvSpPr>
        <p:spPr>
          <a:xfrm>
            <a:off x="10731500" y="18669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1</a:t>
            </a:r>
          </a:p>
        </p:txBody>
      </p:sp>
      <p:sp>
        <p:nvSpPr>
          <p:cNvPr id="6" name="TextBox 5"/>
          <p:cNvSpPr txBox="1"/>
          <p:nvPr/>
        </p:nvSpPr>
        <p:spPr>
          <a:xfrm>
            <a:off x="4860480" y="17589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נכיר את הסיפור «לידת יצחק וגירוש הגר» (בראשית כ״א) ואת הדמויות בו</a:t>
            </a:r>
          </a:p>
        </p:txBody>
      </p:sp>
      <p:sp>
        <p:nvSpPr>
          <p:cNvPr id="7" name="TextBox 6"/>
          <p:cNvSpPr txBox="1"/>
          <p:nvPr/>
        </p:nvSpPr>
        <p:spPr>
          <a:xfrm>
            <a:off x="10731500" y="30353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2</a:t>
            </a:r>
          </a:p>
        </p:txBody>
      </p:sp>
      <p:sp>
        <p:nvSpPr>
          <p:cNvPr id="8" name="TextBox 7"/>
          <p:cNvSpPr txBox="1"/>
          <p:nvPr/>
        </p:nvSpPr>
        <p:spPr>
          <a:xfrm>
            <a:off x="4860480" y="29273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נבחן כיצד הסיפור מבטא את התמה «בראשית»</a:t>
            </a:r>
          </a:p>
        </p:txBody>
      </p:sp>
      <p:sp>
        <p:nvSpPr>
          <p:cNvPr id="9" name="TextBox 8"/>
          <p:cNvSpPr txBox="1"/>
          <p:nvPr/>
        </p:nvSpPr>
        <p:spPr>
          <a:xfrm>
            <a:off x="10731500" y="42037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3</a:t>
            </a:r>
          </a:p>
        </p:txBody>
      </p:sp>
      <p:sp>
        <p:nvSpPr>
          <p:cNvPr id="10" name="TextBox 9"/>
          <p:cNvSpPr txBox="1"/>
          <p:nvPr/>
        </p:nvSpPr>
        <p:spPr>
          <a:xfrm>
            <a:off x="4860480" y="40957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נקרא פסוקי מפתח ונעמיק בפירוש רש"י ורמב"ן</a:t>
            </a:r>
          </a:p>
        </p:txBody>
      </p:sp>
      <p:sp>
        <p:nvSpPr>
          <p:cNvPr id="11" name="TextBox 10"/>
          <p:cNvSpPr txBox="1"/>
          <p:nvPr/>
        </p:nvSpPr>
        <p:spPr>
          <a:xfrm>
            <a:off x="10731500" y="53721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4</a:t>
            </a:r>
          </a:p>
        </p:txBody>
      </p:sp>
      <p:sp>
        <p:nvSpPr>
          <p:cNvPr id="12" name="TextBox 11"/>
          <p:cNvSpPr txBox="1"/>
          <p:nvPr/>
        </p:nvSpPr>
        <p:spPr>
          <a:xfrm>
            <a:off x="4860480" y="52641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הדמויות בסיפור</a:t>
            </a:r>
          </a:p>
        </p:txBody>
      </p:sp>
      <p:sp>
        <p:nvSpPr>
          <p:cNvPr id="5" name="TextBox 4"/>
          <p:cNvSpPr txBox="1"/>
          <p:nvPr/>
        </p:nvSpPr>
        <p:spPr>
          <a:xfrm>
            <a:off x="6413246" y="1924050"/>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אברהם</a:t>
            </a:r>
          </a:p>
        </p:txBody>
      </p:sp>
      <p:sp>
        <p:nvSpPr>
          <p:cNvPr id="6" name="TextBox 5"/>
          <p:cNvSpPr txBox="1"/>
          <p:nvPr/>
        </p:nvSpPr>
        <p:spPr>
          <a:xfrm>
            <a:off x="6413246" y="2482850"/>
            <a:ext cx="4813808" cy="1030882"/>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אברהם כורת ברית עם אבימלך בבאר שבע, וקורא שם בשם ה׳ אל עולם.</a:t>
            </a:r>
          </a:p>
        </p:txBody>
      </p:sp>
      <p:sp>
        <p:nvSpPr>
          <p:cNvPr id="7" name="TextBox 6"/>
          <p:cNvSpPr txBox="1"/>
          <p:nvPr/>
        </p:nvSpPr>
        <p:spPr>
          <a:xfrm>
            <a:off x="964946" y="1924050"/>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שרה</a:t>
            </a:r>
          </a:p>
        </p:txBody>
      </p:sp>
      <p:sp>
        <p:nvSpPr>
          <p:cNvPr id="8" name="TextBox 7"/>
          <p:cNvSpPr txBox="1"/>
          <p:nvPr/>
        </p:nvSpPr>
        <p:spPr>
          <a:xfrm>
            <a:off x="964946" y="2482850"/>
            <a:ext cx="4813808" cy="1030882"/>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הצחוק של שרה ושל אברהם בפרקים י״ז וי״ח הביע ספקנות וייאוש.</a:t>
            </a:r>
          </a:p>
        </p:txBody>
      </p:sp>
      <p:sp>
        <p:nvSpPr>
          <p:cNvPr id="9" name="TextBox 8"/>
          <p:cNvSpPr txBox="1"/>
          <p:nvPr/>
        </p:nvSpPr>
        <p:spPr>
          <a:xfrm>
            <a:off x="6413246" y="4161432"/>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יצחק</a:t>
            </a:r>
          </a:p>
        </p:txBody>
      </p:sp>
      <p:sp>
        <p:nvSpPr>
          <p:cNvPr id="10" name="TextBox 9"/>
          <p:cNvSpPr txBox="1"/>
          <p:nvPr/>
        </p:nvSpPr>
        <p:spPr>
          <a:xfrm>
            <a:off x="6413246" y="4720232"/>
            <a:ext cx="4813808" cy="1356717"/>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יצחק נולד לאברהם בן מאה, ואברהם מל אותו בן שמונה ימים.</a:t>
            </a:r>
          </a:p>
        </p:txBody>
      </p:sp>
      <p:sp>
        <p:nvSpPr>
          <p:cNvPr id="11" name="TextBox 10"/>
          <p:cNvSpPr txBox="1"/>
          <p:nvPr/>
        </p:nvSpPr>
        <p:spPr>
          <a:xfrm>
            <a:off x="964946" y="4161432"/>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הגר</a:t>
            </a:r>
          </a:p>
        </p:txBody>
      </p:sp>
      <p:sp>
        <p:nvSpPr>
          <p:cNvPr id="12" name="TextBox 11"/>
          <p:cNvSpPr txBox="1"/>
          <p:nvPr/>
        </p:nvSpPr>
        <p:spPr>
          <a:xfrm>
            <a:off x="964946" y="4720232"/>
            <a:ext cx="4813808" cy="1356717"/>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הגר ובנה במדבר באר שבע, המים אוזלים והגר משליכה את הילד תחת שיח ויושבת מנגד: ״אל אראה במות…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רצף האירועים</a:t>
            </a:r>
          </a:p>
        </p:txBody>
      </p:sp>
      <p:sp>
        <p:nvSpPr>
          <p:cNvPr id="5" name="TextBox 4"/>
          <p:cNvSpPr txBox="1"/>
          <p:nvPr/>
        </p:nvSpPr>
        <p:spPr>
          <a:xfrm>
            <a:off x="947638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1</a:t>
            </a:r>
          </a:p>
        </p:txBody>
      </p:sp>
      <p:sp>
        <p:nvSpPr>
          <p:cNvPr id="6" name="TextBox 5"/>
          <p:cNvSpPr txBox="1"/>
          <p:nvPr/>
        </p:nvSpPr>
        <p:spPr>
          <a:xfrm>
            <a:off x="8156460" y="2432050"/>
            <a:ext cx="3135045"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״וה׳ פקד את שרה כאשר אמר״.</a:t>
            </a:r>
          </a:p>
        </p:txBody>
      </p:sp>
      <p:sp>
        <p:nvSpPr>
          <p:cNvPr id="7" name="TextBox 6"/>
          <p:cNvSpPr txBox="1"/>
          <p:nvPr/>
        </p:nvSpPr>
        <p:spPr>
          <a:xfrm>
            <a:off x="5848449"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2</a:t>
            </a:r>
          </a:p>
        </p:txBody>
      </p:sp>
      <p:sp>
        <p:nvSpPr>
          <p:cNvPr id="8" name="TextBox 7"/>
          <p:cNvSpPr txBox="1"/>
          <p:nvPr/>
        </p:nvSpPr>
        <p:spPr>
          <a:xfrm>
            <a:off x="4528526" y="2432050"/>
            <a:ext cx="3135045"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שרה אומרת ״צחק עשה לי אלוהים כל השומע יצחק לי״.</a:t>
            </a:r>
          </a:p>
        </p:txBody>
      </p:sp>
      <p:sp>
        <p:nvSpPr>
          <p:cNvPr id="9" name="TextBox 8"/>
          <p:cNvSpPr txBox="1"/>
          <p:nvPr/>
        </p:nvSpPr>
        <p:spPr>
          <a:xfrm>
            <a:off x="2220515"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3</a:t>
            </a:r>
          </a:p>
        </p:txBody>
      </p:sp>
      <p:sp>
        <p:nvSpPr>
          <p:cNvPr id="10" name="TextBox 9"/>
          <p:cNvSpPr txBox="1"/>
          <p:nvPr/>
        </p:nvSpPr>
        <p:spPr>
          <a:xfrm>
            <a:off x="900593" y="2432050"/>
            <a:ext cx="3135045"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ביום הגמל של יצחק שרה רואה את ישמעאל מצחק, ומבקשת לגרש את הגר ובנה.</a:t>
            </a:r>
          </a:p>
        </p:txBody>
      </p:sp>
      <p:sp>
        <p:nvSpPr>
          <p:cNvPr id="11" name="TextBox 10"/>
          <p:cNvSpPr txBox="1"/>
          <p:nvPr/>
        </p:nvSpPr>
        <p:spPr>
          <a:xfrm>
            <a:off x="9476382" y="4305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4</a:t>
            </a:r>
          </a:p>
        </p:txBody>
      </p:sp>
      <p:sp>
        <p:nvSpPr>
          <p:cNvPr id="12" name="TextBox 11"/>
          <p:cNvSpPr txBox="1"/>
          <p:nvPr/>
        </p:nvSpPr>
        <p:spPr>
          <a:xfrm>
            <a:off x="8156460" y="4845050"/>
            <a:ext cx="3135045"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הגר וישמעאל במדבר.</a:t>
            </a:r>
          </a:p>
        </p:txBody>
      </p:sp>
      <p:sp>
        <p:nvSpPr>
          <p:cNvPr id="13" name="TextBox 12"/>
          <p:cNvSpPr txBox="1"/>
          <p:nvPr/>
        </p:nvSpPr>
        <p:spPr>
          <a:xfrm>
            <a:off x="5848449" y="4305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5</a:t>
            </a:r>
          </a:p>
        </p:txBody>
      </p:sp>
      <p:sp>
        <p:nvSpPr>
          <p:cNvPr id="14" name="TextBox 13"/>
          <p:cNvSpPr txBox="1"/>
          <p:nvPr/>
        </p:nvSpPr>
        <p:spPr>
          <a:xfrm>
            <a:off x="4528526" y="4845050"/>
            <a:ext cx="3135045"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אברהם כורת ברית עם אבימלך בבאר שבע, וקורא שם בשם ה׳ אל עולם.</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בראשית כ"א, ב'</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וַתַּהַר וַתֵּלֶד שָׂרָה לְאַבְרָהָם</a:t>
            </a:r>
            <a:r>
              <a:rPr sz="4100" b="0" i="0" lang="he-IL">
                <a:solidFill>
                  <a:srgbClr val="FFFFFF"/>
                </a:solidFill>
                <a:latin typeface="Frank Ruhl Libre"/>
                <a:cs typeface="Frank Ruhl Libre"/>
                <a:ea typeface="Frank Ruhl Libre"/>
              </a:rPr>
              <a:t> בֵּן לִזְקֻנָיו לַמּוֹעֵד אֲשֶׁר־דִּבֶּר אֹתוֹ אֱלֹהִים</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״וה׳ פקד את שרה כאשר אמר״ - ההבטחה מתממשת.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בראשית כ"א, ט'</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וַתֵּרֶא שָׂרָה </a:t>
            </a:r>
            <a:r>
              <a:rPr sz="4100" b="1" i="0" lang="he-IL">
                <a:solidFill>
                  <a:srgbClr val="FFD166"/>
                </a:solidFill>
                <a:latin typeface="Frank Ruhl Libre"/>
                <a:cs typeface="Frank Ruhl Libre"/>
                <a:ea typeface="Frank Ruhl Libre"/>
              </a:rPr>
              <a:t>אֶת־בֶּן</a:t>
            </a:r>
            <a:r>
              <a:rPr sz="4100" b="0" i="0" lang="he-IL">
                <a:solidFill>
                  <a:srgbClr val="FFFFFF"/>
                </a:solidFill>
                <a:latin typeface="Frank Ruhl Libre"/>
                <a:cs typeface="Frank Ruhl Libre"/>
                <a:ea typeface="Frank Ruhl Libre"/>
              </a:rPr>
              <a:t>־הָגָר הַמִּצְרִית אֲשֶׁר־יָלְדָה לְאַבְרָהָם מְצַחֵק</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ביום גמילת יצחק שרה רואה את ישמעאל ״מצחק״ ודורשת לגרש את הגר ובנה: ״לא יירש בן האמה הזאת עם בני עם יצחק״.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בראשית כ"א, כ"ב</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וַיְהִי בָּעֵת הַהִוא וַיֹּאמֶר אֲבִימֶלֶךְ וּפִיכֹל שַׂר־צְבָאוֹ אֶל־אַבְרָהָם לֵאמֹר אֱלֹהִים </a:t>
            </a:r>
            <a:r>
              <a:rPr sz="4100" b="1" i="0" lang="he-IL">
                <a:solidFill>
                  <a:srgbClr val="FFD166"/>
                </a:solidFill>
                <a:latin typeface="Frank Ruhl Libre"/>
                <a:cs typeface="Frank Ruhl Libre"/>
                <a:ea typeface="Frank Ruhl Libre"/>
              </a:rPr>
              <a:t>עִמְּךָ בְּכֹל אֲשֶׁר־אַתָּה</a:t>
            </a:r>
            <a:r>
              <a:rPr sz="4100" b="0" i="0" lang="he-IL">
                <a:solidFill>
                  <a:srgbClr val="FFFFFF"/>
                </a:solidFill>
                <a:latin typeface="Frank Ruhl Libre"/>
                <a:cs typeface="Frank Ruhl Libre"/>
                <a:ea typeface="Frank Ruhl Libre"/>
              </a:rPr>
              <a:t> עֹשֶׂה</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אבימלך ופיכול שר צבאו אומרים לאברהם ״אלוהים עמך בכל אשר אתה עושה״ ודורשים שבועה שלא ישקר להם.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בראשית כ"א, א'</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וַה' </a:t>
            </a:r>
            <a:r>
              <a:rPr sz="4100" b="1" i="0" lang="he-IL">
                <a:solidFill>
                  <a:srgbClr val="FFD166"/>
                </a:solidFill>
                <a:latin typeface="Frank Ruhl Libre"/>
                <a:cs typeface="Frank Ruhl Libre"/>
                <a:ea typeface="Frank Ruhl Libre"/>
              </a:rPr>
              <a:t>פָּקַד אֶת־שָׂרָה כַּאֲשֶׁר אָמָר</a:t>
            </a:r>
            <a:r>
              <a:rPr sz="4100" b="0" i="0" lang="he-IL">
                <a:solidFill>
                  <a:srgbClr val="FFFFFF"/>
                </a:solidFill>
                <a:latin typeface="Frank Ruhl Libre"/>
                <a:cs typeface="Frank Ruhl Libre"/>
                <a:ea typeface="Frank Ruhl Libre"/>
              </a:rPr>
              <a:t> וַיַּעַשׂ ה' לְשָׂרָה כַּאֲשֶׁר דִּבֵּר</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״וה׳ פקד את שרה כאשר אמר״ - ההבטחה מתממשת.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ביאורי מילים</a:t>
            </a:r>
          </a:p>
        </p:txBody>
      </p:sp>
      <p:sp>
        <p:nvSpPr>
          <p:cNvPr id="5" name="TextBox 4"/>
          <p:cNvSpPr txBox="1"/>
          <p:nvPr/>
        </p:nvSpPr>
        <p:spPr>
          <a:xfrm>
            <a:off x="8165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לזקניו</a:t>
            </a:r>
          </a:p>
        </p:txBody>
      </p:sp>
      <p:sp>
        <p:nvSpPr>
          <p:cNvPr id="6" name="TextBox 5"/>
          <p:cNvSpPr txBox="1"/>
          <p:nvPr/>
        </p:nvSpPr>
        <p:spPr>
          <a:xfrm>
            <a:off x="8165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היה זיו איקונין שלו דומה לו.</a:t>
            </a:r>
          </a:p>
        </p:txBody>
      </p:sp>
      <p:sp>
        <p:nvSpPr>
          <p:cNvPr id="7" name="TextBox 6"/>
          <p:cNvSpPr txBox="1"/>
          <p:nvPr/>
        </p:nvSpPr>
        <p:spPr>
          <a:xfrm>
            <a:off x="45459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מילה מנחה</a:t>
            </a:r>
          </a:p>
        </p:txBody>
      </p:sp>
      <p:sp>
        <p:nvSpPr>
          <p:cNvPr id="8" name="TextBox 7"/>
          <p:cNvSpPr txBox="1"/>
          <p:nvPr/>
        </p:nvSpPr>
        <p:spPr>
          <a:xfrm>
            <a:off x="45459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926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מספר טיפולוגי</a:t>
            </a:r>
          </a:p>
        </p:txBody>
      </p:sp>
      <p:sp>
        <p:nvSpPr>
          <p:cNvPr id="10" name="TextBox 9"/>
          <p:cNvSpPr txBox="1"/>
          <p:nvPr/>
        </p:nvSpPr>
        <p:spPr>
          <a:xfrm>
            <a:off x="926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מספרים מסוימים חוזרים במקרא הרבה יותר ממספרים אחרים.</a:t>
            </a:r>
          </a:p>
        </p:txBody>
      </p:sp>
      <p:sp>
        <p:nvSpPr>
          <p:cNvPr id="11" name="TextBox 10"/>
          <p:cNvSpPr txBox="1"/>
          <p:nvPr/>
        </p:nvSpPr>
        <p:spPr>
          <a:xfrm>
            <a:off x="81654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ברית</a:t>
            </a:r>
          </a:p>
        </p:txBody>
      </p:sp>
      <p:sp>
        <p:nvSpPr>
          <p:cNvPr id="12" name="TextBox 11"/>
          <p:cNvSpPr txBox="1"/>
          <p:nvPr/>
        </p:nvSpPr>
        <p:spPr>
          <a:xfrm>
            <a:off x="81654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הסכם בין שני צדדים שווים במעמדם או שאינם שווים, המתחייבים זה לזה או שרק צד אחד מתחייב.</a:t>
            </a:r>
          </a:p>
        </p:txBody>
      </p:sp>
      <p:sp>
        <p:nvSpPr>
          <p:cNvPr id="13" name="TextBox 12"/>
          <p:cNvSpPr txBox="1"/>
          <p:nvPr/>
        </p:nvSpPr>
        <p:spPr>
          <a:xfrm>
            <a:off x="45459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קורבנות</a:t>
            </a:r>
          </a:p>
        </p:txBody>
      </p:sp>
      <p:sp>
        <p:nvSpPr>
          <p:cNvPr id="14" name="TextBox 13"/>
          <p:cNvSpPr txBox="1"/>
          <p:nvPr/>
        </p:nvSpPr>
        <p:spPr>
          <a:xfrm>
            <a:off x="45459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מתנה מן החי או מן הצומח שמביא אדם למקדש לכבוד האל.</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רש"י</a:t>
            </a:r>
          </a:p>
        </p:txBody>
      </p:sp>
      <p:sp>
        <p:nvSpPr>
          <p:cNvPr id="5" name="TextBox 4"/>
          <p:cNvSpPr txBox="1"/>
          <p:nvPr/>
        </p:nvSpPr>
        <p:spPr>
          <a:xfrm>
            <a:off x="1080674" y="2076450"/>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רש"י על בראשית כ"א, ב'</a:t>
            </a:r>
          </a:p>
        </p:txBody>
      </p:sp>
      <p:sp>
        <p:nvSpPr>
          <p:cNvPr id="6" name="TextBox 5"/>
          <p:cNvSpPr txBox="1"/>
          <p:nvPr/>
        </p:nvSpPr>
        <p:spPr>
          <a:xfrm>
            <a:off x="1080674" y="2508250"/>
            <a:ext cx="9948100" cy="1828800"/>
          </a:xfrm>
          <a:prstGeom prst="rect">
            <a:avLst/>
          </a:prstGeom>
          <a:noFill/>
        </p:spPr>
        <p:txBody>
          <a:bodyPr wrap="square" lIns="0" rIns="0" tIns="0" bIns="0" anchor="t"/>
          <a:lstStyle/>
          <a:p>
            <a:pPr algn="r" rtl="1">
              <a:lnSpc>
                <a:spcPts val="4800"/>
              </a:lnSpc>
            </a:pPr>
            <a:r>
              <a:rPr sz="3000" b="1" i="0" lang="he-IL">
                <a:solidFill>
                  <a:srgbClr val="FFD166"/>
                </a:solidFill>
                <a:latin typeface="Noto Serif Hebrew"/>
                <a:cs typeface="Noto Serif Hebrew"/>
                <a:ea typeface="Noto Serif Hebrew"/>
              </a:rPr>
              <a:t>למועד אשר דבר אתו</a:t>
            </a:r>
            <a:r>
              <a:rPr sz="3000" b="0" i="0" lang="he-IL">
                <a:solidFill>
                  <a:srgbClr val="FFFFFF"/>
                </a:solidFill>
                <a:latin typeface="Noto Serif Hebrew"/>
                <a:cs typeface="Noto Serif Hebrew"/>
                <a:ea typeface="Noto Serif Hebrew"/>
              </a:rPr>
              <a:t>. דִּי מַלִּיל יָתֵהּ, אֶת הַמּוֹעֵד דִּבֵּר וְקָבַע כְּשֶׁאָמַר לוֹ לַמּוֹעֵד אָשׁוּב אֵלֶיךָ (שם י"ח), שָׂרַט לוֹ שְׂרִיטָה בַּכֹּתֶל, אָמַר לוֹ כְּשֶׁתַּגִּיעַ חַמָּה לִשְׂרִיטָה זוֹ בַּשָּׁנָה הָאַחֶרֶת, תֵּלֵד:</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מסביר רש"י על «למועד אשר דבר אתו»?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רמב"ן</a:t>
            </a:r>
          </a:p>
        </p:txBody>
      </p:sp>
      <p:sp>
        <p:nvSpPr>
          <p:cNvPr id="5" name="TextBox 4"/>
          <p:cNvSpPr txBox="1"/>
          <p:nvPr/>
        </p:nvSpPr>
        <p:spPr>
          <a:xfrm>
            <a:off x="1080674" y="2122289"/>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רמב"ן על בראשית כ"א, ט'</a:t>
            </a:r>
          </a:p>
        </p:txBody>
      </p:sp>
      <p:sp>
        <p:nvSpPr>
          <p:cNvPr id="6" name="TextBox 5"/>
          <p:cNvSpPr txBox="1"/>
          <p:nvPr/>
        </p:nvSpPr>
        <p:spPr>
          <a:xfrm>
            <a:off x="1080674" y="2554089"/>
            <a:ext cx="9948100" cy="1737121"/>
          </a:xfrm>
          <a:prstGeom prst="rect">
            <a:avLst/>
          </a:prstGeom>
          <a:noFill/>
        </p:spPr>
        <p:txBody>
          <a:bodyPr wrap="square" lIns="0" rIns="0" tIns="0" bIns="0" anchor="t"/>
          <a:lstStyle/>
          <a:p>
            <a:pPr algn="r" rtl="1">
              <a:lnSpc>
                <a:spcPts val="4560"/>
              </a:lnSpc>
            </a:pPr>
            <a:r>
              <a:rPr sz="2850" b="1" i="0" lang="he-IL">
                <a:solidFill>
                  <a:srgbClr val="FFD166"/>
                </a:solidFill>
                <a:latin typeface="Noto Serif Hebrew"/>
                <a:cs typeface="Noto Serif Hebrew"/>
                <a:ea typeface="Noto Serif Hebrew"/>
              </a:rPr>
              <a:t>מְצַחֵק</a:t>
            </a:r>
            <a:r>
              <a:rPr sz="2850" b="0" i="0" lang="he-IL">
                <a:solidFill>
                  <a:srgbClr val="FFFFFF"/>
                </a:solidFill>
                <a:latin typeface="Noto Serif Hebrew"/>
                <a:cs typeface="Noto Serif Hebrew"/>
                <a:ea typeface="Noto Serif Hebrew"/>
              </a:rPr>
              <a:t> לְשׁוֹן עֲבוֹדָה זָרָה, לְשׁוֹן רְצִיחָה, לְשׁוֹן גִּלּוּי עֲרָיוֹת. מֵרִיב עִם יִצְחָק עַל הַיְּרֻשָּׁה וְאוֹמֵר אֲנִי בְּכוֹר וְיוֹרֵשׁ פִּי שְׁנַיִם, וְיוֹצְאִין לַשָּׂדֶה וְנוֹטֵל קַשְׁתּוֹ וְיוֹרֶה בוֹ חִצִּים, כְּמָה דְּתֵימַר "כְּמִתְלַהְלֵהַּ הַיֹּרֶה זִקִּים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1</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א׳–ח׳ («לידת יצחק»).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2</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ט׳–כ״א («גירוש הגר וישמעאל»).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3</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כ״ב–ל״ד («ברית אבימלך»).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מה דעתכם?</a:t>
            </a:r>
          </a:p>
        </p:txBody>
      </p:sp>
      <p:sp>
        <p:nvSpPr>
          <p:cNvPr id="5" name="TextBox 4"/>
          <p:cNvSpPr txBox="1"/>
          <p:nvPr/>
        </p:nvSpPr>
        <p:spPr>
          <a:xfrm>
            <a:off x="4944681" y="1860550"/>
            <a:ext cx="6239637" cy="1422400"/>
          </a:xfrm>
          <a:prstGeom prst="rect">
            <a:avLst/>
          </a:prstGeom>
          <a:noFill/>
        </p:spPr>
        <p:txBody>
          <a:bodyPr wrap="square" lIns="0" rIns="0" tIns="0" bIns="0" anchor="ctr"/>
          <a:lstStyle/>
          <a:p>
            <a:pPr algn="r" rtl="1">
              <a:lnSpc>
                <a:spcPts val="3105"/>
              </a:lnSpc>
            </a:pPr>
            <a:r>
              <a:rPr sz="2300" b="0" i="0" lang="he-IL">
                <a:solidFill>
                  <a:srgbClr val="FFFFFF"/>
                </a:solidFill>
                <a:latin typeface="IBM Plex Sans Hebrew"/>
                <a:cs typeface="IBM Plex Sans Hebrew"/>
                <a:ea typeface="IBM Plex Sans Hebrew"/>
              </a:rPr>
              <a:t>לדעתך, האם הביקורת מוצדקת?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0B569A"/>
                </a:solidFill>
                <a:latin typeface="IBM Plex Sans Hebrew"/>
                <a:cs typeface="IBM Plex Sans Hebrew"/>
                <a:ea typeface="IBM Plex Sans Hebrew"/>
              </a:rPr>
              <a:t>לידת יצחק וגירוש הגר</a:t>
            </a:r>
          </a:p>
        </p:txBody>
      </p:sp>
      <p:sp>
        <p:nvSpPr>
          <p:cNvPr id="6" name="TextBox 5"/>
          <p:cNvSpPr txBox="1"/>
          <p:nvPr/>
        </p:nvSpPr>
        <p:spPr>
          <a:xfrm>
            <a:off x="8010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לידת יצחק</a:t>
            </a:r>
          </a:p>
        </p:txBody>
      </p:sp>
      <p:sp>
        <p:nvSpPr>
          <p:cNvPr id="7" name="TextBox 6"/>
          <p:cNvSpPr txBox="1"/>
          <p:nvPr/>
        </p:nvSpPr>
        <p:spPr>
          <a:xfrm>
            <a:off x="898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גירוש הגר וישמעאל</a:t>
            </a:r>
          </a:p>
        </p:txBody>
      </p:sp>
      <p:sp>
        <p:nvSpPr>
          <p:cNvPr id="8" name="TextBox 7"/>
          <p:cNvSpPr txBox="1"/>
          <p:nvPr/>
        </p:nvSpPr>
        <p:spPr>
          <a:xfrm>
            <a:off x="8010334" y="3498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ברית אבימלך</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בסגנון בגרות</a:t>
            </a:r>
          </a:p>
        </p:txBody>
      </p:sp>
      <p:sp>
        <p:nvSpPr>
          <p:cNvPr id="5" name="TextBox 4"/>
          <p:cNvSpPr txBox="1"/>
          <p:nvPr/>
        </p:nvSpPr>
        <p:spPr>
          <a:xfrm>
            <a:off x="942086" y="1917700"/>
            <a:ext cx="10307828" cy="4165600"/>
          </a:xfrm>
          <a:prstGeom prst="rect">
            <a:avLst/>
          </a:prstGeom>
          <a:noFill/>
        </p:spPr>
        <p:txBody>
          <a:bodyPr wrap="square" lIns="0" rIns="0" tIns="0" bIns="0" anchor="t"/>
          <a:lstStyle/>
          <a:p>
            <a:pPr algn="r" rtl="1">
              <a:lnSpc>
                <a:spcPts val="3000"/>
              </a:lnSpc>
            </a:pPr>
            <a:r>
              <a:rPr sz="2000" b="0" i="0" lang="he-IL">
                <a:solidFill>
                  <a:srgbClr val="FFFFFF"/>
                </a:solidFill>
                <a:latin typeface="IBM Plex Sans Hebrew"/>
                <a:cs typeface="IBM Plex Sans Hebrew"/>
                <a:ea typeface="IBM Plex Sans Hebrew"/>
              </a:rPr>
              <a:t>(חורף תשפ"ו (שאלון 1261))</a:t>
            </a:r>
          </a:p>
          <a:p>
            <a:pPr algn="r" rtl="1">
              <a:lnSpc>
                <a:spcPts val="3000"/>
              </a:lnSpc>
            </a:pPr>
            <a:r>
              <a:rPr sz="2000" b="0" i="0" lang="he-IL">
                <a:solidFill>
                  <a:srgbClr val="FFFFFF"/>
                </a:solidFill>
                <a:latin typeface="IBM Plex Sans Hebrew"/>
                <a:cs typeface="IBM Plex Sans Hebrew"/>
                <a:ea typeface="IBM Plex Sans Hebrew"/>
              </a:rPr>
              <a:t>קראו בראשית, פרק כ"א, פסוקים ח'-ל"ד</a:t>
            </a:r>
          </a:p>
          <a:p>
            <a:pPr algn="r" rtl="1">
              <a:lnSpc>
                <a:spcPts val="3000"/>
              </a:lnSpc>
            </a:pPr>
            <a:r>
              <a:rPr sz="2000" b="0" i="0" lang="he-IL">
                <a:solidFill>
                  <a:srgbClr val="FFFFFF"/>
                </a:solidFill>
                <a:latin typeface="IBM Plex Sans Hebrew"/>
                <a:cs typeface="IBM Plex Sans Hebrew"/>
                <a:ea typeface="IBM Plex Sans Hebrew"/>
              </a:rPr>
              <a:t>. א. קראו פסוקים ח'-י"ג</a:t>
            </a:r>
          </a:p>
          <a:p>
            <a:pPr algn="r" rtl="1">
              <a:lnSpc>
                <a:spcPts val="3000"/>
              </a:lnSpc>
            </a:pPr>
            <a:r>
              <a:rPr sz="2000" b="0" i="0" lang="he-IL">
                <a:solidFill>
                  <a:srgbClr val="FFFFFF"/>
                </a:solidFill>
                <a:latin typeface="IBM Plex Sans Hebrew"/>
                <a:cs typeface="IBM Plex Sans Hebrew"/>
                <a:ea typeface="IBM Plex Sans Hebrew"/>
              </a:rPr>
              <a:t>. (1) מהי דרישת שרה מאברהם, ומהו הנימוק לדרישתה? (4 נקודות)</a:t>
            </a:r>
          </a:p>
          <a:p>
            <a:pPr algn="r" rtl="1">
              <a:lnSpc>
                <a:spcPts val="3000"/>
              </a:lnSpc>
            </a:pPr>
            <a:r>
              <a:rPr sz="2000" b="0" i="0" lang="he-IL">
                <a:solidFill>
                  <a:srgbClr val="FFFFFF"/>
                </a:solidFill>
                <a:latin typeface="IBM Plex Sans Hebrew"/>
                <a:cs typeface="IBM Plex Sans Hebrew"/>
                <a:ea typeface="IBM Plex Sans Hebrew"/>
              </a:rPr>
              <a:t>(2) מה בדברי אלוהים לאברהם היה יכול לשכנע אותו לשמוע בקולה של שרה? הסבירו את דבריכם.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א׳–ח׳ («לידת יצחק»).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״וה׳ פקד את שרה כאשר אמר״ - ההבטחה מתממשת. יצחק נולד לאברהם בן מאה, ואברהם מל אותו בן שמונה ימים. השם יצחק מנציח את הולדתו בנס.</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ט׳–כ״א («גירוש הגר וישמעאל»).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ביום גמילת יצחק שרה רואה את ישמעאל ״מצחק״ ודורשת לגרש את הגר ובנה: ״לא יירש בן האמה הזאת עם בני עם יצחק״. אברהם מצטער מאוד על אודות בנו.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כ״ב–ל״ד («ברית אבימלך»).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אבימלך ופיכול שר צבאו אומרים לאברהם ״אלוהים עמך בכל אשר אתה עושה״ ודורשים שבועה שלא ישקר להם. אברהם מסכים ותובע את באר המים שאנשי אבימלך גזלו.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מחוון – שאלת הבגרות</a:t>
            </a:r>
          </a:p>
        </p:txBody>
      </p:sp>
      <p:sp>
        <p:nvSpPr>
          <p:cNvPr id="5" name="TextBox 4"/>
          <p:cNvSpPr txBox="1"/>
          <p:nvPr/>
        </p:nvSpPr>
        <p:spPr>
          <a:xfrm>
            <a:off x="876681" y="1854200"/>
            <a:ext cx="10438638" cy="42926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שאלה 1 סעיף א' (1) דרישת שרה מאברהם: שיגרש את הגר ואת בנה ישמעאל. הנימוק לדרישתה: היא אינה רוצה שישמעאל יחלוק עם יצחק את ירושתו של אברהם</a:t>
            </a:r>
          </a:p>
          <a:p>
            <a:pPr algn="r" rtl="1">
              <a:lnSpc>
                <a:spcPts val="2850"/>
              </a:lnSpc>
            </a:pPr>
            <a:r>
              <a:rPr sz="1900" b="0" i="0" lang="he-IL">
                <a:solidFill>
                  <a:srgbClr val="FFFFFF"/>
                </a:solidFill>
                <a:latin typeface="IBM Plex Sans Hebrew"/>
                <a:cs typeface="IBM Plex Sans Hebrew"/>
                <a:ea typeface="IBM Plex Sans Hebrew"/>
              </a:rPr>
              <a:t>. (2) ה' אומר לאברהם לשמוע בקולה של שרה, כי יצחק יהיה יורשו של אברהם, בו יתגשמו ההבטחות שנתן ה' לאברהם, וכדי להוסיף ולהרגיעו, אף הבטיח לו שגם מישמעאל יצא עם גדול, כי גם הוא מזרעו של אברהם (כלומר, ה' ידאג גם לישמעאל).</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לידת יצחק וגירוש הגר – שאלון 1261</dc:title>
  <dc:subject/>
  <dc:creator/>
  <cp:keywords/>
  <dc:description/>
  <cp:lastModifiedBy/>
  <cp:revision>1</cp:revision>
  <dcterms:created xsi:type="dcterms:W3CDTF">2013-01-27T09:14:16Z</dcterms:created>
  <dcterms:modified xsi:type="dcterms:W3CDTF">2013-01-27T09:15:58Z</dcterms:modified>
  <cp:category/>
</cp:coreProperties>
</file>