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בראשית כ״ג</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156"/>
              </a:lnSpc>
            </a:pPr>
            <a:r>
              <a:rPr sz="5700" b="0" i="0" lang="he-IL">
                <a:solidFill>
                  <a:srgbClr val="3A2C1C"/>
                </a:solidFill>
                <a:latin typeface="Suez One"/>
                <a:cs typeface="Suez One"/>
                <a:ea typeface="Suez One"/>
              </a:rPr>
              <a:t>מות שרה וקניית מערת המכפלה</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נכיר את הסיפור «מות שרה וקניית מערת המכפלה» (בראשית כ״ג)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«בראשית»</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וספורנו</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הדמויות בסיפור</a:t>
            </a:r>
          </a:p>
        </p:txBody>
      </p:sp>
      <p:sp>
        <p:nvSpPr>
          <p:cNvPr id="5" name="TextBox 4"/>
          <p:cNvSpPr txBox="1"/>
          <p:nvPr/>
        </p:nvSpPr>
        <p:spPr>
          <a:xfrm>
            <a:off x="64357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אברהם</a:t>
            </a:r>
          </a:p>
        </p:txBody>
      </p:sp>
      <p:sp>
        <p:nvSpPr>
          <p:cNvPr id="6" name="TextBox 5"/>
          <p:cNvSpPr txBox="1"/>
          <p:nvPr/>
        </p:nvSpPr>
        <p:spPr>
          <a:xfrm>
            <a:off x="6435725" y="2628900"/>
            <a:ext cx="4578350"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אברהם פונה לבני חת: ״גר ותושב אנכי עמכם תנו לי אחוזת קבר עמכם״.</a:t>
            </a:r>
          </a:p>
        </p:txBody>
      </p:sp>
      <p:sp>
        <p:nvSpPr>
          <p:cNvPr id="7" name="TextBox 6"/>
          <p:cNvSpPr txBox="1"/>
          <p:nvPr/>
        </p:nvSpPr>
        <p:spPr>
          <a:xfrm>
            <a:off x="11779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שרה</a:t>
            </a:r>
          </a:p>
        </p:txBody>
      </p:sp>
      <p:sp>
        <p:nvSpPr>
          <p:cNvPr id="8" name="TextBox 7"/>
          <p:cNvSpPr txBox="1"/>
          <p:nvPr/>
        </p:nvSpPr>
        <p:spPr>
          <a:xfrm>
            <a:off x="1177925" y="2628900"/>
            <a:ext cx="4578350"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שרה מתה בקרית ארבע, היא חברון, בת 127.</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33033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8114486" y="2578100"/>
            <a:ext cx="2964992"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שרה מתה בקרית ארבע, היא חברון, בת 127.</a:t>
            </a:r>
          </a:p>
        </p:txBody>
      </p:sp>
      <p:sp>
        <p:nvSpPr>
          <p:cNvPr id="7" name="TextBox 6"/>
          <p:cNvSpPr txBox="1"/>
          <p:nvPr/>
        </p:nvSpPr>
        <p:spPr>
          <a:xfrm>
            <a:off x="5829399"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4613553" y="2578100"/>
            <a:ext cx="2964992"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אברהם פונה לבני חת: ״גר ותושב אנכי עמכם תנו לי אחוזת קבר עמכם״.</a:t>
            </a:r>
          </a:p>
        </p:txBody>
      </p:sp>
      <p:sp>
        <p:nvSpPr>
          <p:cNvPr id="9" name="TextBox 8"/>
          <p:cNvSpPr txBox="1"/>
          <p:nvPr/>
        </p:nvSpPr>
        <p:spPr>
          <a:xfrm>
            <a:off x="2328465"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1112619" y="2578100"/>
            <a:ext cx="2964992"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אברהם מבקש את מערת המכפלה בשדה עפרון בן צחר.</a:t>
            </a:r>
          </a:p>
        </p:txBody>
      </p:sp>
      <p:sp>
        <p:nvSpPr>
          <p:cNvPr id="11" name="TextBox 10"/>
          <p:cNvSpPr txBox="1"/>
          <p:nvPr/>
        </p:nvSpPr>
        <p:spPr>
          <a:xfrm>
            <a:off x="9330332" y="427355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4</a:t>
            </a:r>
          </a:p>
        </p:txBody>
      </p:sp>
      <p:sp>
        <p:nvSpPr>
          <p:cNvPr id="12" name="TextBox 11"/>
          <p:cNvSpPr txBox="1"/>
          <p:nvPr/>
        </p:nvSpPr>
        <p:spPr>
          <a:xfrm>
            <a:off x="8114486" y="4832350"/>
            <a:ext cx="2964992"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אברהם שוקל 400 שקל כסף ״עובר לסוחר״ בפני בני חת.</a:t>
            </a:r>
          </a:p>
        </p:txBody>
      </p:sp>
      <p:sp>
        <p:nvSpPr>
          <p:cNvPr id="13" name="TextBox 12"/>
          <p:cNvSpPr txBox="1"/>
          <p:nvPr/>
        </p:nvSpPr>
        <p:spPr>
          <a:xfrm>
            <a:off x="5829399" y="427355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5</a:t>
            </a:r>
          </a:p>
        </p:txBody>
      </p:sp>
      <p:sp>
        <p:nvSpPr>
          <p:cNvPr id="14" name="TextBox 13"/>
          <p:cNvSpPr txBox="1"/>
          <p:nvPr/>
        </p:nvSpPr>
        <p:spPr>
          <a:xfrm>
            <a:off x="4613553" y="4832350"/>
            <a:ext cx="2964992"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השדה והמערה ״ויקם״ לאברהם לאחוזת קבר.</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בראשית כ"ג, ג'</a:t>
            </a:r>
          </a:p>
        </p:txBody>
      </p:sp>
      <p:sp>
        <p:nvSpPr>
          <p:cNvPr id="5" name="TextBox 4"/>
          <p:cNvSpPr txBox="1"/>
          <p:nvPr/>
        </p:nvSpPr>
        <p:spPr>
          <a:xfrm>
            <a:off x="1308354" y="3163887"/>
            <a:ext cx="9575292" cy="911225"/>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וַיָּקָם אַבְרָהָם מֵעַל פְּנֵי</a:t>
            </a:r>
            <a:r>
              <a:rPr sz="4100" b="0" i="0" lang="he-IL">
                <a:solidFill>
                  <a:srgbClr val="2B2117"/>
                </a:solidFill>
                <a:latin typeface="Frank Ruhl Libre"/>
                <a:cs typeface="Frank Ruhl Libre"/>
                <a:ea typeface="Frank Ruhl Libre"/>
              </a:rPr>
              <a:t> מֵתוֹ וַיְדַבֵּר אֶל־בְּנֵי־חֵת לֵאמֹר</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אברהם קם מעל פני מתו ואומר לבני חת ״גר ותושב אנכי עמכם תנו לי אחוזת קבר עמכם ואקברה מתי מלפני״.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בראשית כ"ג, י'</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וְעֶפְרוֹן יֹשֵׁב בְּתוֹךְ בְּנֵי־חֵת</a:t>
            </a:r>
            <a:r>
              <a:rPr sz="4100" b="0" i="0" lang="he-IL">
                <a:solidFill>
                  <a:srgbClr val="2B2117"/>
                </a:solidFill>
                <a:latin typeface="Frank Ruhl Libre"/>
                <a:cs typeface="Frank Ruhl Libre"/>
                <a:ea typeface="Frank Ruhl Libre"/>
              </a:rPr>
              <a:t> וַיַּעַן עֶפְרוֹן הַחִתִּי אֶת־אַבְרָהָם בְּאָזְנֵי בְנֵי־חֵת לְכֹל בָּאֵי שַׁעַר־עִירוֹ לֵאמֹר</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עפרון עונה לפני בני חת ובנימוס מציע מתנה: נתתי 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בראשית כ"ג, י"ח</a:t>
            </a:r>
          </a:p>
        </p:txBody>
      </p:sp>
      <p:sp>
        <p:nvSpPr>
          <p:cNvPr id="5" name="TextBox 4"/>
          <p:cNvSpPr txBox="1"/>
          <p:nvPr/>
        </p:nvSpPr>
        <p:spPr>
          <a:xfrm>
            <a:off x="1308354" y="3163887"/>
            <a:ext cx="9575292" cy="911225"/>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לְאַבְרָהָם לְמִקְנָה לְעֵינֵי בְנֵי־חֵת</a:t>
            </a:r>
            <a:r>
              <a:rPr sz="4100" b="0" i="0" lang="he-IL">
                <a:solidFill>
                  <a:srgbClr val="2B2117"/>
                </a:solidFill>
                <a:latin typeface="Frank Ruhl Libre"/>
                <a:cs typeface="Frank Ruhl Libre"/>
                <a:ea typeface="Frank Ruhl Libre"/>
              </a:rPr>
              <a:t> בְּכֹל בָּאֵי שַׁעַר־עִירוֹ</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הכתוב מפרט את הנכס שעבר לבעלות אברהם: ״השדה והמערה אשר בו וכל העץ אשר בשדה אשר בכל גבולו סביב״.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לכל באי שער עירו</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שֶׁכֻּלָּן בָּטְלוּ מִמְּלָאכְתָּן וּבָאוּ לִגְמֹל חֶסֶד לְשָׂרָה.</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בכל באי שער עירו</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בְּקֶרֶב כֻּלָּם וּבְמַעֲמַד כֻּלָּם הִקְנָהוּ לוֹ.</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מילה מנחה</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23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מספר טיפולוגי</a:t>
            </a:r>
          </a:p>
        </p:txBody>
      </p:sp>
      <p:sp>
        <p:nvSpPr>
          <p:cNvPr id="12" name="TextBox 11"/>
          <p:cNvSpPr txBox="1"/>
          <p:nvPr/>
        </p:nvSpPr>
        <p:spPr>
          <a:xfrm>
            <a:off x="8123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מספרים מסוימים חוזרים במקרא הרבה יותר ממספרים אחרים.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5082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בראשית כ"ג, י'</a:t>
            </a:r>
          </a:p>
        </p:txBody>
      </p:sp>
      <p:sp>
        <p:nvSpPr>
          <p:cNvPr id="6" name="TextBox 5"/>
          <p:cNvSpPr txBox="1"/>
          <p:nvPr/>
        </p:nvSpPr>
        <p:spPr>
          <a:xfrm>
            <a:off x="1308354" y="2940050"/>
            <a:ext cx="9575292" cy="12192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ועפרון ישב</a:t>
            </a:r>
            <a:r>
              <a:rPr sz="3000" b="0" i="0" lang="he-IL">
                <a:solidFill>
                  <a:srgbClr val="2B2117"/>
                </a:solidFill>
                <a:latin typeface="Noto Serif Hebrew"/>
                <a:cs typeface="Noto Serif Hebrew"/>
                <a:ea typeface="Noto Serif Hebrew"/>
              </a:rPr>
              <a:t>. כְּתִיב חָסֵר, אוֹתוֹ הַיּוֹם מִנּוּהוּ שׁוֹטֵר עֲלֵיהֶם; מִפְּנֵי חֲשִׁיבוּתוֹ שֶׁל אַבְרָהָם שֶׁהָיָה צָרִיךְ לוֹ, עָלָה לִגְדֻלָּה:</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«ועפרון ישב»?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ספורנו</a:t>
            </a:r>
          </a:p>
        </p:txBody>
      </p:sp>
      <p:sp>
        <p:nvSpPr>
          <p:cNvPr id="5" name="TextBox 4"/>
          <p:cNvSpPr txBox="1"/>
          <p:nvPr/>
        </p:nvSpPr>
        <p:spPr>
          <a:xfrm>
            <a:off x="1308354" y="25082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ספורנו על בראשית כ"ג, ג'</a:t>
            </a:r>
          </a:p>
        </p:txBody>
      </p:sp>
      <p:sp>
        <p:nvSpPr>
          <p:cNvPr id="6" name="TextBox 5"/>
          <p:cNvSpPr txBox="1"/>
          <p:nvPr/>
        </p:nvSpPr>
        <p:spPr>
          <a:xfrm>
            <a:off x="1308354" y="2940050"/>
            <a:ext cx="9575292" cy="12192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מֵעַל פְּנֵי מֵתוֹ וַיְדַבֵּר אֶל בְּנֵי חֵת</a:t>
            </a:r>
            <a:r>
              <a:rPr sz="3000" b="0" i="0" lang="he-IL">
                <a:solidFill>
                  <a:srgbClr val="2B2117"/>
                </a:solidFill>
                <a:latin typeface="Noto Serif Hebrew"/>
                <a:cs typeface="Noto Serif Hebrew"/>
                <a:ea typeface="Noto Serif Hebrew"/>
              </a:rPr>
              <a:t>. שֶׁלֹּא חָל עָלָיו אֲבֵלוּת עֲדַיִן, וְהָיָה יָכוֹל לָצֵאת וּלְדַבֵּר אֶל בְּנֵי חֵת.</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ספורנו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א׳–ב׳ («מות שרה»).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י׳–ט״ז («עפרון ואברהם»).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י״ז–כ׳ («קביעת הקנייה»).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מה לדעתכם המסר המרכזי של בראשית כ״ג?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מות שרה וקניית מערת המכפלה</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מות שרה</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המשא ומתן עם בני חת</a:t>
            </a:r>
          </a:p>
        </p:txBody>
      </p:sp>
      <p:sp>
        <p:nvSpPr>
          <p:cNvPr id="8" name="TextBox 7"/>
          <p:cNvSpPr txBox="1"/>
          <p:nvPr/>
        </p:nvSpPr>
        <p:spPr>
          <a:xfrm>
            <a:off x="7832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עפרון ואברהם</a:t>
            </a:r>
          </a:p>
        </p:txBody>
      </p:sp>
      <p:sp>
        <p:nvSpPr>
          <p:cNvPr id="9" name="TextBox 8"/>
          <p:cNvSpPr txBox="1"/>
          <p:nvPr/>
        </p:nvSpPr>
        <p:spPr>
          <a:xfrm>
            <a:off x="1101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קביעת הקנייה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3000"/>
              </a:lnSpc>
            </a:pPr>
            <a:r>
              <a:rPr sz="2000" b="0" i="0" lang="he-IL">
                <a:solidFill>
                  <a:srgbClr val="2B2117"/>
                </a:solidFill>
                <a:latin typeface="Alef"/>
                <a:cs typeface="Alef"/>
                <a:ea typeface="Alef"/>
              </a:rPr>
              <a:t>(חורף תשפ"ג (שאלון 1261))</a:t>
            </a:r>
          </a:p>
          <a:p>
            <a:pPr algn="r" rtl="1">
              <a:lnSpc>
                <a:spcPts val="3000"/>
              </a:lnSpc>
            </a:pPr>
            <a:r>
              <a:rPr sz="2000" b="0" i="0" lang="he-IL">
                <a:solidFill>
                  <a:srgbClr val="2B2117"/>
                </a:solidFill>
                <a:latin typeface="Alef"/>
                <a:cs typeface="Alef"/>
                <a:ea typeface="Alef"/>
              </a:rPr>
              <a:t>2. קראו בראשית, פרק כ"ג. א. קראו פסוקים א'-ט'. (1) מה ביקש אברהם מבני חת, ומהי הצעתם? (4 נקודות) (2) אומנם סירב אברהם להצעה, אולם המשא ומתן בינו לבין בני חת נערך מתוך כבוד הדדי. הביאו שתי ראיות מן הכתוב המעידות על כבוד הדדי: ראיה אחת המעידה שאברהם כיבד את בני חת, וראיה אחת המעידה שבני חת נהגו בכבוד כלפי אברהם. הסבירו כל אחת מן הראיות.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א׳–ב׳ («מות שרה»).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שרה מתה בקרית ארבע היא חברון בגיל מאה עשרים ושבע שנה, ואברהם בא ״לספוד לשרה ולבכתה״.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י׳–ט״ז («עפרון ואברהם»).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עפרון עונה לפני בני חת ובנימוס מציע מתנה: נתתי לך... נתתי לך לעיני בני עמי. זו שיטת מו״מ מזרחית: סירוב מנומס שמטרתו להעלות את המחיר.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י״ז–כ׳ («קביעת הקנייה»).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הכתוב מפרט את הנכס שעבר לבעלות אברהם: ״השדה והמערה אשר בו וכל העץ אשר בשדה אשר בכל גבולו סביב״. הפירוט משקף לשון חוזי מכר.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 (1/2)</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1191"/>
              </a:lnSpc>
            </a:pPr>
            <a:r>
              <a:rPr sz="800" b="0" i="0" lang="he-IL">
                <a:solidFill>
                  <a:srgbClr val="2B2117"/>
                </a:solidFill>
                <a:latin typeface="Alef"/>
                <a:cs typeface="Alef"/>
                <a:ea typeface="Alef"/>
              </a:rPr>
              <a:t>שאלה 2</a:t>
            </a:r>
          </a:p>
          <a:p>
            <a:pPr algn="r" rtl="1">
              <a:lnSpc>
                <a:spcPts val="1191"/>
              </a:lnSpc>
            </a:pPr>
            <a:r>
              <a:rPr sz="800" b="0" i="0" lang="he-IL">
                <a:solidFill>
                  <a:srgbClr val="2B2117"/>
                </a:solidFill>
                <a:latin typeface="Alef"/>
                <a:cs typeface="Alef"/>
                <a:ea typeface="Alef"/>
              </a:rPr>
              <a:t>סעיף א'</a:t>
            </a:r>
          </a:p>
          <a:p>
            <a:pPr algn="r" rtl="1">
              <a:lnSpc>
                <a:spcPts val="1191"/>
              </a:lnSpc>
            </a:pPr>
            <a:r>
              <a:rPr sz="800" b="0" i="0" lang="he-IL">
                <a:solidFill>
                  <a:srgbClr val="2B2117"/>
                </a:solidFill>
                <a:latin typeface="Alef"/>
                <a:cs typeface="Alef"/>
                <a:ea typeface="Alef"/>
              </a:rPr>
              <a:t>(1) אברהם ביקש מבני חת: לרכוש חלקת אדמה שתשמש לו לקבורה. הצעת בני חת: אברהם רשאי לבחור לו מקום לקבור את המתים, בקרב חלקותיהם (מבלי לשלם על כך).</a:t>
            </a:r>
          </a:p>
          <a:p>
            <a:pPr algn="r" rtl="1">
              <a:lnSpc>
                <a:spcPts val="1191"/>
              </a:lnSpc>
            </a:pPr>
            <a:r>
              <a:rPr sz="800" b="0" i="0" lang="he-IL">
                <a:solidFill>
                  <a:srgbClr val="2B2117"/>
                </a:solidFill>
                <a:latin typeface="Alef"/>
                <a:cs typeface="Alef"/>
                <a:ea typeface="Alef"/>
              </a:rPr>
              <a:t>(2) ראיות מן הכתוב המעידות על כבוד הדדי במשא ומתן:</a:t>
            </a:r>
          </a:p>
          <a:p>
            <a:pPr algn="r" rtl="1">
              <a:lnSpc>
                <a:spcPts val="1191"/>
              </a:lnSpc>
            </a:pPr>
            <a:r>
              <a:rPr sz="800" b="0" i="0" lang="he-IL">
                <a:solidFill>
                  <a:srgbClr val="2B2117"/>
                </a:solidFill>
                <a:latin typeface="Alef"/>
                <a:cs typeface="Alef"/>
                <a:ea typeface="Alef"/>
              </a:rPr>
              <a:t>ראיה שאברהם כיבד את בני חת:</a:t>
            </a:r>
          </a:p>
          <a:p>
            <a:pPr algn="r" rtl="1">
              <a:lnSpc>
                <a:spcPts val="1191"/>
              </a:lnSpc>
            </a:pPr>
            <a:r>
              <a:rPr sz="800" b="0" i="0" lang="he-IL">
                <a:solidFill>
                  <a:srgbClr val="2B2117"/>
                </a:solidFill>
                <a:latin typeface="Alef"/>
                <a:cs typeface="Alef"/>
                <a:ea typeface="Alef"/>
              </a:rPr>
              <a:t>"גר ותושב אנכי עמכם תנו לי אחוזת קבר עמכם..." – אברהם מציג עצמו כזר המתגורר בקרב בני חת, ולכן הוא מבקש את רשותם לרכוש חלקת קבר מהם.</a:t>
            </a:r>
          </a:p>
          <a:p>
            <a:pPr algn="r" rtl="1">
              <a:lnSpc>
                <a:spcPts val="1191"/>
              </a:lnSpc>
            </a:pPr>
            <a:r>
              <a:rPr sz="800" b="0" i="0" lang="he-IL">
                <a:solidFill>
                  <a:srgbClr val="2B2117"/>
                </a:solidFill>
                <a:latin typeface="Alef"/>
                <a:cs typeface="Alef"/>
                <a:ea typeface="Alef"/>
              </a:rPr>
              <a:t>או: "ויקם אברהם וישתחו לעם הארץ לבני חתי" – אברהם נוהג בכבוד בבני חת ומשתחווה לפניהם.</a:t>
            </a:r>
          </a:p>
          <a:p>
            <a:pPr algn="r" rtl="1">
              <a:lnSpc>
                <a:spcPts val="1191"/>
              </a:lnSpc>
            </a:pPr>
            <a:r>
              <a:rPr sz="800" b="0" i="0" lang="he-IL">
                <a:solidFill>
                  <a:srgbClr val="2B2117"/>
                </a:solidFill>
                <a:latin typeface="Alef"/>
                <a:cs typeface="Alef"/>
                <a:ea typeface="Alef"/>
              </a:rPr>
              <a:t>ראיה המעידה שבני חת נהגו בכבוד כלפי אברהם:</a:t>
            </a:r>
          </a:p>
          <a:p>
            <a:pPr algn="r" rtl="1">
              <a:lnSpc>
                <a:spcPts val="1191"/>
              </a:lnSpc>
            </a:pPr>
            <a:r>
              <a:rPr sz="800" b="0" i="0" lang="he-IL">
                <a:solidFill>
                  <a:srgbClr val="2B2117"/>
                </a:solidFill>
                <a:latin typeface="Alef"/>
                <a:cs typeface="Alef"/>
                <a:ea typeface="Alef"/>
              </a:rPr>
              <a:t>"שמענו אדוני נשיא אלוהים אתה בתוכנו" – בני חת מכנים את אברהם בכינויי כבוד: "אדוני", "נשיא אלוהים".</a:t>
            </a:r>
          </a:p>
          <a:p>
            <a:pPr algn="r" rtl="1">
              <a:lnSpc>
                <a:spcPts val="1191"/>
              </a:lnSpc>
            </a:pPr>
            <a:r>
              <a:rPr sz="800" b="0" i="0" lang="he-IL">
                <a:solidFill>
                  <a:srgbClr val="2B2117"/>
                </a:solidFill>
                <a:latin typeface="Alef"/>
                <a:cs typeface="Alef"/>
                <a:ea typeface="Alef"/>
              </a:rPr>
              <a:t>או: "במבחר קברינו קבר את מתך איש ממנו את קברו לא יכלה ממך מקבר מתך" – בני חת מציעים לאברהם את האפשרות לבחור בכל חלקה מחלקותיהם, כדי לקבור את מתיו. הם מעניקים לו זכויות יתר, המעידות על כבוד כלפיו.</a:t>
            </a:r>
          </a:p>
          <a:p>
            <a:pPr algn="r" rtl="1">
              <a:lnSpc>
                <a:spcPts val="1191"/>
              </a:lnSpc>
            </a:pPr>
            <a:r>
              <a:rPr sz="800" b="0" i="0" lang="he-IL">
                <a:solidFill>
                  <a:srgbClr val="2B2117"/>
                </a:solidFill>
                <a:latin typeface="Alef"/>
                <a:cs typeface="Alef"/>
                <a:ea typeface="Alef"/>
              </a:rPr>
              <a:t>סעיף ב'</a:t>
            </a:r>
          </a:p>
          <a:p>
            <a:pPr algn="r" rtl="1">
              <a:lnSpc>
                <a:spcPts val="1191"/>
              </a:lnSpc>
            </a:pPr>
            <a:r>
              <a:rPr sz="800" b="0" i="0" lang="he-IL">
                <a:solidFill>
                  <a:srgbClr val="2B2117"/>
                </a:solidFill>
                <a:latin typeface="Alef"/>
                <a:cs typeface="Alef"/>
                <a:ea typeface="Alef"/>
              </a:rPr>
              <a:t>(1) ראיות מן הפסוקים המוכיחות שהעסקה בין אברהם לבין עפרון נערכה כחוק (על התלמיד להביא שתי ראיות ולהסבירן):</a:t>
            </a:r>
          </a:p>
          <a:p>
            <a:pPr algn="r" rtl="1">
              <a:lnSpc>
                <a:spcPts val="1191"/>
              </a:lnSpc>
            </a:pPr>
            <a:r>
              <a:rPr sz="800" b="0" i="0" lang="he-IL">
                <a:solidFill>
                  <a:srgbClr val="2B2117"/>
                </a:solidFill>
                <a:latin typeface="Alef"/>
                <a:cs typeface="Alef"/>
                <a:ea typeface="Alef"/>
              </a:rPr>
              <a:t>"וישקל אברהם לעפרון את הכסף אשר דבר באזני בני חת ארבע מאות שקל כסף עבר לסחר" – אברהם שילם בכסף לעפרון, בעבור חלקת האדמה שהוא רכש ממנו.</a:t>
            </a:r>
          </a:p>
          <a:p>
            <a:pPr algn="r" rtl="1">
              <a:lnSpc>
                <a:spcPts val="1191"/>
              </a:lnSpc>
            </a:pPr>
            <a:r>
              <a:rPr sz="800" b="0" i="0" lang="he-IL">
                <a:solidFill>
                  <a:srgbClr val="2B2117"/>
                </a:solidFill>
                <a:latin typeface="Alef"/>
                <a:cs typeface="Alef"/>
                <a:ea typeface="Alef"/>
              </a:rPr>
              <a:t>"לאברהם למקנה לעיני בני חת בכל באי שער עירו" – העסקה בין אברהם לעפרון, נעשתה בפומבי לעיני בני חת, המשמשים כעדים לחוקיות העסקה.</a:t>
            </a:r>
          </a:p>
          <a:p>
            <a:pPr algn="r" rtl="1">
              <a:lnSpc>
                <a:spcPts val="1191"/>
              </a:lnSpc>
            </a:pPr>
            <a:r>
              <a:rPr sz="800" b="0" i="0" lang="he-IL">
                <a:solidFill>
                  <a:srgbClr val="2B2117"/>
                </a:solidFill>
                <a:latin typeface="Alef"/>
                <a:cs typeface="Alef"/>
                <a:ea typeface="Alef"/>
              </a:rPr>
              <a:t>"ויקם שדה עפרון אשר במכפלה אשר לפני ממרא השדה והמערה אשר בו וכל העץ אשר בשדה בכל גבלו סביב. לאברהם למקנה..." – לסיכום הרכישה כחוק, הכתוב מציין את אזור וגבולות החלקה שרכש אברהם מעפרון.</a:t>
            </a:r>
          </a:p>
          <a:p>
            <a:pPr algn="r" rtl="1">
              <a:lnSpc>
                <a:spcPts val="1191"/>
              </a:lnSpc>
            </a:pPr>
            <a:r>
              <a:rPr sz="800" b="0" i="0" lang="he-IL">
                <a:solidFill>
                  <a:srgbClr val="2B2117"/>
                </a:solidFill>
                <a:latin typeface="Alef"/>
                <a:cs typeface="Alef"/>
                <a:ea typeface="Alef"/>
              </a:rPr>
              <a:t>(2) מטרת הפירוט של מרכיבי העסקה של אברהם עם עפרון: לשמש כהוכחה לפני אומות העולם, שחלקת האדמה בארץ, נרכשה על פי חוק ולא נגנבה, לכן יש לעם ישראל את הזכות והריבונות החוקית עליה.</a:t>
            </a:r>
          </a:p>
          <a:p>
            <a:pPr algn="r" rtl="1">
              <a:lnSpc>
                <a:spcPts val="1191"/>
              </a:lnSpc>
            </a:pPr>
            <a:r>
              <a:rPr sz="800" b="0" i="0" lang="he-IL">
                <a:solidFill>
                  <a:srgbClr val="2B2117"/>
                </a:solidFill>
                <a:latin typeface="Alef"/>
                <a:cs typeface="Alef"/>
                <a:ea typeface="Alef"/>
              </a:rPr>
              <a:t>סעיף ג'</a:t>
            </a:r>
          </a:p>
          <a:p>
            <a:pPr algn="r" rtl="1">
              <a:lnSpc>
                <a:spcPts val="1191"/>
              </a:lnSpc>
            </a:pPr>
            <a:r>
              <a:rPr sz="800" b="0" i="0" lang="he-IL">
                <a:solidFill>
                  <a:srgbClr val="2B2117"/>
                </a:solidFill>
                <a:latin typeface="Alef"/>
                <a:cs typeface="Alef"/>
                <a:ea typeface="Alef"/>
              </a:rPr>
              <a:t>(1) ההבדל: במשא ומתן עם עפרון, אברהם אינו מתמקח איתו והוא נכון לשלם לו כל סכום שהוא יציע בעבור רכישת החלקה.</a:t>
            </a:r>
          </a:p>
          <a:p>
            <a:pPr algn="r" rtl="1">
              <a:lnSpc>
                <a:spcPts val="1191"/>
              </a:lnSpc>
            </a:pPr>
            <a:r>
              <a:rPr sz="800" b="0" i="0" lang="he-IL">
                <a:solidFill>
                  <a:srgbClr val="2B2117"/>
                </a:solidFill>
                <a:latin typeface="Alef"/>
                <a:cs typeface="Alef"/>
                <a:ea typeface="Alef"/>
              </a:rPr>
              <a:t>לביסוס: "ויען עפרון את אברהם לאמר לו: אדני שמעני ארץ ארבע מאות שקל כסף ביני ובינך מה הוא...: וישמע אברהם אל עפרון וישקל אברהם לעפרן את הכסף...".</a:t>
            </a:r>
          </a:p>
          <a:p>
            <a:pPr algn="r" rtl="1">
              <a:lnSpc>
                <a:spcPts val="1191"/>
              </a:lnSpc>
            </a:pPr>
            <a:r>
              <a:rPr sz="800" b="0" i="0" lang="he-IL">
                <a:solidFill>
                  <a:srgbClr val="2B2117"/>
                </a:solidFill>
                <a:latin typeface="Alef"/>
                <a:cs typeface="Alef"/>
                <a:ea typeface="Alef"/>
              </a:rPr>
              <a:t>במשא ומתן עם אלוהים, אברהם מתמקח איתו על מספר הצדיקים שבעבורם ה' יהיה מוכן להציל את סדום. אברהם יורד בכל פעם במספרים (מתוך ידיעה שהסיכויים קלושים, למצוא מספר רב של צדיקים בסדום).</a:t>
            </a:r>
          </a:p>
          <a:p>
            <a:pPr algn="r" rtl="1">
              <a:lnSpc>
                <a:spcPts val="1191"/>
              </a:lnSpc>
            </a:pPr>
            <a:r>
              <a:rPr sz="800" b="0" i="0" lang="he-IL">
                <a:solidFill>
                  <a:srgbClr val="2B2117"/>
                </a:solidFill>
                <a:latin typeface="Alef"/>
                <a:cs typeface="Alef"/>
                <a:ea typeface="Alef"/>
              </a:rPr>
              <a:t>לביסוס: "... ולא תשא למקום למען חמישים הצדיקים אשר בקרבה", "אולי יחסרון חמישים הצדיקים חמישה..", "אולי ימצאון שם עשרה".</a:t>
            </a:r>
          </a:p>
          <a:p>
            <a:pPr algn="r" rtl="1">
              <a:lnSpc>
                <a:spcPts val="1191"/>
              </a:lnSpc>
            </a:pPr>
            <a:r>
              <a:rPr sz="800" b="0" i="0" lang="he-IL">
                <a:solidFill>
                  <a:srgbClr val="2B2117"/>
                </a:solidFill>
                <a:latin typeface="Alef"/>
                <a:cs typeface="Alef"/>
                <a:ea typeface="Alef"/>
              </a:rPr>
              <a:t>(2) במשא ומתן עם עפרון, ידע אברהם שעפרון אינו נלהב למכור את אדמתו לזר היושב בקרבם, לכן הוא אינו מתמקח איתו על המחיר ומיד משלם את הסכום שהציע לו. אברהם מוכן לכל מחיר, כדי לרכוש באופן חוקי את חלקת האדמה.</a:t>
            </a:r>
          </a:p>
          <a:p>
            <a:pPr algn="r" rtl="1">
              <a:lnSpc>
                <a:spcPts val="1191"/>
              </a:lnSpc>
            </a:pPr>
            <a:r>
              <a:rPr sz="800" b="0" i="0" lang="he-IL">
                <a:solidFill>
                  <a:srgbClr val="2B2117"/>
                </a:solidFill>
                <a:latin typeface="Alef"/>
                <a:cs typeface="Alef"/>
                <a:ea typeface="Alef"/>
              </a:rPr>
              <a:t>תמלול השאלה: חורף נבצרים תשפ"א, 1261</a:t>
            </a:r>
          </a:p>
          <a:p>
            <a:pPr algn="r" rtl="1">
              <a:lnSpc>
                <a:spcPts val="1191"/>
              </a:lnSpc>
            </a:pPr>
            <a:r>
              <a:rPr sz="800" b="0" i="0" lang="he-IL">
                <a:solidFill>
                  <a:srgbClr val="2B2117"/>
                </a:solidFill>
                <a:latin typeface="Alef"/>
                <a:cs typeface="Alef"/>
                <a:ea typeface="Alef"/>
              </a:rPr>
              <a:t>1. קרא בראשית, פרק כ"ג.</a:t>
            </a:r>
          </a:p>
          <a:p>
            <a:pPr algn="r" rtl="1">
              <a:lnSpc>
                <a:spcPts val="1191"/>
              </a:lnSpc>
            </a:pPr>
            <a:r>
              <a:rPr sz="800" b="0" i="0" lang="he-IL">
                <a:solidFill>
                  <a:srgbClr val="2B2117"/>
                </a:solidFill>
                <a:latin typeface="Alef"/>
                <a:cs typeface="Alef"/>
                <a:ea typeface="Alef"/>
              </a:rPr>
              <a:t>ענה על סעיף א (חובה).</a:t>
            </a:r>
          </a:p>
          <a:p>
            <a:pPr algn="r" rtl="1">
              <a:lnSpc>
                <a:spcPts val="1191"/>
              </a:lnSpc>
            </a:pPr>
            <a:r>
              <a:rPr sz="800" b="0" i="0" lang="he-IL">
                <a:solidFill>
                  <a:srgbClr val="2B2117"/>
                </a:solidFill>
                <a:latin typeface="Alef"/>
                <a:cs typeface="Alef"/>
                <a:ea typeface="Alef"/>
              </a:rPr>
              <a:t>הפרק עוסק במשא ומתן בין אברהם לבין בני חת.</a:t>
            </a:r>
          </a:p>
          <a:p>
            <a:pPr algn="r" rtl="1">
              <a:lnSpc>
                <a:spcPts val="1191"/>
              </a:lnSpc>
            </a:pPr>
            <a:r>
              <a:rPr sz="800" b="0" i="0" lang="he-IL">
                <a:solidFill>
                  <a:srgbClr val="2B2117"/>
                </a:solidFill>
                <a:latin typeface="Alef"/>
                <a:cs typeface="Alef"/>
                <a:ea typeface="Alef"/>
              </a:rPr>
              <a:t>א. (1) מהו האירוע שבעקבותיו ניהל אברהם את המשא ומתן הזה? מה ביקש אברהם? (5 נקודות)</a:t>
            </a:r>
          </a:p>
          <a:p>
            <a:pPr algn="r" rtl="1">
              <a:lnSpc>
                <a:spcPts val="1191"/>
              </a:lnSpc>
            </a:pPr>
            <a:r>
              <a:rPr sz="800" b="0" i="0" lang="he-IL">
                <a:solidFill>
                  <a:srgbClr val="2B2117"/>
                </a:solidFill>
                <a:latin typeface="Alef"/>
                <a:cs typeface="Alef"/>
                <a:ea typeface="Alef"/>
              </a:rPr>
              <a:t>(2) האם השיג אברהם את מבוקשו? בסס את דבריך על הכתוב. (3 נקודות)</a:t>
            </a:r>
          </a:p>
          <a:p>
            <a:pPr algn="r" rtl="1">
              <a:lnSpc>
                <a:spcPts val="1191"/>
              </a:lnSpc>
            </a:pPr>
            <a:r>
              <a:rPr sz="800" b="0" i="0" lang="he-IL">
                <a:solidFill>
                  <a:srgbClr val="2B2117"/>
                </a:solidFill>
                <a:latin typeface="Alef"/>
                <a:cs typeface="Alef"/>
                <a:ea typeface="Alef"/>
              </a:rPr>
              <a:t>ענה על אחד מן הסעיפים ב-ג.</a:t>
            </a:r>
          </a:p>
          <a:p>
            <a:pPr algn="r" rtl="1">
              <a:lnSpc>
                <a:spcPts val="1191"/>
              </a:lnSpc>
            </a:pPr>
            <a:r>
              <a:rPr sz="800" b="0" i="0" lang="he-IL">
                <a:solidFill>
                  <a:srgbClr val="2B2117"/>
                </a:solidFill>
                <a:latin typeface="Alef"/>
                <a:cs typeface="Alef"/>
                <a:ea typeface="Alef"/>
              </a:rPr>
              <a:t>ב. קרא פסוקים א'-ד' וגם בראשית, פרק ט"ו, פסוק ז'.</a:t>
            </a:r>
          </a:p>
          <a:p>
            <a:pPr algn="r" rtl="1">
              <a:lnSpc>
                <a:spcPts val="1191"/>
              </a:lnSpc>
            </a:pPr>
            <a:r>
              <a:rPr sz="800" b="0" i="0" lang="he-IL">
                <a:solidFill>
                  <a:srgbClr val="2B2117"/>
                </a:solidFill>
                <a:latin typeface="Alef"/>
                <a:cs typeface="Alef"/>
                <a:ea typeface="Alef"/>
              </a:rPr>
              <a:t>(1) יש הטוענים שיש סתירה בין ההבטחה לאברהם בפרק ט"ו, פסוק ז' ובין דברי אברהם לאנשי חת בפרק כ"ג, פסוק ד'. הסבר את הסתירה. (5 נקודות)</a:t>
            </a:r>
          </a:p>
          <a:p>
            <a:pPr algn="r" rtl="1">
              <a:lnSpc>
                <a:spcPts val="1191"/>
              </a:lnSpc>
            </a:pPr>
            <a:r>
              <a:rPr sz="800" b="0" i="0" lang="he-IL">
                <a:solidFill>
                  <a:srgbClr val="2B2117"/>
                </a:solidFill>
                <a:latin typeface="Alef"/>
                <a:cs typeface="Alef"/>
                <a:ea typeface="Alef"/>
              </a:rPr>
              <a:t>(2) קרא את פירוש רשב"ם לפסוק ד'.</a:t>
            </a:r>
          </a:p>
          <a:p>
            <a:pPr algn="r" rtl="1">
              <a:lnSpc>
                <a:spcPts val="1191"/>
              </a:lnSpc>
            </a:pPr>
            <a:r>
              <a:rPr sz="800" b="0" i="0" lang="he-IL">
                <a:solidFill>
                  <a:srgbClr val="2B2117"/>
                </a:solidFill>
                <a:latin typeface="Alef"/>
                <a:cs typeface="Alef"/>
                <a:ea typeface="Alef"/>
              </a:rPr>
              <a:t>"'גר ותושב אנכי' - מארץ נוכריה באתי לגור כאן ונתיישבתי עימכם, לכן אין לי מקום קברות אבות הנה".</a:t>
            </a:r>
          </a:p>
          <a:p>
            <a:pPr algn="r" rtl="1">
              <a:lnSpc>
                <a:spcPts val="1191"/>
              </a:lnSpc>
            </a:pPr>
            <a:r>
              <a:rPr sz="800" b="0" i="0" lang="he-IL">
                <a:solidFill>
                  <a:srgbClr val="2B2117"/>
                </a:solidFill>
                <a:latin typeface="Alef"/>
                <a:cs typeface="Alef"/>
                <a:ea typeface="Alef"/>
              </a:rPr>
              <a:t>הסבר מדוע, על פי פירוש רשב"ם, אין סתירה בין הבטחת ה' לאברהם בפרק ט"ו, פסוק ז' ובין דברי אברהם בפרק כ"ג, פסוק ד'. (7 נקודות)</a:t>
            </a:r>
          </a:p>
          <a:p>
            <a:pPr algn="r" rtl="1">
              <a:lnSpc>
                <a:spcPts val="1191"/>
              </a:lnSpc>
            </a:pPr>
            <a:r>
              <a:rPr sz="800" b="0" i="0" lang="he-IL">
                <a:solidFill>
                  <a:srgbClr val="2B2117"/>
                </a:solidFill>
                <a:latin typeface="Alef"/>
                <a:cs typeface="Alef"/>
                <a:ea typeface="Alef"/>
              </a:rPr>
              <a:t>ג. קרא פסוקים ג'-כ'.</a:t>
            </a:r>
          </a:p>
          <a:p>
            <a:pPr algn="r" rtl="1">
              <a:lnSpc>
                <a:spcPts val="1191"/>
              </a:lnSpc>
            </a:pPr>
            <a:r>
              <a:rPr sz="800" b="0" i="0" lang="he-IL">
                <a:solidFill>
                  <a:srgbClr val="2B2117"/>
                </a:solidFill>
                <a:latin typeface="Alef"/>
                <a:cs typeface="Alef"/>
                <a:ea typeface="Alef"/>
              </a:rPr>
              <a:t>(1) בפסוקים אלה מסופר שאברהם מנהל משא ומתן עם אנשי חת בנימוס אך בנחישות.</a:t>
            </a:r>
          </a:p>
          <a:p>
            <a:pPr algn="r" rtl="1">
              <a:lnSpc>
                <a:spcPts val="1191"/>
              </a:lnSpc>
            </a:pPr>
            <a:r>
              <a:rPr sz="800" b="0" i="0" lang="he-IL">
                <a:solidFill>
                  <a:srgbClr val="2B2117"/>
                </a:solidFill>
                <a:latin typeface="Alef"/>
                <a:cs typeface="Alef"/>
                <a:ea typeface="Alef"/>
              </a:rPr>
              <a:t>הבא ראיה אחת המלמדת על פנייה מנומסת אל אנשי חת וראיה אחת המוכיחה את נחישותו של אברהם (סך הכול – שתי ראיות). הסבר כל אחת מן הראיות. (7 נקודות)</a:t>
            </a:r>
          </a:p>
          <a:p>
            <a:pPr algn="r" rtl="1">
              <a:lnSpc>
                <a:spcPts val="1191"/>
              </a:lnSpc>
            </a:pPr>
            <a:r>
              <a:rPr sz="800" b="0" i="0" lang="he-IL">
                <a:solidFill>
                  <a:srgbClr val="2B2117"/>
                </a:solidFill>
                <a:latin typeface="Alef"/>
                <a:cs typeface="Alef"/>
                <a:ea typeface="Alef"/>
              </a:rPr>
              <a:t>(2) מדוע אברהם מתעקש לשלם לעפרון, אף על פי שהוצע לו לקבל ללא תשלום את מה שביקש? (5 נקודות)</a:t>
            </a:r>
          </a:p>
          <a:p>
            <a:pPr algn="r" rtl="1">
              <a:lnSpc>
                <a:spcPts val="1191"/>
              </a:lnSpc>
            </a:pPr>
            <a:r>
              <a:rPr sz="800" b="0" i="0" lang="he-IL">
                <a:solidFill>
                  <a:srgbClr val="2B2117"/>
                </a:solidFill>
                <a:latin typeface="Alef"/>
                <a:cs typeface="Alef"/>
                <a:ea typeface="Alef"/>
              </a:rPr>
              <a:t>סעיף א' (חובה)</a:t>
            </a:r>
          </a:p>
          <a:p>
            <a:pPr algn="r" rtl="1">
              <a:lnSpc>
                <a:spcPts val="1191"/>
              </a:lnSpc>
            </a:pPr>
            <a:r>
              <a:rPr sz="800" b="0" i="0" lang="he-IL">
                <a:solidFill>
                  <a:srgbClr val="2B2117"/>
                </a:solidFill>
                <a:latin typeface="Alef"/>
                <a:cs typeface="Alef"/>
                <a:ea typeface="Alef"/>
              </a:rPr>
              <a:t>(1) האירוע ובקשת אברהם:</a:t>
            </a:r>
          </a:p>
          <a:p>
            <a:pPr algn="r" rtl="1">
              <a:lnSpc>
                <a:spcPts val="1191"/>
              </a:lnSpc>
            </a:pPr>
            <a:r>
              <a:rPr sz="800" b="0" i="0" lang="he-IL">
                <a:solidFill>
                  <a:srgbClr val="2B2117"/>
                </a:solidFill>
                <a:latin typeface="Alef"/>
                <a:cs typeface="Alef"/>
                <a:ea typeface="Alef"/>
              </a:rPr>
              <a:t>האירוע: מות שרה, אשת אברהם, בקריית ארבע היא חברון. אברהם זקוק למקום קבורה מכובד וקבוע עבורה.</a:t>
            </a:r>
          </a:p>
          <a:p>
            <a:pPr algn="r" rtl="1">
              <a:lnSpc>
                <a:spcPts val="1191"/>
              </a:lnSpc>
            </a:pPr>
            <a:r>
              <a:rPr sz="800" b="0" i="0" lang="he-IL">
                <a:solidFill>
                  <a:srgbClr val="2B2117"/>
                </a:solidFill>
                <a:latin typeface="Alef"/>
                <a:cs typeface="Alef"/>
                <a:ea typeface="Alef"/>
              </a:rPr>
              <a:t>מה ביקש אברהם: אברהם ביקש מבני חת "אחוזת קבר". הוא לא חיפש רק מקום זמני לקבורה, אלא שטח קרקע שיהיה בבעלותו החוקית והקבועה (נחלה), כדי שישמש לו ולמשפחתו לדורות.</a:t>
            </a:r>
          </a:p>
          <a:p>
            <a:pPr algn="r" rtl="1">
              <a:lnSpc>
                <a:spcPts val="1191"/>
              </a:lnSpc>
            </a:pPr>
            <a:r>
              <a:rPr sz="800" b="0" i="0" lang="he-IL">
                <a:solidFill>
                  <a:srgbClr val="2B2117"/>
                </a:solidFill>
                <a:latin typeface="Alef"/>
                <a:cs typeface="Alef"/>
                <a:ea typeface="Alef"/>
              </a:rPr>
              <a:t>(2) האם השיג אברהם את מבוקשו?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 (2/2)</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1191"/>
              </a:lnSpc>
            </a:pPr>
            <a:r>
              <a:rPr sz="800" b="0" i="0" lang="he-IL">
                <a:solidFill>
                  <a:srgbClr val="2B2117"/>
                </a:solidFill>
                <a:latin typeface="Alef"/>
                <a:cs typeface="Alef"/>
                <a:ea typeface="Alef"/>
              </a:rPr>
              <a:t>כן, אברהם הצליח לרכוש את שדה המכפלה ואת המערה אשר בו מעפרון החיתי.</a:t>
            </a:r>
          </a:p>
          <a:p>
            <a:pPr algn="r" rtl="1">
              <a:lnSpc>
                <a:spcPts val="1191"/>
              </a:lnSpc>
            </a:pPr>
            <a:r>
              <a:rPr sz="800" b="0" i="0" lang="he-IL">
                <a:solidFill>
                  <a:srgbClr val="2B2117"/>
                </a:solidFill>
                <a:latin typeface="Alef"/>
                <a:cs typeface="Alef"/>
                <a:ea typeface="Alef"/>
              </a:rPr>
              <a:t>ביסוס מהכתוב: "וַיָּקָם שְׂדֵה עֶפְרוֹן... לְאַבְרָהָם לְמִקְנָה לְעֵינֵי בְנֵי חֵת בְּכֹל בָּאֵי שַׁעַר עִירוֹ" (פסוקים י"ז-י"ח). המילה "למקנה" והציון שהדבר נעשה לעיני עדים בשער העיר מוכיחים שהשטח עבר לבעלותו החוקית.</a:t>
            </a:r>
          </a:p>
          <a:p>
            <a:pPr algn="r" rtl="1">
              <a:lnSpc>
                <a:spcPts val="1191"/>
              </a:lnSpc>
            </a:pPr>
            <a:r>
              <a:rPr sz="800" b="0" i="0" lang="he-IL">
                <a:solidFill>
                  <a:srgbClr val="2B2117"/>
                </a:solidFill>
                <a:latin typeface="Alef"/>
                <a:cs typeface="Alef"/>
                <a:ea typeface="Alef"/>
              </a:rPr>
              <a:t>סעיף ב'</a:t>
            </a:r>
          </a:p>
          <a:p>
            <a:pPr algn="r" rtl="1">
              <a:lnSpc>
                <a:spcPts val="1191"/>
              </a:lnSpc>
            </a:pPr>
            <a:r>
              <a:rPr sz="800" b="0" i="0" lang="he-IL">
                <a:solidFill>
                  <a:srgbClr val="2B2117"/>
                </a:solidFill>
                <a:latin typeface="Alef"/>
                <a:cs typeface="Alef"/>
                <a:ea typeface="Alef"/>
              </a:rPr>
              <a:t>(1) הסבר הסתירה:</a:t>
            </a:r>
          </a:p>
          <a:p>
            <a:pPr algn="r" rtl="1">
              <a:lnSpc>
                <a:spcPts val="1191"/>
              </a:lnSpc>
            </a:pPr>
            <a:r>
              <a:rPr sz="800" b="0" i="0" lang="he-IL">
                <a:solidFill>
                  <a:srgbClr val="2B2117"/>
                </a:solidFill>
                <a:latin typeface="Alef"/>
                <a:cs typeface="Alef"/>
                <a:ea typeface="Alef"/>
              </a:rPr>
              <a:t>בפרק ט"ו (ברית בין הבתרים): ה' מבטיח לאברהם את הארץ כירושה ריבונית: "לָתֶת לְךָ אֶת הָאָרֶץ הַזֹּאת לְרִשְׁתָּהּ". כלומר, אברהם הוא הבעלים החוקי של הארץ מכוח הבטחה אלוהית.</a:t>
            </a:r>
          </a:p>
          <a:p>
            <a:pPr algn="r" rtl="1">
              <a:lnSpc>
                <a:spcPts val="1191"/>
              </a:lnSpc>
            </a:pPr>
            <a:r>
              <a:rPr sz="800" b="0" i="0" lang="he-IL">
                <a:solidFill>
                  <a:srgbClr val="2B2117"/>
                </a:solidFill>
                <a:latin typeface="Alef"/>
                <a:cs typeface="Alef"/>
                <a:ea typeface="Alef"/>
              </a:rPr>
              <a:t>בפרק כ"ג: אברהם מגדיר את עצמו בפני בני חת כ-"גֵּר וְתוֹשָׁב אָנֹכִי עִמָּכֶם".</a:t>
            </a:r>
          </a:p>
          <a:p>
            <a:pPr algn="r" rtl="1">
              <a:lnSpc>
                <a:spcPts val="1191"/>
              </a:lnSpc>
            </a:pPr>
            <a:r>
              <a:rPr sz="800" b="0" i="0" lang="he-IL">
                <a:solidFill>
                  <a:srgbClr val="2B2117"/>
                </a:solidFill>
                <a:latin typeface="Alef"/>
                <a:cs typeface="Alef"/>
                <a:ea typeface="Alef"/>
              </a:rPr>
              <a:t>הסתירה: אם הארץ שייכת לו כירושה מהאל, מדוע הוא מציג את עצמו כ"גר" (אדם זר שאין לו זכויות קניין בקרקע) ונאלץ להתחנן ולקנות בכסף מלא פיסת אדמה קטנה?</a:t>
            </a:r>
          </a:p>
          <a:p>
            <a:pPr algn="r" rtl="1">
              <a:lnSpc>
                <a:spcPts val="1191"/>
              </a:lnSpc>
            </a:pPr>
            <a:r>
              <a:rPr sz="800" b="0" i="0" lang="he-IL">
                <a:solidFill>
                  <a:srgbClr val="2B2117"/>
                </a:solidFill>
                <a:latin typeface="Alef"/>
                <a:cs typeface="Alef"/>
                <a:ea typeface="Alef"/>
              </a:rPr>
              <a:t>(2) הסבר לפי רשב"ם (ביטול הסתירה):</a:t>
            </a:r>
          </a:p>
          <a:p>
            <a:pPr algn="r" rtl="1">
              <a:lnSpc>
                <a:spcPts val="1191"/>
              </a:lnSpc>
            </a:pPr>
            <a:r>
              <a:rPr sz="800" b="0" i="0" lang="he-IL">
                <a:solidFill>
                  <a:srgbClr val="2B2117"/>
                </a:solidFill>
                <a:latin typeface="Alef"/>
                <a:cs typeface="Alef"/>
                <a:ea typeface="Alef"/>
              </a:rPr>
              <a:t>רשב"ם מסביר שהמונח "גר ותושב" אינו מתייחס לזכותו על הארץ בעתיד, אלא להיסטוריה האישית שלו ולמציאות הפיזית הנוכחית.</a:t>
            </a:r>
          </a:p>
          <a:p>
            <a:pPr algn="r" rtl="1">
              <a:lnSpc>
                <a:spcPts val="1191"/>
              </a:lnSpc>
            </a:pPr>
            <a:r>
              <a:rPr sz="800" b="0" i="0" lang="he-IL">
                <a:solidFill>
                  <a:srgbClr val="2B2117"/>
                </a:solidFill>
                <a:latin typeface="Alef"/>
                <a:cs typeface="Alef"/>
                <a:ea typeface="Alef"/>
              </a:rPr>
              <a:t>אברהם מסביר לבני חת שהוא בא מארץ נוכרית (אור כשדים/חרן) ורק לאחרונה התיישב איתם, ולכן טכנית עדיין אין לו "קבר אבות" – נחלת קבורה משפחתית קיימת. לפי רשב"ם, אין סתירה כי הבטחת ה' היא על הארץ כולה לדורות הבאים, בעוד שאברהם מדבר על הצורך המיידי והמעשי שלו כמי שמתחיל את שושלתו בארץ בנקודת זמן זו.</a:t>
            </a:r>
          </a:p>
          <a:p>
            <a:pPr algn="r" rtl="1">
              <a:lnSpc>
                <a:spcPts val="1191"/>
              </a:lnSpc>
            </a:pPr>
            <a:r>
              <a:rPr sz="800" b="0" i="0" lang="he-IL">
                <a:solidFill>
                  <a:srgbClr val="2B2117"/>
                </a:solidFill>
                <a:latin typeface="Alef"/>
                <a:cs typeface="Alef"/>
                <a:ea typeface="Alef"/>
              </a:rPr>
              <a:t>סעיף ג'</a:t>
            </a:r>
          </a:p>
          <a:p>
            <a:pPr algn="r" rtl="1">
              <a:lnSpc>
                <a:spcPts val="1191"/>
              </a:lnSpc>
            </a:pPr>
            <a:r>
              <a:rPr sz="800" b="0" i="0" lang="he-IL">
                <a:solidFill>
                  <a:srgbClr val="2B2117"/>
                </a:solidFill>
                <a:latin typeface="Alef"/>
                <a:cs typeface="Alef"/>
                <a:ea typeface="Alef"/>
              </a:rPr>
              <a:t>(1) נימוס לעומת נחישות:</a:t>
            </a:r>
          </a:p>
          <a:p>
            <a:pPr algn="r" rtl="1">
              <a:lnSpc>
                <a:spcPts val="1191"/>
              </a:lnSpc>
            </a:pPr>
            <a:r>
              <a:rPr sz="800" b="0" i="0" lang="he-IL">
                <a:solidFill>
                  <a:srgbClr val="2B2117"/>
                </a:solidFill>
                <a:latin typeface="Alef"/>
                <a:cs typeface="Alef"/>
                <a:ea typeface="Alef"/>
              </a:rPr>
              <a:t>ראיה לנימוס: "וַיָּקָם אַבְרָהָם וַיִּשְׁתַּחוּ לְעַם הָאָרֶץ לִבְנֵי חֵת" (פסוק ז'). אברהם נוהג במנהגי המקום, נותן כבוד למנהיגים המקומיים ומשתחווה בפניהם למרות מעמדו הרם, כדי ליצור אווירה חיובית למשא ומתן.</a:t>
            </a:r>
          </a:p>
          <a:p>
            <a:pPr algn="r" rtl="1">
              <a:lnSpc>
                <a:spcPts val="1191"/>
              </a:lnSpc>
            </a:pPr>
            <a:r>
              <a:rPr sz="800" b="0" i="0" lang="he-IL">
                <a:solidFill>
                  <a:srgbClr val="2B2117"/>
                </a:solidFill>
                <a:latin typeface="Alef"/>
                <a:cs typeface="Alef"/>
                <a:ea typeface="Alef"/>
              </a:rPr>
              <a:t>ראיה לנחישות: אברהם מסרב להצעת ה"חינם" של בני חת ושל עפרון. כאשר עפרון אומר "השדה נתתי לך", אברהם לא מתפתה לעסקה מעורפלת אלא מתעקש: "נָתַתִּי כֶּסֶף הַשָּׂדֶה קַח מִמֶּנִּי וְאֶקְבְּרָה אֶת מֵתִי שָׁמָּה" (פסוק י"ג). הוא לא מוכן לסגת עד שהשדה ייקנה בכסף מלא.</a:t>
            </a:r>
          </a:p>
          <a:p>
            <a:pPr algn="r" rtl="1">
              <a:lnSpc>
                <a:spcPts val="1191"/>
              </a:lnSpc>
            </a:pPr>
            <a:r>
              <a:rPr sz="800" b="0" i="0" lang="he-IL">
                <a:solidFill>
                  <a:srgbClr val="2B2117"/>
                </a:solidFill>
                <a:latin typeface="Alef"/>
                <a:cs typeface="Alef"/>
                <a:ea typeface="Alef"/>
              </a:rPr>
              <a:t>(2) מדוע התעקש אברהם לשלם?</a:t>
            </a:r>
          </a:p>
          <a:p>
            <a:pPr algn="r" rtl="1">
              <a:lnSpc>
                <a:spcPts val="1191"/>
              </a:lnSpc>
            </a:pPr>
            <a:r>
              <a:rPr sz="800" b="0" i="0" lang="he-IL">
                <a:solidFill>
                  <a:srgbClr val="2B2117"/>
                </a:solidFill>
                <a:latin typeface="Alef"/>
                <a:cs typeface="Alef"/>
                <a:ea typeface="Alef"/>
              </a:rPr>
              <a:t>אברהם רצה להבטיח שהבעלות על הארץ תהיה חוקית, סופית ובלתי ניתנת לערעור.</a:t>
            </a:r>
          </a:p>
          <a:p>
            <a:pPr algn="r" rtl="1">
              <a:lnSpc>
                <a:spcPts val="1191"/>
              </a:lnSpc>
            </a:pPr>
            <a:r>
              <a:rPr sz="800" b="0" i="0" lang="he-IL">
                <a:solidFill>
                  <a:srgbClr val="2B2117"/>
                </a:solidFill>
                <a:latin typeface="Alef"/>
                <a:cs typeface="Alef"/>
                <a:ea typeface="Alef"/>
              </a:rPr>
              <a:t>מתנה היא דבר שניתן להתחרט עליו, או שהיא יוצרת תלות של המקבל בנותן. אברהם רצה "אחוזת קבר" – קניין משפטי שנרכש במחיר מלא ("עובר לסוחר") מול עדים בשער העיר. בכך הוא מנע אפשרות עתידית שמישהו יטען שהקרקע נלקחה במרמה או שהיא ניתנה רק כטובה זמנית. זוהי האחיזה הרשמית הראשונה של עם ישראל בארץ המובטחת.</a:t>
            </a:r>
          </a:p>
          <a:p>
            <a:pPr algn="r" rtl="1">
              <a:lnSpc>
                <a:spcPts val="1191"/>
              </a:lnSpc>
            </a:pPr>
            <a:r>
              <a:rPr sz="800" b="0" i="0" lang="he-IL">
                <a:solidFill>
                  <a:srgbClr val="2B2117"/>
                </a:solidFill>
                <a:latin typeface="Alef"/>
                <a:cs typeface="Alef"/>
                <a:ea typeface="Alef"/>
              </a:rPr>
              <a:t>תמלול השאלה</a:t>
            </a:r>
          </a:p>
          <a:p>
            <a:pPr algn="r" rtl="1">
              <a:lnSpc>
                <a:spcPts val="1191"/>
              </a:lnSpc>
            </a:pPr>
            <a:r>
              <a:rPr sz="800" b="0" i="0" lang="he-IL">
                <a:solidFill>
                  <a:srgbClr val="2B2117"/>
                </a:solidFill>
                <a:latin typeface="Alef"/>
                <a:cs typeface="Alef"/>
                <a:ea typeface="Alef"/>
              </a:rPr>
              <a:t>1. קרא בראשית, פרק כ"ג. הפרק עוסק במשא ומתן בין אברהם לבין בני חת.</a:t>
            </a:r>
          </a:p>
          <a:p>
            <a:pPr algn="r" rtl="1">
              <a:lnSpc>
                <a:spcPts val="1191"/>
              </a:lnSpc>
            </a:pPr>
            <a:r>
              <a:rPr sz="800" b="0" i="0" lang="he-IL">
                <a:solidFill>
                  <a:srgbClr val="2B2117"/>
                </a:solidFill>
                <a:latin typeface="Alef"/>
                <a:cs typeface="Alef"/>
                <a:ea typeface="Alef"/>
              </a:rPr>
              <a:t>א. (1) מהו האירוע שבעקבותיו ניהל אברהם את המשא ומתן הזה? מה ביקש אברהם? (4 נקודות) (2) האם השיג אברהם את מבוקשו? בסס את דבריך על הכתוב. (2 נקודות)</a:t>
            </a:r>
          </a:p>
          <a:p>
            <a:pPr algn="r" rtl="1">
              <a:lnSpc>
                <a:spcPts val="1191"/>
              </a:lnSpc>
            </a:pPr>
            <a:r>
              <a:rPr sz="800" b="0" i="0" lang="he-IL">
                <a:solidFill>
                  <a:srgbClr val="2B2117"/>
                </a:solidFill>
                <a:latin typeface="Alef"/>
                <a:cs typeface="Alef"/>
                <a:ea typeface="Alef"/>
              </a:rPr>
              <a:t>ב. קרא פסוקים א'-ד' וגם בראשית, פרק י"ג, פסוק י"ז. (1) מה ה' מבטיח לאברהם על פי בראשית, פרק י"ג, פסוק י"ז? (3 נקודות) (2) לדעתך, האם יש סתירה בין ההבטחה לאברהם בפרק י"ג ובין דברי אברהם לאנשי חת בפרק כ"ג, פסוק ד'? נמק את דבריך. (4 נקודות)</a:t>
            </a:r>
          </a:p>
          <a:p>
            <a:pPr algn="r" rtl="1">
              <a:lnSpc>
                <a:spcPts val="1191"/>
              </a:lnSpc>
            </a:pPr>
            <a:r>
              <a:rPr sz="800" b="0" i="0" lang="he-IL">
                <a:solidFill>
                  <a:srgbClr val="2B2117"/>
                </a:solidFill>
                <a:latin typeface="Alef"/>
                <a:cs typeface="Alef"/>
                <a:ea typeface="Alef"/>
              </a:rPr>
              <a:t>ג. קרא פסוקים ג'-כ'. (1) בפסוקים אלה מסופר שאברהם מנהל משא ומתן עם אנשי חת בנימוס אך בנחישות. הבא ראיה אחת המלמדת על פנייה מנומסת אל אנשי חת וראיה אחת המוכיחה את נחישותו של אברהם (סך הכל – שתי ראיות). הסבר כל אחת מן הראיות. (4 נקודות) (2) מדוע אברהם מתעקש לשלם לעפרון, אף על פי שהוצע לו לקבל ללא תשלום את מה שביקש? (3 נקודות)</a:t>
            </a:r>
          </a:p>
          <a:p>
            <a:pPr algn="r" rtl="1">
              <a:lnSpc>
                <a:spcPts val="1191"/>
              </a:lnSpc>
            </a:pPr>
            <a:r>
              <a:rPr sz="800" b="0" i="0" lang="he-IL">
                <a:solidFill>
                  <a:srgbClr val="2B2117"/>
                </a:solidFill>
                <a:latin typeface="Alef"/>
                <a:cs typeface="Alef"/>
                <a:ea typeface="Alef"/>
              </a:rPr>
              <a:t>סעיף א'</a:t>
            </a:r>
          </a:p>
          <a:p>
            <a:pPr algn="r" rtl="1">
              <a:lnSpc>
                <a:spcPts val="1191"/>
              </a:lnSpc>
            </a:pPr>
            <a:r>
              <a:rPr sz="800" b="0" i="0" lang="he-IL">
                <a:solidFill>
                  <a:srgbClr val="2B2117"/>
                </a:solidFill>
                <a:latin typeface="Alef"/>
                <a:cs typeface="Alef"/>
                <a:ea typeface="Alef"/>
              </a:rPr>
              <a:t>(1)</a:t>
            </a:r>
          </a:p>
          <a:p>
            <a:pPr algn="r" rtl="1">
              <a:lnSpc>
                <a:spcPts val="1191"/>
              </a:lnSpc>
            </a:pPr>
            <a:r>
              <a:rPr sz="800" b="0" i="0" lang="he-IL">
                <a:solidFill>
                  <a:srgbClr val="2B2117"/>
                </a:solidFill>
                <a:latin typeface="Alef"/>
                <a:cs typeface="Alef"/>
                <a:ea typeface="Alef"/>
              </a:rPr>
              <a:t>האירוע: מות שרה אשת אברהם בקריית ארבע (חברון). בעקבות המוות אברהם זקוק למקום לקבור אותה.</a:t>
            </a:r>
          </a:p>
          <a:p>
            <a:pPr algn="r" rtl="1">
              <a:lnSpc>
                <a:spcPts val="1191"/>
              </a:lnSpc>
            </a:pPr>
            <a:r>
              <a:rPr sz="800" b="0" i="0" lang="he-IL">
                <a:solidFill>
                  <a:srgbClr val="2B2117"/>
                </a:solidFill>
                <a:latin typeface="Alef"/>
                <a:cs typeface="Alef"/>
                <a:ea typeface="Alef"/>
              </a:rPr>
              <a:t>בקשת אברהם: אברהם ביקש מבני חת "אחוזת קבר". כלומר, שטח אדמה שיהיה בבעלותו החוקית והקבועה, ולא רק הסדר זמני לקבורה.</a:t>
            </a:r>
          </a:p>
          <a:p>
            <a:pPr algn="r" rtl="1">
              <a:lnSpc>
                <a:spcPts val="1191"/>
              </a:lnSpc>
            </a:pPr>
            <a:r>
              <a:rPr sz="800" b="0" i="0" lang="he-IL">
                <a:solidFill>
                  <a:srgbClr val="2B2117"/>
                </a:solidFill>
                <a:latin typeface="Alef"/>
                <a:cs typeface="Alef"/>
                <a:ea typeface="Alef"/>
              </a:rPr>
              <a:t>(2) כן, אברהם השיג את מבוקשו ורכש את שדה ומערת המכפלה.</a:t>
            </a:r>
          </a:p>
          <a:p>
            <a:pPr algn="r" rtl="1">
              <a:lnSpc>
                <a:spcPts val="1191"/>
              </a:lnSpc>
            </a:pPr>
            <a:r>
              <a:rPr sz="800" b="0" i="0" lang="he-IL">
                <a:solidFill>
                  <a:srgbClr val="2B2117"/>
                </a:solidFill>
                <a:latin typeface="Alef"/>
                <a:cs typeface="Alef"/>
                <a:ea typeface="Alef"/>
              </a:rPr>
              <a:t>ביסוס: "וַיָּקָם שְׂדֵה עֶפְרוֹן... לְאַבְרָהָם לְמִקְנָה לְעֵינֵי בְנֵי חֵת" (פסוקים י"ז-י"ח). המילה "למקנה" מעידה על כך שהשטח הפך לקניינו הפרטי.</a:t>
            </a:r>
          </a:p>
          <a:p>
            <a:pPr algn="r" rtl="1">
              <a:lnSpc>
                <a:spcPts val="1191"/>
              </a:lnSpc>
            </a:pPr>
            <a:r>
              <a:rPr sz="800" b="0" i="0" lang="he-IL">
                <a:solidFill>
                  <a:srgbClr val="2B2117"/>
                </a:solidFill>
                <a:latin typeface="Alef"/>
                <a:cs typeface="Alef"/>
                <a:ea typeface="Alef"/>
              </a:rPr>
              <a:t>סעיף ב'</a:t>
            </a:r>
          </a:p>
          <a:p>
            <a:pPr algn="r" rtl="1">
              <a:lnSpc>
                <a:spcPts val="1191"/>
              </a:lnSpc>
            </a:pPr>
            <a:r>
              <a:rPr sz="800" b="0" i="0" lang="he-IL">
                <a:solidFill>
                  <a:srgbClr val="2B2117"/>
                </a:solidFill>
                <a:latin typeface="Alef"/>
                <a:cs typeface="Alef"/>
                <a:ea typeface="Alef"/>
              </a:rPr>
              <a:t>(1) בפסוק י"ז בפרק י"ג, ה' מבטיח לאברהם לתת לו את כל ארץ כנען כנחלה: "קוּם הִתְהַלֵּךְ בָּאָרֶץ לְאָרְכָּהּ וּלְרָחְבָּהּ כִּי לְךָ אֶתְּנֶנָּה".</a:t>
            </a:r>
          </a:p>
          <a:p>
            <a:pPr algn="r" rtl="1">
              <a:lnSpc>
                <a:spcPts val="1191"/>
              </a:lnSpc>
            </a:pPr>
            <a:r>
              <a:rPr sz="800" b="0" i="0" lang="he-IL">
                <a:solidFill>
                  <a:srgbClr val="2B2117"/>
                </a:solidFill>
                <a:latin typeface="Alef"/>
                <a:cs typeface="Alef"/>
                <a:ea typeface="Alef"/>
              </a:rPr>
              <a:t>(2) קיימת סתירה לכאורה:</a:t>
            </a:r>
          </a:p>
          <a:p>
            <a:pPr algn="r" rtl="1">
              <a:lnSpc>
                <a:spcPts val="1191"/>
              </a:lnSpc>
            </a:pPr>
            <a:r>
              <a:rPr sz="800" b="0" i="0" lang="he-IL">
                <a:solidFill>
                  <a:srgbClr val="2B2117"/>
                </a:solidFill>
                <a:latin typeface="Alef"/>
                <a:cs typeface="Alef"/>
                <a:ea typeface="Alef"/>
              </a:rPr>
              <a:t>בפרק י"ג ה' מבטיח לאברהם בעלות מלאה על הארץ כולה.</a:t>
            </a:r>
          </a:p>
          <a:p>
            <a:pPr algn="r" rtl="1">
              <a:lnSpc>
                <a:spcPts val="1191"/>
              </a:lnSpc>
            </a:pPr>
            <a:r>
              <a:rPr sz="800" b="0" i="0" lang="he-IL">
                <a:solidFill>
                  <a:srgbClr val="2B2117"/>
                </a:solidFill>
                <a:latin typeface="Alef"/>
                <a:cs typeface="Alef"/>
                <a:ea typeface="Alef"/>
              </a:rPr>
              <a:t>בפרק כ"ג אברהם מציג את עצמו כ-"גֵּר וְתוֹשָׁב אָנֹכִי עִמָּכֶם". הסבר: הסתירה נובעת מכך שלמרות ההבטחה האלוהית (המישור האמוני), במציאות הפיזית והמשפטית של אותה עת (המישור ההיסטורי), לאברהם אין עדיין אפילו שעל אחד של אדמה בבעלותו, והוא נאלץ לקנות קרקע מהמקומיים כגר חסר זכויות קניין.</a:t>
            </a:r>
          </a:p>
          <a:p>
            <a:pPr algn="r" rtl="1">
              <a:lnSpc>
                <a:spcPts val="1191"/>
              </a:lnSpc>
            </a:pPr>
            <a:r>
              <a:rPr sz="800" b="0" i="0" lang="he-IL">
                <a:solidFill>
                  <a:srgbClr val="2B2117"/>
                </a:solidFill>
                <a:latin typeface="Alef"/>
                <a:cs typeface="Alef"/>
                <a:ea typeface="Alef"/>
              </a:rPr>
              <a:t>סעיף ג'</a:t>
            </a:r>
          </a:p>
          <a:p>
            <a:pPr algn="r" rtl="1">
              <a:lnSpc>
                <a:spcPts val="1191"/>
              </a:lnSpc>
            </a:pPr>
            <a:r>
              <a:rPr sz="800" b="0" i="0" lang="he-IL">
                <a:solidFill>
                  <a:srgbClr val="2B2117"/>
                </a:solidFill>
                <a:latin typeface="Alef"/>
                <a:cs typeface="Alef"/>
                <a:ea typeface="Alef"/>
              </a:rPr>
              <a:t>(1)</a:t>
            </a:r>
          </a:p>
          <a:p>
            <a:pPr algn="r" rtl="1">
              <a:lnSpc>
                <a:spcPts val="1191"/>
              </a:lnSpc>
            </a:pPr>
            <a:r>
              <a:rPr sz="800" b="0" i="0" lang="he-IL">
                <a:solidFill>
                  <a:srgbClr val="2B2117"/>
                </a:solidFill>
                <a:latin typeface="Alef"/>
                <a:cs typeface="Alef"/>
                <a:ea typeface="Alef"/>
              </a:rPr>
              <a:t>ראיה לנימוס: "וַיָּקָם אַבְרָהָם וַיִּשְׁתַּחוּ לְעַם הָאָרֶץ לִבְנֵי חֵת" (פסוק ז'). השתחוות היא ביטוי מובהק של כבוד ונימוס כלפי המארחים.</a:t>
            </a:r>
          </a:p>
          <a:p>
            <a:pPr algn="r" rtl="1">
              <a:lnSpc>
                <a:spcPts val="1191"/>
              </a:lnSpc>
            </a:pPr>
            <a:r>
              <a:rPr sz="800" b="0" i="0" lang="he-IL">
                <a:solidFill>
                  <a:srgbClr val="2B2117"/>
                </a:solidFill>
                <a:latin typeface="Alef"/>
                <a:cs typeface="Alef"/>
                <a:ea typeface="Alef"/>
              </a:rPr>
              <a:t>ראיה לנחישות: אברהם מסרב להצעת ה"חינם" של עפרון ("נָתַתִּי לָךְ") ומתעקש לשלם: "נָתַתִּי כֶּסֶף הַשָּׂדֶה קַח מִמֶּנִּי" (פסוק י"ג). הוא לא מוכן לסגת עד שהעסקה תיחתם כקנייה רשמית.</a:t>
            </a:r>
          </a:p>
          <a:p>
            <a:pPr algn="r" rtl="1">
              <a:lnSpc>
                <a:spcPts val="1191"/>
              </a:lnSpc>
            </a:pPr>
            <a:r>
              <a:rPr sz="800" b="0" i="0" lang="he-IL">
                <a:solidFill>
                  <a:srgbClr val="2B2117"/>
                </a:solidFill>
                <a:latin typeface="Alef"/>
                <a:cs typeface="Alef"/>
                <a:ea typeface="Alef"/>
              </a:rPr>
              <a:t>(2) אברהם מתעקש לשלם כדי להבטיח שהבעלות על האדמה תהיה מוחלטת ובלתי ניתנת לערעור. מתנה היא דבר שניתן להתחרט עליו או שיכול ליצור תלות בנותן המתנה. קנייה בכסף מלא מול עדים בשער העיר הופכת את השטח ל"אחוזה" חוקית לדורות, כך שאף אחד לא יוכל לטעון בעתיד שהמקום נלקח במרמה או שאינו שייך לצאצאיו.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מות שרה וקניית מערת המכפלה – שאלון 1261</dc:title>
  <dc:subject/>
  <dc:creator/>
  <cp:keywords/>
  <dc:description/>
  <cp:lastModifiedBy/>
  <cp:revision>1</cp:revision>
  <dcterms:created xsi:type="dcterms:W3CDTF">2013-01-27T09:14:16Z</dcterms:created>
  <dcterms:modified xsi:type="dcterms:W3CDTF">2013-01-27T09:15:58Z</dcterms:modified>
  <cp:category/>
</cp:coreProperties>
</file>