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08395" y="1282700"/>
            <a:ext cx="5363210" cy="444500"/>
          </a:xfrm>
          <a:prstGeom prst="rect">
            <a:avLst/>
          </a:prstGeom>
          <a:noFill/>
        </p:spPr>
        <p:txBody>
          <a:bodyPr wrap="square" lIns="0" rIns="0" tIns="0" bIns="0" anchor="t"/>
          <a:lstStyle/>
          <a:p>
            <a:pPr algn="r" rtl="1">
              <a:lnSpc>
                <a:spcPts val="3500"/>
              </a:lnSpc>
            </a:pPr>
            <a:r>
              <a:rPr sz="2400" b="1" i="0" lang="he-IL">
                <a:solidFill>
                  <a:srgbClr val="0047FF"/>
                </a:solidFill>
                <a:latin typeface="IBM Plex Sans Hebrew"/>
                <a:cs typeface="IBM Plex Sans Hebrew"/>
                <a:ea typeface="IBM Plex Sans Hebrew"/>
              </a:rPr>
              <a:t>בראשית כ״ד</a:t>
            </a:r>
          </a:p>
        </p:txBody>
      </p:sp>
      <p:sp>
        <p:nvSpPr>
          <p:cNvPr id="4" name="TextBox 3"/>
          <p:cNvSpPr txBox="1"/>
          <p:nvPr/>
        </p:nvSpPr>
        <p:spPr>
          <a:xfrm>
            <a:off x="6208395" y="1727200"/>
            <a:ext cx="5363210" cy="3048000"/>
          </a:xfrm>
          <a:prstGeom prst="rect">
            <a:avLst/>
          </a:prstGeom>
          <a:noFill/>
        </p:spPr>
        <p:txBody>
          <a:bodyPr wrap="square" lIns="0" rIns="0" tIns="0" bIns="0" anchor="t"/>
          <a:lstStyle/>
          <a:p>
            <a:pPr algn="r" rtl="1">
              <a:lnSpc>
                <a:spcPts val="7559"/>
              </a:lnSpc>
            </a:pPr>
            <a:r>
              <a:rPr sz="7000" b="1" i="0" lang="he-IL">
                <a:solidFill>
                  <a:srgbClr val="111111"/>
                </a:solidFill>
                <a:latin typeface="IBM Plex Sans Hebrew"/>
                <a:cs typeface="IBM Plex Sans Hebrew"/>
                <a:ea typeface="IBM Plex Sans Hebrew"/>
              </a:rPr>
              <a:t>שידוך יצחק ורבקה</a:t>
            </a:r>
          </a:p>
        </p:txBody>
      </p:sp>
      <p:sp>
        <p:nvSpPr>
          <p:cNvPr id="5" name="TextBox 4"/>
          <p:cNvSpPr txBox="1"/>
          <p:nvPr/>
        </p:nvSpPr>
        <p:spPr>
          <a:xfrm>
            <a:off x="6208395" y="4775200"/>
            <a:ext cx="5363210" cy="406400"/>
          </a:xfrm>
          <a:prstGeom prst="rect">
            <a:avLst/>
          </a:prstGeom>
          <a:noFill/>
        </p:spPr>
        <p:txBody>
          <a:bodyPr wrap="square" lIns="0" rIns="0" tIns="0" bIns="0" anchor="t"/>
          <a:lstStyle/>
          <a:p>
            <a:pPr algn="r" rtl="1">
              <a:lnSpc>
                <a:spcPts val="3200"/>
              </a:lnSpc>
            </a:pPr>
            <a:r>
              <a:rPr sz="1800" b="0" i="0" lang="he-IL">
                <a:solidFill>
                  <a:srgbClr val="111111"/>
                </a:solidFill>
                <a:latin typeface="IBM Plex Sans Hebrew"/>
                <a:cs typeface="IBM Plex Sans Hebrew"/>
                <a:ea typeface="IBM Plex Sans Hebrew"/>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פתיחה</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מטרות השיעור</a:t>
            </a:r>
          </a:p>
        </p:txBody>
      </p:sp>
      <p:sp>
        <p:nvSpPr>
          <p:cNvPr id="5" name="TextBox 4"/>
          <p:cNvSpPr txBox="1"/>
          <p:nvPr/>
        </p:nvSpPr>
        <p:spPr>
          <a:xfrm>
            <a:off x="10706100" y="18478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1</a:t>
            </a:r>
          </a:p>
        </p:txBody>
      </p:sp>
      <p:sp>
        <p:nvSpPr>
          <p:cNvPr id="6" name="TextBox 5"/>
          <p:cNvSpPr txBox="1"/>
          <p:nvPr/>
        </p:nvSpPr>
        <p:spPr>
          <a:xfrm>
            <a:off x="4611941" y="17526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נכיר את הסיפור «שידוך יצחק ורבקה» (בראשית כ״ד) ואת הדמויות בו</a:t>
            </a:r>
          </a:p>
        </p:txBody>
      </p:sp>
      <p:sp>
        <p:nvSpPr>
          <p:cNvPr id="7" name="TextBox 6"/>
          <p:cNvSpPr txBox="1"/>
          <p:nvPr/>
        </p:nvSpPr>
        <p:spPr>
          <a:xfrm>
            <a:off x="10706100" y="30162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2</a:t>
            </a:r>
          </a:p>
        </p:txBody>
      </p:sp>
      <p:sp>
        <p:nvSpPr>
          <p:cNvPr id="8" name="TextBox 7"/>
          <p:cNvSpPr txBox="1"/>
          <p:nvPr/>
        </p:nvSpPr>
        <p:spPr>
          <a:xfrm>
            <a:off x="4611941" y="29210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נבחן כיצד הסיפור מבטא את התמה «בראשית»</a:t>
            </a:r>
          </a:p>
        </p:txBody>
      </p:sp>
      <p:sp>
        <p:nvSpPr>
          <p:cNvPr id="9" name="TextBox 8"/>
          <p:cNvSpPr txBox="1"/>
          <p:nvPr/>
        </p:nvSpPr>
        <p:spPr>
          <a:xfrm>
            <a:off x="10706100" y="41846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3</a:t>
            </a:r>
          </a:p>
        </p:txBody>
      </p:sp>
      <p:sp>
        <p:nvSpPr>
          <p:cNvPr id="10" name="TextBox 9"/>
          <p:cNvSpPr txBox="1"/>
          <p:nvPr/>
        </p:nvSpPr>
        <p:spPr>
          <a:xfrm>
            <a:off x="4611941" y="40894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נקרא פסוקי מפתח ונעמיק בפירוש רש"י ומלבי"ם</a:t>
            </a:r>
          </a:p>
        </p:txBody>
      </p:sp>
      <p:sp>
        <p:nvSpPr>
          <p:cNvPr id="11" name="TextBox 10"/>
          <p:cNvSpPr txBox="1"/>
          <p:nvPr/>
        </p:nvSpPr>
        <p:spPr>
          <a:xfrm>
            <a:off x="10706100" y="53530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4</a:t>
            </a:r>
          </a:p>
        </p:txBody>
      </p:sp>
      <p:sp>
        <p:nvSpPr>
          <p:cNvPr id="12" name="TextBox 11"/>
          <p:cNvSpPr txBox="1"/>
          <p:nvPr/>
        </p:nvSpPr>
        <p:spPr>
          <a:xfrm>
            <a:off x="4611941" y="52578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רקע</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הדמויות בסיפור</a:t>
            </a:r>
          </a:p>
        </p:txBody>
      </p:sp>
      <p:sp>
        <p:nvSpPr>
          <p:cNvPr id="5" name="TextBox 4"/>
          <p:cNvSpPr txBox="1"/>
          <p:nvPr/>
        </p:nvSpPr>
        <p:spPr>
          <a:xfrm>
            <a:off x="6780339" y="1943100"/>
            <a:ext cx="4460621"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יצחק</a:t>
            </a:r>
          </a:p>
        </p:txBody>
      </p:sp>
      <p:sp>
        <p:nvSpPr>
          <p:cNvPr id="6" name="TextBox 5"/>
          <p:cNvSpPr txBox="1"/>
          <p:nvPr/>
        </p:nvSpPr>
        <p:spPr>
          <a:xfrm>
            <a:off x="6780339" y="2501900"/>
            <a:ext cx="4460621" cy="11938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יצחק פוגש אותה בשדה, לוקח אותה לאוהל שרה אמו וינחם אחרי אמו.</a:t>
            </a:r>
          </a:p>
        </p:txBody>
      </p:sp>
      <p:sp>
        <p:nvSpPr>
          <p:cNvPr id="7" name="TextBox 6"/>
          <p:cNvSpPr txBox="1"/>
          <p:nvPr/>
        </p:nvSpPr>
        <p:spPr>
          <a:xfrm>
            <a:off x="1713039" y="1943100"/>
            <a:ext cx="4460621"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רבקה</a:t>
            </a:r>
          </a:p>
        </p:txBody>
      </p:sp>
      <p:sp>
        <p:nvSpPr>
          <p:cNvPr id="8" name="TextBox 7"/>
          <p:cNvSpPr txBox="1"/>
          <p:nvPr/>
        </p:nvSpPr>
        <p:spPr>
          <a:xfrm>
            <a:off x="1713039" y="2501900"/>
            <a:ext cx="4460621" cy="11938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רבקה רואה אותו ״ותפול מעל הגמל״ ושואלת את העבד מי האיש.</a:t>
            </a:r>
          </a:p>
        </p:txBody>
      </p:sp>
      <p:sp>
        <p:nvSpPr>
          <p:cNvPr id="9" name="TextBox 8"/>
          <p:cNvSpPr txBox="1"/>
          <p:nvPr/>
        </p:nvSpPr>
        <p:spPr>
          <a:xfrm>
            <a:off x="6780339" y="4343400"/>
            <a:ext cx="4460621"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אברהם</a:t>
            </a:r>
          </a:p>
        </p:txBody>
      </p:sp>
      <p:sp>
        <p:nvSpPr>
          <p:cNvPr id="10" name="TextBox 9"/>
          <p:cNvSpPr txBox="1"/>
          <p:nvPr/>
        </p:nvSpPr>
        <p:spPr>
          <a:xfrm>
            <a:off x="6780339" y="4902200"/>
            <a:ext cx="4460621" cy="11938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אברהם זקן ומשביע את עבדו שלא יקח אישה ליצחק מבנות הכנעני, אלא מארצו ומולדתו.</a:t>
            </a:r>
          </a:p>
        </p:txBody>
      </p:sp>
      <p:sp>
        <p:nvSpPr>
          <p:cNvPr id="11" name="TextBox 10"/>
          <p:cNvSpPr txBox="1"/>
          <p:nvPr/>
        </p:nvSpPr>
        <p:spPr>
          <a:xfrm>
            <a:off x="1713039" y="4343400"/>
            <a:ext cx="4460621"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לבן</a:t>
            </a:r>
          </a:p>
        </p:txBody>
      </p:sp>
      <p:sp>
        <p:nvSpPr>
          <p:cNvPr id="12" name="TextBox 11"/>
          <p:cNvSpPr txBox="1"/>
          <p:nvPr/>
        </p:nvSpPr>
        <p:spPr>
          <a:xfrm>
            <a:off x="1713039" y="4902200"/>
            <a:ext cx="4460621" cy="11938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לבן מזמין את האיש ״בוא ברוך ה׳״ - ההזמנה קשורה גם בכסף.</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רקע</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רצף האירועים</a:t>
            </a:r>
          </a:p>
        </p:txBody>
      </p:sp>
      <p:sp>
        <p:nvSpPr>
          <p:cNvPr id="5" name="TextBox 4"/>
          <p:cNvSpPr txBox="1"/>
          <p:nvPr/>
        </p:nvSpPr>
        <p:spPr>
          <a:xfrm>
            <a:off x="9584332"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1</a:t>
            </a:r>
          </a:p>
        </p:txBody>
      </p:sp>
      <p:sp>
        <p:nvSpPr>
          <p:cNvPr id="6" name="TextBox 5"/>
          <p:cNvSpPr txBox="1"/>
          <p:nvPr/>
        </p:nvSpPr>
        <p:spPr>
          <a:xfrm>
            <a:off x="8394648" y="2451100"/>
            <a:ext cx="2912668"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אברהם זקן ומשביע את עבדו שלא יקח אישה ליצחק מבנות הכנעני, אלא מארצו ומולדתו.</a:t>
            </a:r>
          </a:p>
        </p:txBody>
      </p:sp>
      <p:sp>
        <p:nvSpPr>
          <p:cNvPr id="7" name="TextBox 6"/>
          <p:cNvSpPr txBox="1"/>
          <p:nvPr/>
        </p:nvSpPr>
        <p:spPr>
          <a:xfrm>
            <a:off x="6210399"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2</a:t>
            </a:r>
          </a:p>
        </p:txBody>
      </p:sp>
      <p:sp>
        <p:nvSpPr>
          <p:cNvPr id="8" name="TextBox 7"/>
          <p:cNvSpPr txBox="1"/>
          <p:nvPr/>
        </p:nvSpPr>
        <p:spPr>
          <a:xfrm>
            <a:off x="5020715" y="2451100"/>
            <a:ext cx="2912668"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העבד מגיע לעיר נחור, עומד ליד הבאר ומבקש מה׳ סימן: הנערה שתשקה אותו וגם את גמליו.</a:t>
            </a:r>
          </a:p>
        </p:txBody>
      </p:sp>
      <p:sp>
        <p:nvSpPr>
          <p:cNvPr id="9" name="TextBox 8"/>
          <p:cNvSpPr txBox="1"/>
          <p:nvPr/>
        </p:nvSpPr>
        <p:spPr>
          <a:xfrm>
            <a:off x="2836366"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3</a:t>
            </a:r>
          </a:p>
        </p:txBody>
      </p:sp>
      <p:sp>
        <p:nvSpPr>
          <p:cNvPr id="10" name="TextBox 9"/>
          <p:cNvSpPr txBox="1"/>
          <p:nvPr/>
        </p:nvSpPr>
        <p:spPr>
          <a:xfrm>
            <a:off x="1646681" y="2451100"/>
            <a:ext cx="2912770"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רבקה מגיעה, משקה אותו ואת כל הגמלים.</a:t>
            </a:r>
          </a:p>
        </p:txBody>
      </p:sp>
      <p:sp>
        <p:nvSpPr>
          <p:cNvPr id="11" name="TextBox 10"/>
          <p:cNvSpPr txBox="1"/>
          <p:nvPr/>
        </p:nvSpPr>
        <p:spPr>
          <a:xfrm>
            <a:off x="9584332" y="4305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4</a:t>
            </a:r>
          </a:p>
        </p:txBody>
      </p:sp>
      <p:sp>
        <p:nvSpPr>
          <p:cNvPr id="12" name="TextBox 11"/>
          <p:cNvSpPr txBox="1"/>
          <p:nvPr/>
        </p:nvSpPr>
        <p:spPr>
          <a:xfrm>
            <a:off x="8394648" y="4864100"/>
            <a:ext cx="2912668"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העבד מספר ללבן ובתואל את סיפור הפגישה.</a:t>
            </a:r>
          </a:p>
        </p:txBody>
      </p:sp>
      <p:sp>
        <p:nvSpPr>
          <p:cNvPr id="13" name="TextBox 12"/>
          <p:cNvSpPr txBox="1"/>
          <p:nvPr/>
        </p:nvSpPr>
        <p:spPr>
          <a:xfrm>
            <a:off x="6210399" y="4305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5</a:t>
            </a:r>
          </a:p>
        </p:txBody>
      </p:sp>
      <p:sp>
        <p:nvSpPr>
          <p:cNvPr id="14" name="TextBox 13"/>
          <p:cNvSpPr txBox="1"/>
          <p:nvPr/>
        </p:nvSpPr>
        <p:spPr>
          <a:xfrm>
            <a:off x="5020715" y="4864100"/>
            <a:ext cx="2912668"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רבקה נשאלת ״התלכי עם האיש הזה?״ ועונה ״אלך״.</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1/4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בראשית כ"ד, א'</a:t>
            </a:r>
          </a:p>
        </p:txBody>
      </p:sp>
      <p:sp>
        <p:nvSpPr>
          <p:cNvPr id="5" name="TextBox 4"/>
          <p:cNvSpPr txBox="1"/>
          <p:nvPr/>
        </p:nvSpPr>
        <p:spPr>
          <a:xfrm>
            <a:off x="1834578" y="3036887"/>
            <a:ext cx="9195943" cy="911225"/>
          </a:xfrm>
          <a:prstGeom prst="rect">
            <a:avLst/>
          </a:prstGeom>
          <a:noFill/>
        </p:spPr>
        <p:txBody>
          <a:bodyPr wrap="square" lIns="0" rIns="0" tIns="0" bIns="0" anchor="t"/>
          <a:lstStyle/>
          <a:p>
            <a:pPr algn="r" rtl="1">
              <a:lnSpc>
                <a:spcPts val="7175"/>
              </a:lnSpc>
            </a:pPr>
            <a:r>
              <a:rPr sz="4100" b="0" i="0" lang="he-IL">
                <a:solidFill>
                  <a:srgbClr val="FFFFFF"/>
                </a:solidFill>
                <a:latin typeface="Frank Ruhl Libre"/>
                <a:cs typeface="Frank Ruhl Libre"/>
                <a:ea typeface="Frank Ruhl Libre"/>
              </a:rPr>
              <a:t>וְאַבְרָהָם זָקֵן בָּא בַּיָּמִים</a:t>
            </a:r>
            <a:r>
              <a:rPr sz="4100" b="0" i="0" lang="he-IL">
                <a:solidFill>
                  <a:srgbClr val="111111"/>
                </a:solidFill>
                <a:latin typeface="Frank Ruhl Libre"/>
                <a:cs typeface="Frank Ruhl Libre"/>
                <a:ea typeface="Frank Ruhl Libre"/>
              </a:rPr>
              <a:t> וַה' בֵּרַךְ אֶת־אַבְרָהָם בַּכֹּל</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אברהם זקן, והוא רוצה להשיא את יצחק.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2/4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בראשית כ"ד, ל"א</a:t>
            </a:r>
          </a:p>
        </p:txBody>
      </p:sp>
      <p:sp>
        <p:nvSpPr>
          <p:cNvPr id="5" name="TextBox 4"/>
          <p:cNvSpPr txBox="1"/>
          <p:nvPr/>
        </p:nvSpPr>
        <p:spPr>
          <a:xfrm>
            <a:off x="1834578" y="2581275"/>
            <a:ext cx="9195943" cy="1822450"/>
          </a:xfrm>
          <a:prstGeom prst="rect">
            <a:avLst/>
          </a:prstGeom>
          <a:noFill/>
        </p:spPr>
        <p:txBody>
          <a:bodyPr wrap="square" lIns="0" rIns="0" tIns="0" bIns="0" anchor="t"/>
          <a:lstStyle/>
          <a:p>
            <a:pPr algn="r" rtl="1">
              <a:lnSpc>
                <a:spcPts val="7175"/>
              </a:lnSpc>
            </a:pPr>
            <a:r>
              <a:rPr sz="4100" b="0" i="0" lang="he-IL">
                <a:solidFill>
                  <a:srgbClr val="111111"/>
                </a:solidFill>
                <a:latin typeface="Frank Ruhl Libre"/>
                <a:cs typeface="Frank Ruhl Libre"/>
                <a:ea typeface="Frank Ruhl Libre"/>
              </a:rPr>
              <a:t>וַיֹּאמֶר </a:t>
            </a:r>
            <a:r>
              <a:rPr sz="4100" b="0" i="0" lang="he-IL">
                <a:solidFill>
                  <a:srgbClr val="FFFFFF"/>
                </a:solidFill>
                <a:latin typeface="Frank Ruhl Libre"/>
                <a:cs typeface="Frank Ruhl Libre"/>
                <a:ea typeface="Frank Ruhl Libre"/>
              </a:rPr>
              <a:t>בּוֹא בְּרוּךְ</a:t>
            </a:r>
            <a:r>
              <a:rPr sz="4100" b="0" i="0" lang="he-IL">
                <a:solidFill>
                  <a:srgbClr val="111111"/>
                </a:solidFill>
                <a:latin typeface="Frank Ruhl Libre"/>
                <a:cs typeface="Frank Ruhl Libre"/>
                <a:ea typeface="Frank Ruhl Libre"/>
              </a:rPr>
              <a:t> ה' לָמָּה תַעֲמֹד בַּחוּץ וְאָנֹכִי פִּנִּיתִי הַבַּיִת וּמָקוֹם לַגְּמַלִּים</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רבקה רצה לבית אמה ומספרת, ולבן, אחיה, רץ אל האיש ״כראות את הנזם ואת הצמידים על ידי אחותו״.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3/4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בראשית כ"ד, נ'</a:t>
            </a:r>
          </a:p>
        </p:txBody>
      </p:sp>
      <p:sp>
        <p:nvSpPr>
          <p:cNvPr id="5" name="TextBox 4"/>
          <p:cNvSpPr txBox="1"/>
          <p:nvPr/>
        </p:nvSpPr>
        <p:spPr>
          <a:xfrm>
            <a:off x="1834578" y="2581275"/>
            <a:ext cx="9195943" cy="1822450"/>
          </a:xfrm>
          <a:prstGeom prst="rect">
            <a:avLst/>
          </a:prstGeom>
          <a:noFill/>
        </p:spPr>
        <p:txBody>
          <a:bodyPr wrap="square" lIns="0" rIns="0" tIns="0" bIns="0" anchor="t"/>
          <a:lstStyle/>
          <a:p>
            <a:pPr algn="r" rtl="1">
              <a:lnSpc>
                <a:spcPts val="7175"/>
              </a:lnSpc>
            </a:pPr>
            <a:r>
              <a:rPr sz="4100" b="0" i="0" lang="he-IL">
                <a:solidFill>
                  <a:srgbClr val="111111"/>
                </a:solidFill>
                <a:latin typeface="Frank Ruhl Libre"/>
                <a:cs typeface="Frank Ruhl Libre"/>
                <a:ea typeface="Frank Ruhl Libre"/>
              </a:rPr>
              <a:t>וַיַּעַן לָבָן וּבְתוּאֵל וַיֹּאמְרוּ מֵה' </a:t>
            </a:r>
            <a:r>
              <a:rPr sz="4100" b="0" i="0" lang="he-IL">
                <a:solidFill>
                  <a:srgbClr val="FFFFFF"/>
                </a:solidFill>
                <a:latin typeface="Frank Ruhl Libre"/>
                <a:cs typeface="Frank Ruhl Libre"/>
                <a:ea typeface="Frank Ruhl Libre"/>
              </a:rPr>
              <a:t>יָצָא הַדָּבָר לֹא נוּכַל דַּבֵּר אֵלֶיךָ רַע</a:t>
            </a:r>
            <a:r>
              <a:rPr sz="4100" b="0" i="0" lang="he-IL">
                <a:solidFill>
                  <a:srgbClr val="111111"/>
                </a:solidFill>
                <a:latin typeface="Frank Ruhl Libre"/>
                <a:cs typeface="Frank Ruhl Libre"/>
                <a:ea typeface="Frank Ruhl Libre"/>
              </a:rPr>
              <a:t> אוֹ־טוֹב</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לבן ובתואל עונים: ״מה׳ יצא הדבר לא נוכל דבר אליך רע או טוב״.</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4/4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בראשית כ"ד, ס"ה</a:t>
            </a:r>
          </a:p>
        </p:txBody>
      </p:sp>
      <p:sp>
        <p:nvSpPr>
          <p:cNvPr id="5" name="TextBox 4"/>
          <p:cNvSpPr txBox="1"/>
          <p:nvPr/>
        </p:nvSpPr>
        <p:spPr>
          <a:xfrm>
            <a:off x="1834578" y="2125662"/>
            <a:ext cx="9195943" cy="2733675"/>
          </a:xfrm>
          <a:prstGeom prst="rect">
            <a:avLst/>
          </a:prstGeom>
          <a:noFill/>
        </p:spPr>
        <p:txBody>
          <a:bodyPr wrap="square" lIns="0" rIns="0" tIns="0" bIns="0" anchor="t"/>
          <a:lstStyle/>
          <a:p>
            <a:pPr algn="r" rtl="1">
              <a:lnSpc>
                <a:spcPts val="7175"/>
              </a:lnSpc>
            </a:pPr>
            <a:r>
              <a:rPr sz="4100" b="0" i="0" lang="he-IL">
                <a:solidFill>
                  <a:srgbClr val="FFFFFF"/>
                </a:solidFill>
                <a:latin typeface="Frank Ruhl Libre"/>
                <a:cs typeface="Frank Ruhl Libre"/>
                <a:ea typeface="Frank Ruhl Libre"/>
              </a:rPr>
              <a:t>וַתֹּאמֶר אֶל־הָעֶבֶד מִי־הָאִישׁ הַלָּזֶה</a:t>
            </a:r>
            <a:r>
              <a:rPr sz="4100" b="0" i="0" lang="he-IL">
                <a:solidFill>
                  <a:srgbClr val="111111"/>
                </a:solidFill>
                <a:latin typeface="Frank Ruhl Libre"/>
                <a:cs typeface="Frank Ruhl Libre"/>
                <a:ea typeface="Frank Ruhl Libre"/>
              </a:rPr>
              <a:t> הַהֹלֵךְ בַּשָּׂדֶה לִקְרָאתֵנוּ וַיֹּאמֶר הָעֶבֶד הוּא אֲדֹנִי וַתִּקַּח הַצָּעִיף וַתִּתְכָּס</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יצחק בא מבאר לחי רואי ויוצא ״לשוח בשדה לפנות ערב״.</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מילים ומושגים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ביאורי מילים</a:t>
            </a:r>
          </a:p>
        </p:txBody>
      </p:sp>
      <p:sp>
        <p:nvSpPr>
          <p:cNvPr id="5" name="TextBox 4"/>
          <p:cNvSpPr txBox="1"/>
          <p:nvPr/>
        </p:nvSpPr>
        <p:spPr>
          <a:xfrm>
            <a:off x="8403590"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ברך את אברהם בכל</a:t>
            </a:r>
          </a:p>
        </p:txBody>
      </p:sp>
      <p:sp>
        <p:nvSpPr>
          <p:cNvPr id="6" name="TextBox 5"/>
          <p:cNvSpPr txBox="1"/>
          <p:nvPr/>
        </p:nvSpPr>
        <p:spPr>
          <a:xfrm>
            <a:off x="8403590"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בַּכֹּל עוֹלֶה בְּגִימַטְרִיָּא בֵּן, וּמֵאַחַר שֶׁהָיָה לוֹ בֵּן הָיָה צָרִיךְ לְהַשִּׂיאוֹ אִשָּׁה.</a:t>
            </a:r>
          </a:p>
        </p:txBody>
      </p:sp>
      <p:sp>
        <p:nvSpPr>
          <p:cNvPr id="7" name="TextBox 6"/>
          <p:cNvSpPr txBox="1"/>
          <p:nvPr/>
        </p:nvSpPr>
        <p:spPr>
          <a:xfrm>
            <a:off x="5038090"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פניתי הבית</a:t>
            </a:r>
          </a:p>
        </p:txBody>
      </p:sp>
      <p:sp>
        <p:nvSpPr>
          <p:cNvPr id="8" name="TextBox 7"/>
          <p:cNvSpPr txBox="1"/>
          <p:nvPr/>
        </p:nvSpPr>
        <p:spPr>
          <a:xfrm>
            <a:off x="5038090"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מֵעֲבוֹדַת אֱלִילִים (בראשית רבה).</a:t>
            </a:r>
          </a:p>
        </p:txBody>
      </p:sp>
      <p:sp>
        <p:nvSpPr>
          <p:cNvPr id="9" name="TextBox 8"/>
          <p:cNvSpPr txBox="1"/>
          <p:nvPr/>
        </p:nvSpPr>
        <p:spPr>
          <a:xfrm>
            <a:off x="1672589"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ויען לבן ובתואל</a:t>
            </a:r>
          </a:p>
        </p:txBody>
      </p:sp>
      <p:sp>
        <p:nvSpPr>
          <p:cNvPr id="10" name="TextBox 9"/>
          <p:cNvSpPr txBox="1"/>
          <p:nvPr/>
        </p:nvSpPr>
        <p:spPr>
          <a:xfrm>
            <a:off x="1672589"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רָשָׁע הָיָה, וְקָפַץ לְהָשִׁיב לִפְנֵי אָבִיו.</a:t>
            </a:r>
          </a:p>
        </p:txBody>
      </p:sp>
      <p:sp>
        <p:nvSpPr>
          <p:cNvPr id="11" name="TextBox 10"/>
          <p:cNvSpPr txBox="1"/>
          <p:nvPr/>
        </p:nvSpPr>
        <p:spPr>
          <a:xfrm>
            <a:off x="8403590" y="429895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ותתכס</a:t>
            </a:r>
          </a:p>
        </p:txBody>
      </p:sp>
      <p:sp>
        <p:nvSpPr>
          <p:cNvPr id="12" name="TextBox 11"/>
          <p:cNvSpPr txBox="1"/>
          <p:nvPr/>
        </p:nvSpPr>
        <p:spPr>
          <a:xfrm>
            <a:off x="8403590" y="476885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לְשׁוֹן וַתִּתְפַּעֵל, כְּמוֹ וַתִּקָּבֵר וַתִּשָּׁבֵר.</a:t>
            </a:r>
          </a:p>
        </p:txBody>
      </p:sp>
      <p:sp>
        <p:nvSpPr>
          <p:cNvPr id="13" name="TextBox 12"/>
          <p:cNvSpPr txBox="1"/>
          <p:nvPr/>
        </p:nvSpPr>
        <p:spPr>
          <a:xfrm>
            <a:off x="5038090" y="429895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מילה מנחה</a:t>
            </a:r>
          </a:p>
        </p:txBody>
      </p:sp>
      <p:sp>
        <p:nvSpPr>
          <p:cNvPr id="14" name="TextBox 13"/>
          <p:cNvSpPr txBox="1"/>
          <p:nvPr/>
        </p:nvSpPr>
        <p:spPr>
          <a:xfrm>
            <a:off x="5038090" y="476885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מילה/שורש החוזר/ת על עצמו/ ה במספר פסוקים או פרקים במספר חריג של פעמי או במספר סימלי של פעמי בקטע, או…</a:t>
            </a:r>
          </a:p>
        </p:txBody>
      </p:sp>
      <p:sp>
        <p:nvSpPr>
          <p:cNvPr id="15" name="TextBox 14"/>
          <p:cNvSpPr txBox="1"/>
          <p:nvPr/>
        </p:nvSpPr>
        <p:spPr>
          <a:xfrm>
            <a:off x="1672589" y="429895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מספר טיפולוגי</a:t>
            </a:r>
          </a:p>
        </p:txBody>
      </p:sp>
      <p:sp>
        <p:nvSpPr>
          <p:cNvPr id="16" name="TextBox 15"/>
          <p:cNvSpPr txBox="1"/>
          <p:nvPr/>
        </p:nvSpPr>
        <p:spPr>
          <a:xfrm>
            <a:off x="1672589" y="476885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מספרים מסוימים חוזרים במקרא הרבה יותר ממספרים אחרים.</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פרשנים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רש"י</a:t>
            </a:r>
          </a:p>
        </p:txBody>
      </p:sp>
      <p:sp>
        <p:nvSpPr>
          <p:cNvPr id="5" name="TextBox 4"/>
          <p:cNvSpPr txBox="1"/>
          <p:nvPr/>
        </p:nvSpPr>
        <p:spPr>
          <a:xfrm>
            <a:off x="1833245" y="2381250"/>
            <a:ext cx="9287510" cy="304800"/>
          </a:xfrm>
          <a:prstGeom prst="rect">
            <a:avLst/>
          </a:prstGeom>
          <a:noFill/>
        </p:spPr>
        <p:txBody>
          <a:bodyPr wrap="square" lIns="0" rIns="0" tIns="0" bIns="0" anchor="t"/>
          <a:lstStyle/>
          <a:p>
            <a:pPr algn="r" rtl="1">
              <a:lnSpc>
                <a:spcPts val="2400"/>
              </a:lnSpc>
            </a:pPr>
            <a:r>
              <a:rPr sz="1700" b="1" i="0" lang="he-IL">
                <a:solidFill>
                  <a:srgbClr val="0047FF"/>
                </a:solidFill>
                <a:latin typeface="IBM Plex Sans Hebrew"/>
                <a:cs typeface="IBM Plex Sans Hebrew"/>
                <a:ea typeface="IBM Plex Sans Hebrew"/>
              </a:rPr>
              <a:t>רש"י על בראשית כ"ד, א'</a:t>
            </a:r>
          </a:p>
        </p:txBody>
      </p:sp>
      <p:sp>
        <p:nvSpPr>
          <p:cNvPr id="6" name="TextBox 5"/>
          <p:cNvSpPr txBox="1"/>
          <p:nvPr/>
        </p:nvSpPr>
        <p:spPr>
          <a:xfrm>
            <a:off x="1833245" y="2813050"/>
            <a:ext cx="9287510" cy="1219200"/>
          </a:xfrm>
          <a:prstGeom prst="rect">
            <a:avLst/>
          </a:prstGeom>
          <a:noFill/>
        </p:spPr>
        <p:txBody>
          <a:bodyPr wrap="square" lIns="0" rIns="0" tIns="0" bIns="0" anchor="t"/>
          <a:lstStyle/>
          <a:p>
            <a:pPr algn="r" rtl="1">
              <a:lnSpc>
                <a:spcPts val="4800"/>
              </a:lnSpc>
            </a:pPr>
            <a:r>
              <a:rPr sz="3000" b="1" i="0" lang="he-IL">
                <a:solidFill>
                  <a:srgbClr val="0047FF"/>
                </a:solidFill>
                <a:latin typeface="Noto Serif Hebrew"/>
                <a:cs typeface="Noto Serif Hebrew"/>
                <a:ea typeface="Noto Serif Hebrew"/>
              </a:rPr>
              <a:t>ברך את אברהם בכל</a:t>
            </a:r>
            <a:r>
              <a:rPr sz="3000" b="0" i="0" lang="he-IL">
                <a:solidFill>
                  <a:srgbClr val="111111"/>
                </a:solidFill>
                <a:latin typeface="Noto Serif Hebrew"/>
                <a:cs typeface="Noto Serif Hebrew"/>
                <a:ea typeface="Noto Serif Hebrew"/>
              </a:rPr>
              <a:t>. בַּכֹּל עוֹלֶה בְּגִימַטְרִיָּא בֵּן, וּמֵאַחַר שֶׁהָיָה לוֹ בֵּן הָיָה צָרִיךְ לְהַשִּׂיאוֹ אִשָּׁה:</a:t>
            </a:r>
          </a:p>
        </p:txBody>
      </p:sp>
      <p:sp>
        <p:nvSpPr>
          <p:cNvPr id="7" name="TextBox 6"/>
          <p:cNvSpPr txBox="1"/>
          <p:nvPr/>
        </p:nvSpPr>
        <p:spPr>
          <a:xfrm>
            <a:off x="1702435" y="5207000"/>
            <a:ext cx="9549130" cy="1079500"/>
          </a:xfrm>
          <a:prstGeom prst="rect">
            <a:avLst/>
          </a:prstGeom>
          <a:noFill/>
        </p:spPr>
        <p:txBody>
          <a:bodyPr wrap="square" lIns="0" rIns="0" tIns="0" bIns="0" anchor="ctr"/>
          <a:lstStyle/>
          <a:p>
            <a:pPr algn="r" rtl="1">
              <a:lnSpc>
                <a:spcPts val="2860"/>
              </a:lnSpc>
            </a:pPr>
            <a:r>
              <a:rPr sz="2200" b="1" i="0" lang="he-IL">
                <a:solidFill>
                  <a:srgbClr val="FFFFFF"/>
                </a:solidFill>
                <a:latin typeface="IBM Plex Sans Hebrew"/>
                <a:cs typeface="IBM Plex Sans Hebrew"/>
                <a:ea typeface="IBM Plex Sans Hebrew"/>
              </a:rPr>
              <a:t>מה מסביר רש"י על «ברך את אברהם בכל»?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פרשנים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מלבי"ם</a:t>
            </a:r>
          </a:p>
        </p:txBody>
      </p:sp>
      <p:sp>
        <p:nvSpPr>
          <p:cNvPr id="5" name="TextBox 4"/>
          <p:cNvSpPr txBox="1"/>
          <p:nvPr/>
        </p:nvSpPr>
        <p:spPr>
          <a:xfrm>
            <a:off x="1833245" y="2165548"/>
            <a:ext cx="9287510" cy="304800"/>
          </a:xfrm>
          <a:prstGeom prst="rect">
            <a:avLst/>
          </a:prstGeom>
          <a:noFill/>
        </p:spPr>
        <p:txBody>
          <a:bodyPr wrap="square" lIns="0" rIns="0" tIns="0" bIns="0" anchor="t"/>
          <a:lstStyle/>
          <a:p>
            <a:pPr algn="r" rtl="1">
              <a:lnSpc>
                <a:spcPts val="2400"/>
              </a:lnSpc>
            </a:pPr>
            <a:r>
              <a:rPr sz="1700" b="1" i="0" lang="he-IL">
                <a:solidFill>
                  <a:srgbClr val="0047FF"/>
                </a:solidFill>
                <a:latin typeface="IBM Plex Sans Hebrew"/>
                <a:cs typeface="IBM Plex Sans Hebrew"/>
                <a:ea typeface="IBM Plex Sans Hebrew"/>
              </a:rPr>
              <a:t>מלבי"ם על בראשית כ"ד, ל"א</a:t>
            </a:r>
          </a:p>
        </p:txBody>
      </p:sp>
      <p:sp>
        <p:nvSpPr>
          <p:cNvPr id="6" name="TextBox 5"/>
          <p:cNvSpPr txBox="1"/>
          <p:nvPr/>
        </p:nvSpPr>
        <p:spPr>
          <a:xfrm>
            <a:off x="1833245" y="2597348"/>
            <a:ext cx="9287510" cy="1650503"/>
          </a:xfrm>
          <a:prstGeom prst="rect">
            <a:avLst/>
          </a:prstGeom>
          <a:noFill/>
        </p:spPr>
        <p:txBody>
          <a:bodyPr wrap="square" lIns="0" rIns="0" tIns="0" bIns="0" anchor="t"/>
          <a:lstStyle/>
          <a:p>
            <a:pPr algn="r" rtl="1">
              <a:lnSpc>
                <a:spcPts val="4332"/>
              </a:lnSpc>
            </a:pPr>
            <a:r>
              <a:rPr sz="2700" b="1" i="0" lang="he-IL">
                <a:solidFill>
                  <a:srgbClr val="0047FF"/>
                </a:solidFill>
                <a:latin typeface="Noto Serif Hebrew"/>
                <a:cs typeface="Noto Serif Hebrew"/>
                <a:ea typeface="Noto Serif Hebrew"/>
              </a:rPr>
              <a:t>ב] כשמעו את דברי רבקה</a:t>
            </a:r>
            <a:r>
              <a:rPr sz="2700" b="0" i="0" lang="he-IL">
                <a:solidFill>
                  <a:srgbClr val="111111"/>
                </a:solidFill>
                <a:latin typeface="Noto Serif Hebrew"/>
                <a:cs typeface="Noto Serif Hebrew"/>
                <a:ea typeface="Noto Serif Hebrew"/>
              </a:rPr>
              <a:t>. שהוא עבד אחי אביו, וחשב שהעבד הוא שליח אברהם לתת מתנות גדולות למשפחתו, ואם לאחותו נתן מתנות כ"ש שיתן אליו, ויבא אל האיש, ר"ל שמה שלא הלך ...</a:t>
            </a:r>
          </a:p>
        </p:txBody>
      </p:sp>
      <p:sp>
        <p:nvSpPr>
          <p:cNvPr id="7" name="TextBox 6"/>
          <p:cNvSpPr txBox="1"/>
          <p:nvPr/>
        </p:nvSpPr>
        <p:spPr>
          <a:xfrm>
            <a:off x="1702435" y="5207000"/>
            <a:ext cx="9549130" cy="1079500"/>
          </a:xfrm>
          <a:prstGeom prst="rect">
            <a:avLst/>
          </a:prstGeom>
          <a:noFill/>
        </p:spPr>
        <p:txBody>
          <a:bodyPr wrap="square" lIns="0" rIns="0" tIns="0" bIns="0" anchor="ctr"/>
          <a:lstStyle/>
          <a:p>
            <a:pPr algn="r" rtl="1">
              <a:lnSpc>
                <a:spcPts val="2860"/>
              </a:lnSpc>
            </a:pPr>
            <a:r>
              <a:rPr sz="2200" b="1" i="0" lang="he-IL">
                <a:solidFill>
                  <a:srgbClr val="FFFFFF"/>
                </a:solidFill>
                <a:latin typeface="IBM Plex Sans Hebrew"/>
                <a:cs typeface="IBM Plex Sans Hebrew"/>
                <a:ea typeface="IBM Plex Sans Hebrew"/>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1/3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1</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א׳–ט׳ («שבועת העבד»).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2/3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2</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כ״ח–מ״ט («בבית לבן ובתואל»).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3/3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3</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ס״ב–ס״ז («פגישת יצחק ורבקה»).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דיון בכיתה</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מה דעתכם?</a:t>
            </a:r>
          </a:p>
        </p:txBody>
      </p:sp>
      <p:sp>
        <p:nvSpPr>
          <p:cNvPr id="5" name="TextBox 4"/>
          <p:cNvSpPr txBox="1"/>
          <p:nvPr/>
        </p:nvSpPr>
        <p:spPr>
          <a:xfrm>
            <a:off x="4925060" y="1879600"/>
            <a:ext cx="6278880" cy="1422400"/>
          </a:xfrm>
          <a:prstGeom prst="rect">
            <a:avLst/>
          </a:prstGeom>
          <a:noFill/>
        </p:spPr>
        <p:txBody>
          <a:bodyPr wrap="square" lIns="0" rIns="0" tIns="0" bIns="0" anchor="ctr"/>
          <a:lstStyle/>
          <a:p>
            <a:pPr algn="r" rtl="1">
              <a:lnSpc>
                <a:spcPts val="3105"/>
              </a:lnSpc>
            </a:pPr>
            <a:r>
              <a:rPr sz="2300" b="0" i="0" lang="he-IL">
                <a:solidFill>
                  <a:srgbClr val="111111"/>
                </a:solidFill>
                <a:latin typeface="IBM Plex Sans Hebrew"/>
                <a:cs typeface="IBM Plex Sans Hebrew"/>
                <a:ea typeface="IBM Plex Sans Hebrew"/>
              </a:rPr>
              <a:t>לדעתך, האם הדמות של רבקה על פי בראשית, פרק כ"ד, פסוקים ט"ו–כ"א תואמת את דמותה על פי בראשית, פרק כ"ז, פסוקים ו'–י"ז?</a:t>
            </a:r>
          </a:p>
        </p:txBody>
      </p:sp>
      <p:sp>
        <p:nvSpPr>
          <p:cNvPr id="6" name="TextBox 5"/>
          <p:cNvSpPr txBox="1"/>
          <p:nvPr/>
        </p:nvSpPr>
        <p:spPr>
          <a:xfrm>
            <a:off x="4925060" y="3848100"/>
            <a:ext cx="6278880" cy="1422400"/>
          </a:xfrm>
          <a:prstGeom prst="rect">
            <a:avLst/>
          </a:prstGeom>
          <a:noFill/>
        </p:spPr>
        <p:txBody>
          <a:bodyPr wrap="square" lIns="0" rIns="0" tIns="0" bIns="0" anchor="ctr"/>
          <a:lstStyle/>
          <a:p>
            <a:pPr algn="r" rtl="1">
              <a:lnSpc>
                <a:spcPts val="3105"/>
              </a:lnSpc>
            </a:pPr>
            <a:r>
              <a:rPr sz="2300" b="0" i="0" lang="he-IL">
                <a:solidFill>
                  <a:srgbClr val="111111"/>
                </a:solidFill>
                <a:latin typeface="IBM Plex Sans Hebrew"/>
                <a:cs typeface="IBM Plex Sans Hebrew"/>
                <a:ea typeface="IBM Plex Sans Hebrew"/>
              </a:rPr>
              <a:t>לדעתך, מה הדמיון בין מעשי רבקה ובין מעשי אברהם תורם לדמותה של רבקה?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סיכום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מפת מושגים</a:t>
            </a:r>
          </a:p>
        </p:txBody>
      </p:sp>
      <p:sp>
        <p:nvSpPr>
          <p:cNvPr id="5" name="TextBox 4"/>
          <p:cNvSpPr txBox="1"/>
          <p:nvPr/>
        </p:nvSpPr>
        <p:spPr>
          <a:xfrm>
            <a:off x="5234305" y="35242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IBM Plex Sans Hebrew"/>
                <a:cs typeface="IBM Plex Sans Hebrew"/>
                <a:ea typeface="IBM Plex Sans Hebrew"/>
              </a:rPr>
              <a:t>שידוך יצחק ורבקה</a:t>
            </a:r>
          </a:p>
        </p:txBody>
      </p:sp>
      <p:sp>
        <p:nvSpPr>
          <p:cNvPr id="6" name="TextBox 5"/>
          <p:cNvSpPr txBox="1"/>
          <p:nvPr/>
        </p:nvSpPr>
        <p:spPr>
          <a:xfrm>
            <a:off x="7991284" y="1828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שבועת העבד</a:t>
            </a:r>
          </a:p>
        </p:txBody>
      </p:sp>
      <p:sp>
        <p:nvSpPr>
          <p:cNvPr id="7" name="TextBox 6"/>
          <p:cNvSpPr txBox="1"/>
          <p:nvPr/>
        </p:nvSpPr>
        <p:spPr>
          <a:xfrm>
            <a:off x="1641284" y="1828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המפגש ליד הבאר</a:t>
            </a:r>
          </a:p>
        </p:txBody>
      </p:sp>
      <p:sp>
        <p:nvSpPr>
          <p:cNvPr id="8" name="TextBox 7"/>
          <p:cNvSpPr txBox="1"/>
          <p:nvPr/>
        </p:nvSpPr>
        <p:spPr>
          <a:xfrm>
            <a:off x="7991284" y="3479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בבית לבן ובתואל</a:t>
            </a:r>
          </a:p>
        </p:txBody>
      </p:sp>
      <p:sp>
        <p:nvSpPr>
          <p:cNvPr id="9" name="TextBox 8"/>
          <p:cNvSpPr txBox="1"/>
          <p:nvPr/>
        </p:nvSpPr>
        <p:spPr>
          <a:xfrm>
            <a:off x="1641284" y="3479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ההסכמה והיציאה</a:t>
            </a:r>
          </a:p>
        </p:txBody>
      </p:sp>
      <p:sp>
        <p:nvSpPr>
          <p:cNvPr id="10" name="TextBox 9"/>
          <p:cNvSpPr txBox="1"/>
          <p:nvPr/>
        </p:nvSpPr>
        <p:spPr>
          <a:xfrm>
            <a:off x="7991284" y="5130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פגישת יצחק ורבקה</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תרגול לקראת הבגרות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בסגנון בגרות</a:t>
            </a:r>
          </a:p>
        </p:txBody>
      </p:sp>
      <p:sp>
        <p:nvSpPr>
          <p:cNvPr id="5" name="TextBox 4"/>
          <p:cNvSpPr txBox="1"/>
          <p:nvPr/>
        </p:nvSpPr>
        <p:spPr>
          <a:xfrm>
            <a:off x="1702435" y="1905000"/>
            <a:ext cx="9549130" cy="4191000"/>
          </a:xfrm>
          <a:prstGeom prst="rect">
            <a:avLst/>
          </a:prstGeom>
          <a:noFill/>
        </p:spPr>
        <p:txBody>
          <a:bodyPr wrap="square" lIns="0" rIns="0" tIns="0" bIns="0" anchor="t"/>
          <a:lstStyle/>
          <a:p>
            <a:pPr algn="r" rtl="1">
              <a:lnSpc>
                <a:spcPts val="3000"/>
              </a:lnSpc>
            </a:pPr>
            <a:r>
              <a:rPr sz="2000" b="0" i="0" lang="he-IL">
                <a:solidFill>
                  <a:srgbClr val="111111"/>
                </a:solidFill>
                <a:latin typeface="IBM Plex Sans Hebrew"/>
                <a:cs typeface="IBM Plex Sans Hebrew"/>
                <a:ea typeface="IBM Plex Sans Hebrew"/>
              </a:rPr>
              <a:t>(קיץ תשפ"ה (שאלון 1261))</a:t>
            </a:r>
          </a:p>
          <a:p>
            <a:pPr algn="r" rtl="1">
              <a:lnSpc>
                <a:spcPts val="3000"/>
              </a:lnSpc>
            </a:pPr>
            <a:r>
              <a:rPr sz="2000" b="0" i="0" lang="he-IL">
                <a:solidFill>
                  <a:srgbClr val="111111"/>
                </a:solidFill>
                <a:latin typeface="IBM Plex Sans Hebrew"/>
                <a:cs typeface="IBM Plex Sans Hebrew"/>
                <a:ea typeface="IBM Plex Sans Hebrew"/>
              </a:rPr>
              <a:t>2. קראו בראשית, פרק כ"ד.</a:t>
            </a:r>
          </a:p>
          <a:p>
            <a:pPr algn="r" rtl="1">
              <a:lnSpc>
                <a:spcPts val="3000"/>
              </a:lnSpc>
            </a:pPr>
            <a:r>
              <a:rPr sz="2000" b="0" i="0" lang="he-IL">
                <a:solidFill>
                  <a:srgbClr val="111111"/>
                </a:solidFill>
                <a:latin typeface="IBM Plex Sans Hebrew"/>
                <a:cs typeface="IBM Plex Sans Hebrew"/>
                <a:ea typeface="IBM Plex Sans Hebrew"/>
              </a:rPr>
              <a:t>א. קראו פסוקים א'-ט'. (1) בפסוקים ג'-ד' כתוב שאברהם השביע את עבדו. על פי פסוקים אלה, מה דרש אברהם מעבדו בשבועה זו? (3 נקודות) (2) הסבירו באיזה תנאי יהיה העבד פטור מן השבועה, וכיצד תנאי זה קשור להבטחת אלוהים לאברהם בפסוק ז'? (5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1</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א׳–ט׳ («שבועת העבד»).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אברהם זקן, והוא רוצה להשיא את יצחק. הוא משביע את עבדו ״שים נא ידך תחת ירכי״ שלא ייקח אישה לבנו מבנות הכנענים אלא מארצו ומולדתו. הנימוק: כדי לשמור על זהות המשפחה.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2</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כ״ח–מ״ט («בבית לבן ובתואל»).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רבקה רצה לבית אמה ומספרת, ולבן, אחיה, רץ אל האיש ״כראות את הנזם ואת הצמידים על ידי אחותו״. לבן מזמין את האיש ״בוא ברוך ה׳״ - ההזמנה קשורה גם בכסף.</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3</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ס״ב–ס״ז («פגישת יצחק ורבקה»).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יצחק בא מבאר לחי רואי ויוצא ״לשוח בשדה לפנות ערב״. הוא נושא עיניים ורואה גמלים באים. רבקה רואה אותו ״ותפול מעל הגמל״ ושואלת את העבד מי האיש. כשהיא שומעת שהוא יצחק, היא לוקחת צעיף ומתכסה.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מחוון – שאלת הבגרות (1/2)</a:t>
            </a:r>
          </a:p>
        </p:txBody>
      </p:sp>
      <p:sp>
        <p:nvSpPr>
          <p:cNvPr id="5" name="TextBox 4"/>
          <p:cNvSpPr txBox="1"/>
          <p:nvPr/>
        </p:nvSpPr>
        <p:spPr>
          <a:xfrm>
            <a:off x="1637030" y="1841500"/>
            <a:ext cx="9679940" cy="43180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שאלה 2 סעיף א' (1) אברהם דרש מעבדו בשבועה, להביא לבנו יצחק כלה מארצו ולא לקחת אישה מבנות הכנעני. (2) העבד יהיה פטור מן השבועה בתנאי שהאישה לא תרצה לבוא אחריו אל הארץ. תנאי זה קשור בהבטחת אלוהים לאברהם בפסוק ז', שארץ כנען מובטחת לו ולצאצאיו. [אם הכלה לא תרצה לבוא אחרי העבד אל הארץ שהובטחה ליצחק (צאצא אברהם), הרי שאינה המיועדת].</a:t>
            </a:r>
          </a:p>
          <a:p>
            <a:pPr algn="r" rtl="1">
              <a:lnSpc>
                <a:spcPts val="2850"/>
              </a:lnSpc>
            </a:pPr>
            <a:r>
              <a:rPr sz="1900" b="0" i="0" lang="he-IL">
                <a:solidFill>
                  <a:srgbClr val="111111"/>
                </a:solidFill>
                <a:latin typeface="IBM Plex Sans Hebrew"/>
                <a:cs typeface="IBM Plex Sans Hebrew"/>
                <a:ea typeface="IBM Plex Sans Hebrew"/>
              </a:rPr>
              <a:t>סעיף ב' (1) על פי י' שרלו, מידת החסד הגדולה היא לעזור לאנשים זרים ולא רק לקרובים לנו. מידת החסד הזאת באה לידי ביטוי בהתנהגותה של רבקה: היא הייתה נכונה לעזור לעבד אברהם, אדם זר שהיא אינה מכירה. רבקה הייתה מוכנה להשקות את העבד ואף הגדילה לעשות כשהציעה להשקות את כל גמליו. לביסוס: "ותאמר שתה אדני... ותכל להשקותו ותאמר גם לגמליך אשאב עד אם כלו לשתות". (2) רבקה אישה עצמאית, היא נשאלת על ידי בני משפחתה אם תרצה ללכת עם העבד, והיא עונה עצמאית ובוחרת לעשות זאת.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מחוון – שאלת הבגרות (2/2)</a:t>
            </a:r>
          </a:p>
        </p:txBody>
      </p:sp>
      <p:sp>
        <p:nvSpPr>
          <p:cNvPr id="5" name="TextBox 4"/>
          <p:cNvSpPr txBox="1"/>
          <p:nvPr/>
        </p:nvSpPr>
        <p:spPr>
          <a:xfrm>
            <a:off x="1637030" y="1841500"/>
            <a:ext cx="9679940" cy="43180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סעיף ג' (1) העבד שינה את סדר האירועים, כדי לדבוק בגרסתו שהוא בא להביא כלה ליצחק ממשפחת אברהם. לכן, הוא ציין שבתחילה שאל את רבקה לגבי מוצאה, ולאחר שווידא שהיא בת למשפחת אברהם, העניק לה את התכשיטים. שינוי זה משרת את מטרת שליחותו: להביא כלה ליצחק. מבחינת העבד, רבקה היא המיועדת המתאימה, לכן כדי לוודא שמשפחתה תאשר את הנישואין, הוא דבק בגרסה שהציג לפניהם. (2) העבד הצליח במשימתו, בני המשפחה של רבקה אומרים: "מה' יצא הדבר" – כלומר, הם מאשרים את הנישואין ורואים בהם הכוונה אלוהית. או: "ותהי אשה לבן אדניך כאשר דבר 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שידוך יצחק ורבקה – שאלון 1261</dc:title>
  <dc:subject/>
  <dc:creator/>
  <cp:keywords/>
  <dc:description/>
  <cp:lastModifiedBy/>
  <cp:revision>1</cp:revision>
  <dcterms:created xsi:type="dcterms:W3CDTF">2013-01-27T09:14:16Z</dcterms:created>
  <dcterms:modified xsi:type="dcterms:W3CDTF">2013-01-27T09:15:58Z</dcterms:modified>
  <cp:category/>
</cp:coreProperties>
</file>