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798744" y="1270000"/>
            <a:ext cx="1631255" cy="444500"/>
          </a:xfrm>
          <a:prstGeom prst="rect">
            <a:avLst/>
          </a:prstGeom>
          <a:noFill/>
        </p:spPr>
        <p:txBody>
          <a:bodyPr wrap="square" lIns="0" rIns="0" tIns="0" bIns="0" anchor="t"/>
          <a:lstStyle/>
          <a:p>
            <a:pPr algn="r" rtl="1">
              <a:lnSpc>
                <a:spcPts val="3500"/>
              </a:lnSpc>
            </a:pPr>
            <a:r>
              <a:rPr sz="2400" b="0" i="0" lang="he-IL">
                <a:solidFill>
                  <a:srgbClr val="FFD23F"/>
                </a:solidFill>
                <a:latin typeface="Secular One"/>
                <a:cs typeface="Secular One"/>
                <a:ea typeface="Secular One"/>
              </a:rPr>
              <a:t>בראשית כ״ה</a:t>
            </a:r>
          </a:p>
        </p:txBody>
      </p:sp>
      <p:sp>
        <p:nvSpPr>
          <p:cNvPr id="4" name="TextBox 3"/>
          <p:cNvSpPr txBox="1"/>
          <p:nvPr/>
        </p:nvSpPr>
        <p:spPr>
          <a:xfrm>
            <a:off x="5885180" y="1714500"/>
            <a:ext cx="5755640" cy="2794000"/>
          </a:xfrm>
          <a:prstGeom prst="rect">
            <a:avLst/>
          </a:prstGeom>
          <a:noFill/>
        </p:spPr>
        <p:txBody>
          <a:bodyPr wrap="square" lIns="0" rIns="0" tIns="0" bIns="0" anchor="ctr"/>
          <a:lstStyle/>
          <a:p>
            <a:pPr algn="r" rtl="1">
              <a:lnSpc>
                <a:spcPts val="6822"/>
              </a:lnSpc>
            </a:pPr>
            <a:r>
              <a:rPr sz="6300" b="0" i="0" lang="he-IL">
                <a:solidFill>
                  <a:srgbClr val="FFFFFF"/>
                </a:solidFill>
                <a:latin typeface="Suez One"/>
                <a:cs typeface="Suez One"/>
                <a:ea typeface="Suez One"/>
              </a:rPr>
              <a:t>מות אברהם, תולדות ישמעאל ויעקב ועשיו</a:t>
            </a:r>
          </a:p>
        </p:txBody>
      </p:sp>
      <p:sp>
        <p:nvSpPr>
          <p:cNvPr id="5" name="TextBox 4"/>
          <p:cNvSpPr txBox="1"/>
          <p:nvPr/>
        </p:nvSpPr>
        <p:spPr>
          <a:xfrm>
            <a:off x="9028798" y="4533900"/>
            <a:ext cx="2385136" cy="406400"/>
          </a:xfrm>
          <a:prstGeom prst="rect">
            <a:avLst/>
          </a:prstGeom>
          <a:noFill/>
        </p:spPr>
        <p:txBody>
          <a:bodyPr wrap="square" lIns="0" rIns="0" tIns="0" bIns="0" anchor="t"/>
          <a:lstStyle/>
          <a:p>
            <a:pPr algn="r" rtl="1">
              <a:lnSpc>
                <a:spcPts val="3200"/>
              </a:lnSpc>
            </a:pPr>
            <a:r>
              <a:rPr sz="2100" b="0" i="0" lang="he-IL">
                <a:solidFill>
                  <a:srgbClr val="111111"/>
                </a:solidFill>
                <a:latin typeface="Rubik"/>
                <a:cs typeface="Rubik"/>
                <a:ea typeface="Rubik"/>
              </a:rPr>
              <a:t>שאלון 1261 · בראשית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655234" y="305799"/>
            <a:ext cx="651600" cy="3282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פתיחה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מטרות השיעור</a:t>
            </a:r>
          </a:p>
        </p:txBody>
      </p:sp>
      <p:sp>
        <p:nvSpPr>
          <p:cNvPr id="5" name="TextBox 4"/>
          <p:cNvSpPr txBox="1"/>
          <p:nvPr/>
        </p:nvSpPr>
        <p:spPr>
          <a:xfrm>
            <a:off x="10515600" y="18732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1</a:t>
            </a:r>
          </a:p>
        </p:txBody>
      </p:sp>
      <p:sp>
        <p:nvSpPr>
          <p:cNvPr id="6" name="TextBox 5"/>
          <p:cNvSpPr txBox="1"/>
          <p:nvPr/>
        </p:nvSpPr>
        <p:spPr>
          <a:xfrm>
            <a:off x="4840859" y="1746250"/>
            <a:ext cx="5520182" cy="889000"/>
          </a:xfrm>
          <a:prstGeom prst="rect">
            <a:avLst/>
          </a:prstGeom>
          <a:noFill/>
        </p:spPr>
        <p:txBody>
          <a:bodyPr wrap="square" lIns="0" rIns="0" tIns="0" bIns="0" anchor="ctr"/>
          <a:lstStyle/>
          <a:p>
            <a:pPr algn="r" rtl="1">
              <a:lnSpc>
                <a:spcPts val="2707"/>
              </a:lnSpc>
            </a:pPr>
            <a:r>
              <a:rPr sz="2150" b="0" i="0" lang="he-IL">
                <a:solidFill>
                  <a:srgbClr val="111111"/>
                </a:solidFill>
                <a:latin typeface="Rubik"/>
                <a:cs typeface="Rubik"/>
                <a:ea typeface="Rubik"/>
              </a:rPr>
              <a:t>נכיר את הסיפור «מות אברהם, תולדות ישמעאל ויעקב ועשיו» (בראשית כ״ה) ואת הדמויות בו</a:t>
            </a:r>
          </a:p>
        </p:txBody>
      </p:sp>
      <p:sp>
        <p:nvSpPr>
          <p:cNvPr id="7" name="TextBox 6"/>
          <p:cNvSpPr txBox="1"/>
          <p:nvPr/>
        </p:nvSpPr>
        <p:spPr>
          <a:xfrm>
            <a:off x="10515600" y="30416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2</a:t>
            </a:r>
          </a:p>
        </p:txBody>
      </p:sp>
      <p:sp>
        <p:nvSpPr>
          <p:cNvPr id="8" name="TextBox 7"/>
          <p:cNvSpPr txBox="1"/>
          <p:nvPr/>
        </p:nvSpPr>
        <p:spPr>
          <a:xfrm>
            <a:off x="4840859" y="29146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נבחן כיצד הסיפור מבטא את התמה «בראשית»</a:t>
            </a:r>
          </a:p>
        </p:txBody>
      </p:sp>
      <p:sp>
        <p:nvSpPr>
          <p:cNvPr id="9" name="TextBox 8"/>
          <p:cNvSpPr txBox="1"/>
          <p:nvPr/>
        </p:nvSpPr>
        <p:spPr>
          <a:xfrm>
            <a:off x="10515600" y="42100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3</a:t>
            </a:r>
          </a:p>
        </p:txBody>
      </p:sp>
      <p:sp>
        <p:nvSpPr>
          <p:cNvPr id="10" name="TextBox 9"/>
          <p:cNvSpPr txBox="1"/>
          <p:nvPr/>
        </p:nvSpPr>
        <p:spPr>
          <a:xfrm>
            <a:off x="4840859" y="40830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נקרא פסוקי מפתח ונעמיק בפירוש רש"י ורמב"ן</a:t>
            </a:r>
          </a:p>
        </p:txBody>
      </p:sp>
      <p:sp>
        <p:nvSpPr>
          <p:cNvPr id="11" name="TextBox 10"/>
          <p:cNvSpPr txBox="1"/>
          <p:nvPr/>
        </p:nvSpPr>
        <p:spPr>
          <a:xfrm>
            <a:off x="10515600" y="53784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4</a:t>
            </a:r>
          </a:p>
        </p:txBody>
      </p:sp>
      <p:sp>
        <p:nvSpPr>
          <p:cNvPr id="12" name="TextBox 11"/>
          <p:cNvSpPr txBox="1"/>
          <p:nvPr/>
        </p:nvSpPr>
        <p:spPr>
          <a:xfrm>
            <a:off x="4840859" y="52514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הדמויות בסיפור</a:t>
            </a:r>
          </a:p>
        </p:txBody>
      </p:sp>
      <p:sp>
        <p:nvSpPr>
          <p:cNvPr id="5" name="TextBox 4"/>
          <p:cNvSpPr txBox="1"/>
          <p:nvPr/>
        </p:nvSpPr>
        <p:spPr>
          <a:xfrm>
            <a:off x="6414401" y="19043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יצחק</a:t>
            </a:r>
          </a:p>
        </p:txBody>
      </p:sp>
      <p:sp>
        <p:nvSpPr>
          <p:cNvPr id="6" name="TextBox 5"/>
          <p:cNvSpPr txBox="1"/>
          <p:nvPr/>
        </p:nvSpPr>
        <p:spPr>
          <a:xfrm>
            <a:off x="6422059" y="24631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יצחק אוהב את עשיו כי ״ציד בפיו״, ורבקה אוהבת את יעקב.</a:t>
            </a:r>
          </a:p>
        </p:txBody>
      </p:sp>
      <p:sp>
        <p:nvSpPr>
          <p:cNvPr id="7" name="TextBox 6"/>
          <p:cNvSpPr txBox="1"/>
          <p:nvPr/>
        </p:nvSpPr>
        <p:spPr>
          <a:xfrm>
            <a:off x="983478" y="19043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יעקב</a:t>
            </a:r>
          </a:p>
        </p:txBody>
      </p:sp>
      <p:sp>
        <p:nvSpPr>
          <p:cNvPr id="8" name="TextBox 7"/>
          <p:cNvSpPr txBox="1"/>
          <p:nvPr/>
        </p:nvSpPr>
        <p:spPr>
          <a:xfrm>
            <a:off x="965957" y="24631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יעקב יוצא ויד ידו אוחזת בעקב עשיו ונקרא יעקב.</a:t>
            </a:r>
          </a:p>
        </p:txBody>
      </p:sp>
      <p:sp>
        <p:nvSpPr>
          <p:cNvPr id="9" name="TextBox 8"/>
          <p:cNvSpPr txBox="1"/>
          <p:nvPr/>
        </p:nvSpPr>
        <p:spPr>
          <a:xfrm>
            <a:off x="6414401" y="43046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ישמעאל</a:t>
            </a:r>
          </a:p>
        </p:txBody>
      </p:sp>
      <p:sp>
        <p:nvSpPr>
          <p:cNvPr id="10" name="TextBox 9"/>
          <p:cNvSpPr txBox="1"/>
          <p:nvPr/>
        </p:nvSpPr>
        <p:spPr>
          <a:xfrm>
            <a:off x="6422059" y="48634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סיום סיפור ישמעאל מאפשר לעבור לשושלת הנבחרת, יצחק.</a:t>
            </a:r>
          </a:p>
        </p:txBody>
      </p:sp>
      <p:sp>
        <p:nvSpPr>
          <p:cNvPr id="11" name="TextBox 10"/>
          <p:cNvSpPr txBox="1"/>
          <p:nvPr/>
        </p:nvSpPr>
        <p:spPr>
          <a:xfrm>
            <a:off x="983478" y="4304684"/>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אברהם</a:t>
            </a:r>
          </a:p>
        </p:txBody>
      </p:sp>
      <p:sp>
        <p:nvSpPr>
          <p:cNvPr id="12" name="TextBox 11"/>
          <p:cNvSpPr txBox="1"/>
          <p:nvPr/>
        </p:nvSpPr>
        <p:spPr>
          <a:xfrm>
            <a:off x="965957" y="4863430"/>
            <a:ext cx="4803982" cy="1233185"/>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אברהם לוקח אישה נוספת, קטורה, ונותן כל אשר לו ליצחק ולבני הפילגשים מתנות.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רצף האירועים</a:t>
            </a:r>
          </a:p>
        </p:txBody>
      </p:sp>
      <p:sp>
        <p:nvSpPr>
          <p:cNvPr id="5" name="TextBox 4"/>
          <p:cNvSpPr txBox="1"/>
          <p:nvPr/>
        </p:nvSpPr>
        <p:spPr>
          <a:xfrm>
            <a:off x="948273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1</a:t>
            </a:r>
          </a:p>
        </p:txBody>
      </p:sp>
      <p:sp>
        <p:nvSpPr>
          <p:cNvPr id="6" name="TextBox 5"/>
          <p:cNvSpPr txBox="1"/>
          <p:nvPr/>
        </p:nvSpPr>
        <p:spPr>
          <a:xfrm>
            <a:off x="8169541"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אברהם לוקח אישה נוספת, קטורה, ונותן כל אשר לו ליצחק ולבני הפילגשים מתנות.</a:t>
            </a:r>
          </a:p>
        </p:txBody>
      </p:sp>
      <p:sp>
        <p:nvSpPr>
          <p:cNvPr id="7" name="TextBox 6"/>
          <p:cNvSpPr txBox="1"/>
          <p:nvPr/>
        </p:nvSpPr>
        <p:spPr>
          <a:xfrm>
            <a:off x="5854799"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2</a:t>
            </a:r>
          </a:p>
        </p:txBody>
      </p:sp>
      <p:sp>
        <p:nvSpPr>
          <p:cNvPr id="8" name="TextBox 7"/>
          <p:cNvSpPr txBox="1"/>
          <p:nvPr/>
        </p:nvSpPr>
        <p:spPr>
          <a:xfrm>
            <a:off x="4541607"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אברהם מת ״זקן ושבע״, ויצחק וישמעאל קוברים אותו במערת המכפלה.</a:t>
            </a:r>
          </a:p>
        </p:txBody>
      </p:sp>
      <p:sp>
        <p:nvSpPr>
          <p:cNvPr id="9" name="TextBox 8"/>
          <p:cNvSpPr txBox="1"/>
          <p:nvPr/>
        </p:nvSpPr>
        <p:spPr>
          <a:xfrm>
            <a:off x="2226865"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3</a:t>
            </a:r>
          </a:p>
        </p:txBody>
      </p:sp>
      <p:sp>
        <p:nvSpPr>
          <p:cNvPr id="10" name="TextBox 9"/>
          <p:cNvSpPr txBox="1"/>
          <p:nvPr/>
        </p:nvSpPr>
        <p:spPr>
          <a:xfrm>
            <a:off x="913674" y="2444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תולדות ישמעאל: שנים עשר נשיאים.</a:t>
            </a:r>
          </a:p>
        </p:txBody>
      </p:sp>
      <p:sp>
        <p:nvSpPr>
          <p:cNvPr id="11" name="TextBox 10"/>
          <p:cNvSpPr txBox="1"/>
          <p:nvPr/>
        </p:nvSpPr>
        <p:spPr>
          <a:xfrm>
            <a:off x="9482732" y="4324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4</a:t>
            </a:r>
          </a:p>
        </p:txBody>
      </p:sp>
      <p:sp>
        <p:nvSpPr>
          <p:cNvPr id="12" name="TextBox 11"/>
          <p:cNvSpPr txBox="1"/>
          <p:nvPr/>
        </p:nvSpPr>
        <p:spPr>
          <a:xfrm>
            <a:off x="8169541"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רבקה עקרה ויצחק מתפלל.</a:t>
            </a:r>
          </a:p>
        </p:txBody>
      </p:sp>
      <p:sp>
        <p:nvSpPr>
          <p:cNvPr id="13" name="TextBox 12"/>
          <p:cNvSpPr txBox="1"/>
          <p:nvPr/>
        </p:nvSpPr>
        <p:spPr>
          <a:xfrm>
            <a:off x="5854799" y="4324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5</a:t>
            </a:r>
          </a:p>
        </p:txBody>
      </p:sp>
      <p:sp>
        <p:nvSpPr>
          <p:cNvPr id="14" name="TextBox 13"/>
          <p:cNvSpPr txBox="1"/>
          <p:nvPr/>
        </p:nvSpPr>
        <p:spPr>
          <a:xfrm>
            <a:off x="4541607" y="4857750"/>
            <a:ext cx="3108883"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עשיו, איש שדה, מוכר את הבכורה ליעקב, איש תם, בעבור לחם ונזיד עדשים.</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13824" y="288286"/>
            <a:ext cx="1996455" cy="3632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1/4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כ"ה, א'</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וַיֹּסֶף אַבְרָהָם וַיִּקַּח אִשָּׁה</a:t>
            </a:r>
            <a:r>
              <a:rPr sz="4100" b="0" i="0" lang="he-IL">
                <a:solidFill>
                  <a:srgbClr val="111111"/>
                </a:solidFill>
                <a:latin typeface="Frank Ruhl Libre"/>
                <a:cs typeface="Frank Ruhl Libre"/>
                <a:ea typeface="Frank Ruhl Libre"/>
              </a:rPr>
              <a:t> וּשְׁמָהּ קְטוּרָה</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אברהם לוקח אישה נוספת, קטורה, ומוליד שישה בנים.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96505" y="288063"/>
            <a:ext cx="2014028" cy="36367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2/4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כ"ה, י"ב</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וְאֵלֶּה תֹּלְדֹת יִשְׁמָעֵאל בֶּן־אַבְרָהָם</a:t>
            </a:r>
            <a:r>
              <a:rPr sz="4100" b="0" i="0" lang="he-IL">
                <a:solidFill>
                  <a:srgbClr val="111111"/>
                </a:solidFill>
                <a:latin typeface="Frank Ruhl Libre"/>
                <a:cs typeface="Frank Ruhl Libre"/>
                <a:ea typeface="Frank Ruhl Libre"/>
              </a:rPr>
              <a:t> אֲשֶׁר יָלְדָה הָגָר הַמִּצְרִית שִׁפְחַת שָׂרָה לְאַבְרָהָם</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הכתוב מפרט את תולדות ישמעאל: שנים עשר נשיאים לפי שמות בניו, כפי שהובטח (״שנים עשר נשיאם״ בפרק י״ז).</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03352" y="288152"/>
            <a:ext cx="2007080" cy="36349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3/4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כ"ה, י"ט</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וְאֵלֶּה תּוֹלְדֹת יִצְחָק בֶּן־אַבְרָהָם</a:t>
            </a:r>
            <a:r>
              <a:rPr sz="4100" b="0" i="0" lang="he-IL">
                <a:solidFill>
                  <a:srgbClr val="111111"/>
                </a:solidFill>
                <a:latin typeface="Frank Ruhl Libre"/>
                <a:cs typeface="Frank Ruhl Libre"/>
                <a:ea typeface="Frank Ruhl Libre"/>
              </a:rPr>
              <a:t> אַבְרָהָם הוֹלִיד אֶת־יִצְחָק</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רבקה עקרה, ויצחק מתפלל לה׳ לנוכח אשתו.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84020" y="287904"/>
            <a:ext cx="2026695" cy="36399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4/4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בראשית כ"ה, ל"א</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וַיֹּאמֶר יַעֲקֹב מִכְרָה כַיּוֹם</a:t>
            </a:r>
            <a:r>
              <a:rPr sz="4100" b="0" i="0" lang="he-IL">
                <a:solidFill>
                  <a:srgbClr val="111111"/>
                </a:solidFill>
                <a:latin typeface="Frank Ruhl Libre"/>
                <a:cs typeface="Frank Ruhl Libre"/>
                <a:ea typeface="Frank Ruhl Libre"/>
              </a:rPr>
              <a:t> אֶת־בְּכֹרָתְךָ לִי</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עשיו הוא ״איש ידע ציד איש שדה״, ויעקב ״איש תם יושב אוהלים״.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959930" y="296695"/>
            <a:ext cx="1346786" cy="346409"/>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מילים ומושגים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ביאורי מילים</a:t>
            </a:r>
          </a:p>
        </p:txBody>
      </p:sp>
      <p:sp>
        <p:nvSpPr>
          <p:cNvPr id="5" name="TextBox 4"/>
          <p:cNvSpPr txBox="1"/>
          <p:nvPr/>
        </p:nvSpPr>
        <p:spPr>
          <a:xfrm>
            <a:off x="8166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ואלה תולדות יצחק</a:t>
            </a:r>
          </a:p>
        </p:txBody>
      </p:sp>
      <p:sp>
        <p:nvSpPr>
          <p:cNvPr id="6" name="TextBox 5"/>
          <p:cNvSpPr txBox="1"/>
          <p:nvPr/>
        </p:nvSpPr>
        <p:spPr>
          <a:xfrm>
            <a:off x="8172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יַעֲקֹב וְעֵשָׂו הָאֲמוּרִים בַּפָּרָשָׁה.</a:t>
            </a:r>
          </a:p>
        </p:txBody>
      </p:sp>
      <p:sp>
        <p:nvSpPr>
          <p:cNvPr id="7" name="TextBox 6"/>
          <p:cNvSpPr txBox="1"/>
          <p:nvPr/>
        </p:nvSpPr>
        <p:spPr>
          <a:xfrm>
            <a:off x="4565918"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מכרה כיום</a:t>
            </a:r>
          </a:p>
        </p:txBody>
      </p:sp>
      <p:sp>
        <p:nvSpPr>
          <p:cNvPr id="8" name="TextBox 7"/>
          <p:cNvSpPr txBox="1"/>
          <p:nvPr/>
        </p:nvSpPr>
        <p:spPr>
          <a:xfrm>
            <a:off x="4546308"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כְּתַרְגּוּמוֹ כְּיוֹם דִּלְהֵן, כַּיּוֹם שֶׁהוּא בָרוּר, כָךְ מְכֹר לִי מְכִירָה בְרוּרָה.</a:t>
            </a:r>
          </a:p>
        </p:txBody>
      </p:sp>
      <p:sp>
        <p:nvSpPr>
          <p:cNvPr id="9" name="TextBox 8"/>
          <p:cNvSpPr txBox="1"/>
          <p:nvPr/>
        </p:nvSpPr>
        <p:spPr>
          <a:xfrm>
            <a:off x="927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בכרתך</a:t>
            </a:r>
          </a:p>
        </p:txBody>
      </p:sp>
      <p:sp>
        <p:nvSpPr>
          <p:cNvPr id="10" name="TextBox 9"/>
          <p:cNvSpPr txBox="1"/>
          <p:nvPr/>
        </p:nvSpPr>
        <p:spPr>
          <a:xfrm>
            <a:off x="933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לְפִי שֶׁהָעֲבוֹדָה בַּבְּכוֹרוֹת, אָמַר יַעֲקֹב אֵין רָשָׁע זֶה כְדַאי שֶׁיַּקְרִיב לְהַקָּבָּ"ה.</a:t>
            </a:r>
          </a:p>
        </p:txBody>
      </p:sp>
      <p:sp>
        <p:nvSpPr>
          <p:cNvPr id="11" name="TextBox 10"/>
          <p:cNvSpPr txBox="1"/>
          <p:nvPr/>
        </p:nvSpPr>
        <p:spPr>
          <a:xfrm>
            <a:off x="8185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מילה מנחה</a:t>
            </a:r>
          </a:p>
        </p:txBody>
      </p:sp>
      <p:sp>
        <p:nvSpPr>
          <p:cNvPr id="12" name="TextBox 11"/>
          <p:cNvSpPr txBox="1"/>
          <p:nvPr/>
        </p:nvSpPr>
        <p:spPr>
          <a:xfrm>
            <a:off x="8165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4546501"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מספר טיפולוגי</a:t>
            </a:r>
          </a:p>
        </p:txBody>
      </p:sp>
      <p:sp>
        <p:nvSpPr>
          <p:cNvPr id="14" name="TextBox 13"/>
          <p:cNvSpPr txBox="1"/>
          <p:nvPr/>
        </p:nvSpPr>
        <p:spPr>
          <a:xfrm>
            <a:off x="4552869"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מספרים מסוימים חוזרים במקרא הרבה יותר ממספרים אחרים.</a:t>
            </a:r>
          </a:p>
        </p:txBody>
      </p:sp>
      <p:sp>
        <p:nvSpPr>
          <p:cNvPr id="15" name="TextBox 14"/>
          <p:cNvSpPr txBox="1"/>
          <p:nvPr/>
        </p:nvSpPr>
        <p:spPr>
          <a:xfrm>
            <a:off x="946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רשימות יחס</a:t>
            </a:r>
          </a:p>
        </p:txBody>
      </p:sp>
      <p:sp>
        <p:nvSpPr>
          <p:cNvPr id="16" name="TextBox 15"/>
          <p:cNvSpPr txBox="1"/>
          <p:nvPr/>
        </p:nvSpPr>
        <p:spPr>
          <a:xfrm>
            <a:off x="926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רשימות של שלשלת המשפחות המתיחסות לאב קדמון: שלשלת היחס מאדם וחוה, מנוח עד אברהם.</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רש"י</a:t>
            </a:r>
          </a:p>
        </p:txBody>
      </p:sp>
      <p:sp>
        <p:nvSpPr>
          <p:cNvPr id="5" name="TextBox 4"/>
          <p:cNvSpPr txBox="1"/>
          <p:nvPr/>
        </p:nvSpPr>
        <p:spPr>
          <a:xfrm>
            <a:off x="1099058" y="20764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רש"י על בראשית כ"ה, א'</a:t>
            </a:r>
          </a:p>
        </p:txBody>
      </p:sp>
      <p:sp>
        <p:nvSpPr>
          <p:cNvPr id="6" name="TextBox 5"/>
          <p:cNvSpPr txBox="1"/>
          <p:nvPr/>
        </p:nvSpPr>
        <p:spPr>
          <a:xfrm>
            <a:off x="1099058" y="2508250"/>
            <a:ext cx="9993884" cy="18288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קטורה</a:t>
            </a:r>
            <a:r>
              <a:rPr sz="3000" b="0" i="0" lang="he-IL">
                <a:solidFill>
                  <a:srgbClr val="111111"/>
                </a:solidFill>
                <a:latin typeface="Noto Serif Hebrew"/>
                <a:cs typeface="Noto Serif Hebrew"/>
                <a:ea typeface="Noto Serif Hebrew"/>
              </a:rPr>
              <a:t>. זוֹ הָגָר, וְנִקְרֵאת קְטוּרָה עַל שֶׁנָּאִים מַעֲשֶׁיהָ כִּקְטֹרֶת (בראשית רבה), וְשֶׁקָּשְׁרָה פִּתְחָהּ, שֶֶׁלֹא נִזְדַּוְּגָה לְאָדָם מִיּוֹם שֶׁפֵּרְשָׁה מֵאַבְרָהָם:</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«קטורה»?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רמב"ן</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רמב"ן על בראשית כ"ה, י"ט</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וְאֵלֶּה תּוֹלְדֹת יִצְחָק בֶּן אַבְרָהָם</a:t>
            </a:r>
            <a:r>
              <a:rPr sz="3000" b="0" i="0" lang="he-IL">
                <a:solidFill>
                  <a:srgbClr val="111111"/>
                </a:solidFill>
                <a:latin typeface="Noto Serif Hebrew"/>
                <a:cs typeface="Noto Serif Hebrew"/>
                <a:ea typeface="Noto Serif Hebrew"/>
              </a:rPr>
              <a:t> עַל עֵשָׂו וְיַעֲקֹב בָּנָיו הָאֲמוּרִים לְמַטָּה, וְהִזְכִּיר הַכָּתוּב אֵיךְ הָיְתָה יְלִידָתָם:</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83577" y="282736"/>
            <a:ext cx="2432987" cy="3743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א׳–י״א («מות אברהם»).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66259" y="282512"/>
            <a:ext cx="2450558" cy="37477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י״ט–כ״ו («לידת יעקב ועשיו»).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73006" y="282599"/>
            <a:ext cx="2443713" cy="3746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כ״ז–ל״ד («מכירת הבכורה»).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305945" y="301228"/>
            <a:ext cx="1000830" cy="3373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דיון בכיתה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מה דעתכם?</a:t>
            </a:r>
          </a:p>
        </p:txBody>
      </p:sp>
      <p:sp>
        <p:nvSpPr>
          <p:cNvPr id="5" name="TextBox 4"/>
          <p:cNvSpPr txBox="1"/>
          <p:nvPr/>
        </p:nvSpPr>
        <p:spPr>
          <a:xfrm>
            <a:off x="4957762" y="18732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הסבר מדוע יצחק אוהב את עשו, ומדוע, לדעתך, רבקה אוהבת את יעקב.</a:t>
            </a:r>
          </a:p>
        </p:txBody>
      </p:sp>
      <p:sp>
        <p:nvSpPr>
          <p:cNvPr id="6" name="TextBox 5"/>
          <p:cNvSpPr txBox="1"/>
          <p:nvPr/>
        </p:nvSpPr>
        <p:spPr>
          <a:xfrm>
            <a:off x="4957762" y="38417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על פי ההתנהגות של יעקב בקטע מבראשית, כ"ה, האם לדעתך הכינוי "תם", כפי שרש"י מפרש אותו, הולם את יעקב?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729536" y="306771"/>
            <a:ext cx="577312" cy="32625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סיכום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מפת מושגים</a:t>
            </a:r>
          </a:p>
        </p:txBody>
      </p:sp>
      <p:sp>
        <p:nvSpPr>
          <p:cNvPr id="5" name="TextBox 4"/>
          <p:cNvSpPr txBox="1"/>
          <p:nvPr/>
        </p:nvSpPr>
        <p:spPr>
          <a:xfrm>
            <a:off x="4892548" y="3562350"/>
            <a:ext cx="2406904" cy="876300"/>
          </a:xfrm>
          <a:prstGeom prst="rect">
            <a:avLst/>
          </a:prstGeom>
          <a:noFill/>
        </p:spPr>
        <p:txBody>
          <a:bodyPr wrap="square" lIns="0" rIns="0" tIns="0" bIns="0" anchor="ctr"/>
          <a:lstStyle/>
          <a:p>
            <a:pPr algn="ctr" rtl="1">
              <a:lnSpc>
                <a:spcPts val="2529"/>
              </a:lnSpc>
            </a:pPr>
            <a:r>
              <a:rPr sz="2200" b="0" i="0" lang="he-IL">
                <a:solidFill>
                  <a:srgbClr val="FFFFFF"/>
                </a:solidFill>
                <a:latin typeface="Suez One"/>
                <a:cs typeface="Suez One"/>
                <a:ea typeface="Suez One"/>
              </a:rPr>
              <a:t>מות אברהם, תולדות ישמעאל ויעקב ועשיו</a:t>
            </a:r>
          </a:p>
        </p:txBody>
      </p:sp>
      <p:sp>
        <p:nvSpPr>
          <p:cNvPr id="6" name="TextBox 5"/>
          <p:cNvSpPr txBox="1"/>
          <p:nvPr/>
        </p:nvSpPr>
        <p:spPr>
          <a:xfrm>
            <a:off x="8023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מות אברהם</a:t>
            </a:r>
          </a:p>
        </p:txBody>
      </p:sp>
      <p:sp>
        <p:nvSpPr>
          <p:cNvPr id="7" name="TextBox 6"/>
          <p:cNvSpPr txBox="1"/>
          <p:nvPr/>
        </p:nvSpPr>
        <p:spPr>
          <a:xfrm>
            <a:off x="911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תולדות ישמעאל</a:t>
            </a:r>
          </a:p>
        </p:txBody>
      </p:sp>
      <p:sp>
        <p:nvSpPr>
          <p:cNvPr id="8" name="TextBox 7"/>
          <p:cNvSpPr txBox="1"/>
          <p:nvPr/>
        </p:nvSpPr>
        <p:spPr>
          <a:xfrm>
            <a:off x="8023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לידת יעקב ועשיו</a:t>
            </a:r>
          </a:p>
        </p:txBody>
      </p:sp>
      <p:sp>
        <p:nvSpPr>
          <p:cNvPr id="9" name="TextBox 8"/>
          <p:cNvSpPr txBox="1"/>
          <p:nvPr/>
        </p:nvSpPr>
        <p:spPr>
          <a:xfrm>
            <a:off x="911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מכירת הבכורה</a:t>
            </a:r>
          </a:p>
        </p:txBody>
      </p:sp>
      <p:sp>
        <p:nvSpPr>
          <p:cNvPr id="10" name="TextBox 9"/>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99712" y="289396"/>
            <a:ext cx="1909313" cy="36100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תרגול לקראת הבגרות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בסגנון בגרות</a:t>
            </a:r>
          </a:p>
        </p:txBody>
      </p:sp>
      <p:sp>
        <p:nvSpPr>
          <p:cNvPr id="5" name="TextBox 4"/>
          <p:cNvSpPr txBox="1"/>
          <p:nvPr/>
        </p:nvSpPr>
        <p:spPr>
          <a:xfrm>
            <a:off x="961707" y="1936750"/>
            <a:ext cx="10268585" cy="41275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תשע"ח (שאלון 1282))</a:t>
            </a:r>
          </a:p>
          <a:p>
            <a:pPr algn="r" rtl="1">
              <a:lnSpc>
                <a:spcPts val="3000"/>
              </a:lnSpc>
            </a:pPr>
            <a:r>
              <a:rPr sz="2000" b="0" i="0" lang="he-IL">
                <a:solidFill>
                  <a:srgbClr val="111111"/>
                </a:solidFill>
                <a:latin typeface="Rubik"/>
                <a:cs typeface="Rubik"/>
                <a:ea typeface="Rubik"/>
              </a:rPr>
              <a:t>ענה על סעיף א (חובה).</a:t>
            </a:r>
          </a:p>
          <a:p>
            <a:pPr algn="r" rtl="1">
              <a:lnSpc>
                <a:spcPts val="3000"/>
              </a:lnSpc>
            </a:pPr>
            <a:r>
              <a:rPr sz="2000" b="0" i="0" lang="he-IL">
                <a:solidFill>
                  <a:srgbClr val="111111"/>
                </a:solidFill>
                <a:latin typeface="Rubik"/>
                <a:cs typeface="Rubik"/>
                <a:ea typeface="Rubik"/>
              </a:rPr>
              <a:t>א. קרא פסוקים 27-28 בקטע שלפניך. (1) הסבר מדוע יצחק אוהב את עשו, ומדוע, לדעתך, רבקה אוהבת את יעקב. בסס את תשובתך על הכתוב. (10 נקודות) (2) קרא פסוקים 22-26 שלפניך וגם בראשית, כ"ז, 5-10. רבקה מנחה את יעקב כיצד לקבל את ברכת הבכורה מאביו יצחק. האם העדפתה של רבקה שיעקב יקבל את ברכת הבכורה במקום עשו עולה בקנה אחד עם הכתוב "ורב יעבד צעיר" (פסוק 23)? נמק את דבריך. (15 נקודות)</a:t>
            </a:r>
          </a:p>
          <a:p>
            <a:pPr algn="r" rtl="1">
              <a:lnSpc>
                <a:spcPts val="3000"/>
              </a:lnSpc>
            </a:pPr>
            <a:r>
              <a:rPr sz="2000" b="0" i="0" lang="he-IL">
                <a:solidFill>
                  <a:srgbClr val="111111"/>
                </a:solidFill>
                <a:latin typeface="Rubik"/>
                <a:cs typeface="Rubik"/>
                <a:ea typeface="Rubik"/>
              </a:rPr>
              <a:t>ענה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א׳–י״א («מות אברהם»).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אברהם לוקח אישה נוספת, קטורה, ומוליד שישה בנים. ״ויתן אברהם את כל אשר לו ליצחק״ ולבני הפילגשים נותן מתנות ושולח אותם ״קדמה אל ארץ קדם״ כדי שלא יתחרו ביצחק.</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י״ט–כ״ו («לידת יעקב ועשיו»).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רבקה עקרה, ויצחק מתפלל לה׳ לנוכח אשתו. האל נענה והיא הרה. הילדים מתרוצצים בקרבה והיא שואלת ״אם כן למה זה אנכי״ ופונה לדרוש את 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כ״ז–ל״ד («מכירת הבכורה»).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עשיו הוא ״איש ידע ציד איש שדה״, ויעקב ״איש תם יושב אוהלים״. יצחק אוהב את עשיו כי ״ציד בפיו״, ורבקה אוהבת את יעקב.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 (1/2)</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2</a:t>
            </a:r>
          </a:p>
          <a:p>
            <a:pPr algn="r" rtl="1">
              <a:lnSpc>
                <a:spcPts val="2850"/>
              </a:lnSpc>
            </a:pPr>
            <a:r>
              <a:rPr sz="1900" b="0" i="0" lang="he-IL">
                <a:solidFill>
                  <a:srgbClr val="111111"/>
                </a:solidFill>
                <a:latin typeface="Rubik"/>
                <a:cs typeface="Rubik"/>
                <a:ea typeface="Rubik"/>
              </a:rPr>
              <a:t>סעיף א' (חובה)</a:t>
            </a:r>
          </a:p>
          <a:p>
            <a:pPr algn="r" rtl="1">
              <a:lnSpc>
                <a:spcPts val="2850"/>
              </a:lnSpc>
            </a:pPr>
            <a:r>
              <a:rPr sz="1900" b="0" i="0" lang="he-IL">
                <a:solidFill>
                  <a:srgbClr val="111111"/>
                </a:solidFill>
                <a:latin typeface="Rubik"/>
                <a:cs typeface="Rubik"/>
                <a:ea typeface="Rubik"/>
              </a:rPr>
              <a:t>(1) יצחק אהב את עשו כיוון שהוא היה צייד: "ויאהב יצחק את עשו כי ציד בפיו". תתקבלנה תשובות שונות ומנומקות, למשל: לדעתי, רבקה אוהבת את יעקב בשל אופיו. כיוון שהיה איש תם, לא אלים, יושב אוהלים (בניגוד לעשו הצייד): "ויעקב איש תם יושב אהלים".</a:t>
            </a:r>
          </a:p>
          <a:p>
            <a:pPr algn="r" rtl="1">
              <a:lnSpc>
                <a:spcPts val="2850"/>
              </a:lnSpc>
            </a:pPr>
            <a:r>
              <a:rPr sz="1900" b="0" i="0" lang="he-IL">
                <a:solidFill>
                  <a:srgbClr val="111111"/>
                </a:solidFill>
                <a:latin typeface="Rubik"/>
                <a:cs typeface="Rubik"/>
                <a:ea typeface="Rubik"/>
              </a:rPr>
              <a:t>(2) ההעדפה של רבקה שיעקב יקבל את ברכת הבכורה במקום עשו עולה בקנה אחד עם הכתוב "ורב יעבוד צעיר". הסיבה לכך היא: ה' מבשר לרבקה על שני התאומים בבטנה, מהם יצאו שני עמים, שתהיינה ביניהם מחלוקות, ובסופו של דבר אחד יהיה כפוף לשני. ניתן להבין את המילים: "ורב יעבוד צעיר" כ- האח הגדול יהיה עבד לאח הצעיר. לפיכך, כיוון שיעקב היה הבן הצעיר, רבקה הייתה מעוניינת שיעקב יזכה בברכה, על מנת שנבואת ה' תתגשם.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 (2/2)</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או:</a:t>
            </a:r>
          </a:p>
          <a:p>
            <a:pPr algn="r" rtl="1">
              <a:lnSpc>
                <a:spcPts val="2850"/>
              </a:lnSpc>
            </a:pPr>
            <a:r>
              <a:rPr sz="1900" b="0" i="0" lang="he-IL">
                <a:solidFill>
                  <a:srgbClr val="111111"/>
                </a:solidFill>
                <a:latin typeface="Rubik"/>
                <a:cs typeface="Rubik"/>
                <a:ea typeface="Rubik"/>
              </a:rPr>
              <a:t>ההעדפה של רבקה שיעקב יקבל את ברכת הבכורה במקום עשו אינה עולה בקנה אחד עם הכתוב "ורב יעבוד צעיר". הסיבה לכך היא: ה' מבשר לרבקה על שני התאומים בבטנה, מהם יצאו שני עמים, שתהיינה ביניהם מחלוקות, ובסופו של דבר אחד יהיה כפוף לשני. ניתן להבין את המילים: "ורב יעבוד צעיר" כ- האח הגדול יהיה עבד לאח הצעיר. לפיכך, כיוון שיעקב היה הבן הצעיר, רבקה הייתה מעוניינת שיעקב יזכה בברכה, על מנת שלפחות יהיה מבורך, על אף שזרעו יהיה כפוף לזרעו של אחיו.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מות אברהם, תולדות ישמעאל ויעקב ועשיו – שאלון 1261</dc:title>
  <dc:subject/>
  <dc:creator/>
  <cp:keywords/>
  <dc:description/>
  <cp:lastModifiedBy/>
  <cp:revision>1</cp:revision>
  <dcterms:created xsi:type="dcterms:W3CDTF">2013-01-27T09:14:16Z</dcterms:created>
  <dcterms:modified xsi:type="dcterms:W3CDTF">2013-01-27T09:15:58Z</dcterms:modified>
  <cp:category/>
</cp:coreProperties>
</file>