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33987" y="1418626"/>
            <a:ext cx="4978012" cy="528657"/>
          </a:xfrm>
          <a:prstGeom prst="rect">
            <a:avLst/>
          </a:prstGeom>
          <a:noFill/>
        </p:spPr>
        <p:txBody>
          <a:bodyPr wrap="square" lIns="0" rIns="0" tIns="0" bIns="0" anchor="t"/>
          <a:lstStyle/>
          <a:p>
            <a:pPr algn="r" rtl="1">
              <a:lnSpc>
                <a:spcPts val="3500"/>
              </a:lnSpc>
            </a:pPr>
            <a:r>
              <a:rPr sz="2400" b="0" i="0" lang="he-IL">
                <a:solidFill>
                  <a:srgbClr val="E07A5F"/>
                </a:solidFill>
                <a:latin typeface="Playpen Sans Hebrew"/>
                <a:cs typeface="Playpen Sans Hebrew"/>
                <a:ea typeface="Playpen Sans Hebrew"/>
              </a:rPr>
              <a:t>בראשית כ״ז</a:t>
            </a:r>
          </a:p>
        </p:txBody>
      </p:sp>
      <p:sp>
        <p:nvSpPr>
          <p:cNvPr id="4" name="TextBox 3"/>
          <p:cNvSpPr txBox="1"/>
          <p:nvPr/>
        </p:nvSpPr>
        <p:spPr>
          <a:xfrm>
            <a:off x="6193609" y="1863058"/>
            <a:ext cx="5011116" cy="2369877"/>
          </a:xfrm>
          <a:prstGeom prst="rect">
            <a:avLst/>
          </a:prstGeom>
          <a:noFill/>
        </p:spPr>
        <p:txBody>
          <a:bodyPr wrap="square" lIns="0" rIns="0" tIns="0" bIns="0" anchor="ctr"/>
          <a:lstStyle/>
          <a:p>
            <a:pPr algn="r" rtl="1">
              <a:lnSpc>
                <a:spcPts val="6264"/>
              </a:lnSpc>
            </a:pPr>
            <a:r>
              <a:rPr sz="5800" b="1" i="0" lang="he-IL">
                <a:solidFill>
                  <a:srgbClr val="3D405B"/>
                </a:solidFill>
                <a:latin typeface="Playpen Sans Hebrew"/>
                <a:cs typeface="Playpen Sans Hebrew"/>
                <a:ea typeface="Playpen Sans Hebrew"/>
              </a:rPr>
              <a:t>הברכות: יעקב ועשיו</a:t>
            </a:r>
          </a:p>
        </p:txBody>
      </p:sp>
      <p:sp>
        <p:nvSpPr>
          <p:cNvPr id="5" name="TextBox 4"/>
          <p:cNvSpPr txBox="1"/>
          <p:nvPr/>
        </p:nvSpPr>
        <p:spPr>
          <a:xfrm>
            <a:off x="6187008" y="4148710"/>
            <a:ext cx="4977328" cy="490563"/>
          </a:xfrm>
          <a:prstGeom prst="rect">
            <a:avLst/>
          </a:prstGeom>
          <a:noFill/>
        </p:spPr>
        <p:txBody>
          <a:bodyPr wrap="square" lIns="0" rIns="0" tIns="0" bIns="0" anchor="t"/>
          <a:lstStyle/>
          <a:p>
            <a:pPr algn="r" rtl="1">
              <a:lnSpc>
                <a:spcPts val="3200"/>
              </a:lnSpc>
            </a:pPr>
            <a:r>
              <a:rPr sz="1700" b="0" i="0" lang="he-IL">
                <a:solidFill>
                  <a:srgbClr val="2E2B26"/>
                </a:solidFill>
                <a:latin typeface="Playpen Sans Hebrew"/>
                <a:cs typeface="Playpen Sans Hebrew"/>
                <a:ea typeface="Playpen Sans Hebrew"/>
              </a:rPr>
              <a:t>שאלון 1261 · בראשית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121064" y="444313"/>
            <a:ext cx="3032380" cy="317966"/>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פתיחה</a:t>
            </a:r>
          </a:p>
        </p:txBody>
      </p:sp>
      <p:sp>
        <p:nvSpPr>
          <p:cNvPr id="4" name="TextBox 3"/>
          <p:cNvSpPr txBox="1"/>
          <p:nvPr/>
        </p:nvSpPr>
        <p:spPr>
          <a:xfrm>
            <a:off x="8125623" y="710972"/>
            <a:ext cx="3039000" cy="68621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מטרות השיעור</a:t>
            </a:r>
          </a:p>
        </p:txBody>
      </p:sp>
      <p:sp>
        <p:nvSpPr>
          <p:cNvPr id="5" name="TextBox 4"/>
          <p:cNvSpPr txBox="1"/>
          <p:nvPr/>
        </p:nvSpPr>
        <p:spPr>
          <a:xfrm>
            <a:off x="10477500" y="1966912"/>
            <a:ext cx="749300" cy="698500"/>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1</a:t>
            </a:r>
          </a:p>
        </p:txBody>
      </p:sp>
      <p:sp>
        <p:nvSpPr>
          <p:cNvPr id="6" name="TextBox 5"/>
          <p:cNvSpPr txBox="1"/>
          <p:nvPr/>
        </p:nvSpPr>
        <p:spPr>
          <a:xfrm>
            <a:off x="4847399" y="1871662"/>
            <a:ext cx="5507101" cy="88900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נכיר את הסיפור «הברכות: יעקב ועשיו» (בראשית כ״ז) ואת הדמויות בו</a:t>
            </a:r>
          </a:p>
        </p:txBody>
      </p:sp>
      <p:sp>
        <p:nvSpPr>
          <p:cNvPr id="7" name="TextBox 6"/>
          <p:cNvSpPr txBox="1"/>
          <p:nvPr/>
        </p:nvSpPr>
        <p:spPr>
          <a:xfrm>
            <a:off x="10473709" y="3157690"/>
            <a:ext cx="756575" cy="705776"/>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2</a:t>
            </a:r>
          </a:p>
        </p:txBody>
      </p:sp>
      <p:sp>
        <p:nvSpPr>
          <p:cNvPr id="8" name="TextBox 7"/>
          <p:cNvSpPr txBox="1"/>
          <p:nvPr/>
        </p:nvSpPr>
        <p:spPr>
          <a:xfrm>
            <a:off x="4842781" y="3004063"/>
            <a:ext cx="5516387" cy="94494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נבחן כיצד הסיפור מבטא את התמה «בראשית»</a:t>
            </a:r>
          </a:p>
        </p:txBody>
      </p:sp>
      <p:sp>
        <p:nvSpPr>
          <p:cNvPr id="9" name="TextBox 8"/>
          <p:cNvSpPr txBox="1"/>
          <p:nvPr/>
        </p:nvSpPr>
        <p:spPr>
          <a:xfrm>
            <a:off x="10477500" y="4297362"/>
            <a:ext cx="749300" cy="698500"/>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3</a:t>
            </a:r>
          </a:p>
        </p:txBody>
      </p:sp>
      <p:sp>
        <p:nvSpPr>
          <p:cNvPr id="10" name="TextBox 9"/>
          <p:cNvSpPr txBox="1"/>
          <p:nvPr/>
        </p:nvSpPr>
        <p:spPr>
          <a:xfrm>
            <a:off x="4847399" y="4202112"/>
            <a:ext cx="5507101" cy="88900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נקרא פסוקי מפתח ונעמיק בפירוש רש"י ומלבי"ם</a:t>
            </a:r>
          </a:p>
        </p:txBody>
      </p:sp>
      <p:sp>
        <p:nvSpPr>
          <p:cNvPr id="11" name="TextBox 10"/>
          <p:cNvSpPr txBox="1"/>
          <p:nvPr/>
        </p:nvSpPr>
        <p:spPr>
          <a:xfrm>
            <a:off x="10473709" y="5488140"/>
            <a:ext cx="756575" cy="705775"/>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4</a:t>
            </a:r>
          </a:p>
        </p:txBody>
      </p:sp>
      <p:sp>
        <p:nvSpPr>
          <p:cNvPr id="12" name="TextBox 11"/>
          <p:cNvSpPr txBox="1"/>
          <p:nvPr/>
        </p:nvSpPr>
        <p:spPr>
          <a:xfrm>
            <a:off x="4842781" y="5334513"/>
            <a:ext cx="5516387" cy="94494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833467" y="441839"/>
            <a:ext cx="3324205" cy="322913"/>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רקע</a:t>
            </a:r>
          </a:p>
        </p:txBody>
      </p:sp>
      <p:sp>
        <p:nvSpPr>
          <p:cNvPr id="4" name="TextBox 3"/>
          <p:cNvSpPr txBox="1"/>
          <p:nvPr/>
        </p:nvSpPr>
        <p:spPr>
          <a:xfrm>
            <a:off x="7838025" y="708499"/>
            <a:ext cx="3330826" cy="691156"/>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הדמויות בסיפור</a:t>
            </a:r>
          </a:p>
        </p:txBody>
      </p:sp>
      <p:sp>
        <p:nvSpPr>
          <p:cNvPr id="5" name="TextBox 4"/>
          <p:cNvSpPr txBox="1"/>
          <p:nvPr/>
        </p:nvSpPr>
        <p:spPr>
          <a:xfrm>
            <a:off x="6393624" y="2133600"/>
            <a:ext cx="4853051" cy="482600"/>
          </a:xfrm>
          <a:prstGeom prst="rect">
            <a:avLst/>
          </a:prstGeom>
          <a:noFill/>
        </p:spPr>
        <p:txBody>
          <a:bodyPr wrap="square" lIns="0" rIns="0" tIns="0" bIns="0" anchor="t"/>
          <a:lstStyle/>
          <a:p>
            <a:pPr algn="r" rtl="1">
              <a:lnSpc>
                <a:spcPts val="3800"/>
              </a:lnSpc>
            </a:pPr>
            <a:r>
              <a:rPr sz="2650" b="1" i="0" lang="he-IL">
                <a:solidFill>
                  <a:srgbClr val="3D405B"/>
                </a:solidFill>
                <a:latin typeface="Playpen Sans Hebrew"/>
                <a:cs typeface="Playpen Sans Hebrew"/>
                <a:ea typeface="Playpen Sans Hebrew"/>
              </a:rPr>
              <a:t>יעקב</a:t>
            </a:r>
          </a:p>
        </p:txBody>
      </p:sp>
      <p:sp>
        <p:nvSpPr>
          <p:cNvPr id="6" name="TextBox 5"/>
          <p:cNvSpPr txBox="1"/>
          <p:nvPr/>
        </p:nvSpPr>
        <p:spPr>
          <a:xfrm>
            <a:off x="6393624" y="2692400"/>
            <a:ext cx="4853051" cy="1066800"/>
          </a:xfrm>
          <a:prstGeom prst="rect">
            <a:avLst/>
          </a:prstGeom>
          <a:noFill/>
        </p:spPr>
        <p:txBody>
          <a:bodyPr wrap="square" lIns="0" rIns="0" tIns="0" bIns="0" anchor="t"/>
          <a:lstStyle/>
          <a:p>
            <a:pPr algn="r" rtl="1">
              <a:lnSpc>
                <a:spcPts val="2565"/>
              </a:lnSpc>
            </a:pPr>
            <a:r>
              <a:rPr sz="1900" b="0" i="0" lang="he-IL">
                <a:solidFill>
                  <a:srgbClr val="2E2B26"/>
                </a:solidFill>
                <a:latin typeface="Assistant"/>
                <a:cs typeface="Assistant"/>
                <a:ea typeface="Assistant"/>
              </a:rPr>
              <a:t>את יעקב״ ואומר בלבו ״יקרבו ימי אבל אבי ואהרגה את יעקב אחי״.</a:t>
            </a:r>
          </a:p>
        </p:txBody>
      </p:sp>
      <p:sp>
        <p:nvSpPr>
          <p:cNvPr id="7" name="TextBox 6"/>
          <p:cNvSpPr txBox="1"/>
          <p:nvPr/>
        </p:nvSpPr>
        <p:spPr>
          <a:xfrm>
            <a:off x="950443" y="2092600"/>
            <a:ext cx="4860987" cy="564756"/>
          </a:xfrm>
          <a:prstGeom prst="rect">
            <a:avLst/>
          </a:prstGeom>
          <a:noFill/>
        </p:spPr>
        <p:txBody>
          <a:bodyPr wrap="square" lIns="0" rIns="0" tIns="0" bIns="0" anchor="t"/>
          <a:lstStyle/>
          <a:p>
            <a:pPr algn="r" rtl="1">
              <a:lnSpc>
                <a:spcPts val="3800"/>
              </a:lnSpc>
            </a:pPr>
            <a:r>
              <a:rPr sz="2650" b="1" i="0" lang="he-IL">
                <a:solidFill>
                  <a:srgbClr val="3D405B"/>
                </a:solidFill>
                <a:latin typeface="Playpen Sans Hebrew"/>
                <a:cs typeface="Playpen Sans Hebrew"/>
                <a:ea typeface="Playpen Sans Hebrew"/>
              </a:rPr>
              <a:t>יצחק</a:t>
            </a:r>
          </a:p>
        </p:txBody>
      </p:sp>
      <p:sp>
        <p:nvSpPr>
          <p:cNvPr id="8" name="TextBox 7"/>
          <p:cNvSpPr txBox="1"/>
          <p:nvPr/>
        </p:nvSpPr>
        <p:spPr>
          <a:xfrm>
            <a:off x="930342" y="2651315"/>
            <a:ext cx="4871488" cy="1148867"/>
          </a:xfrm>
          <a:prstGeom prst="rect">
            <a:avLst/>
          </a:prstGeom>
          <a:noFill/>
        </p:spPr>
        <p:txBody>
          <a:bodyPr wrap="square" lIns="0" rIns="0" tIns="0" bIns="0" anchor="t"/>
          <a:lstStyle/>
          <a:p>
            <a:pPr algn="r" rtl="1">
              <a:lnSpc>
                <a:spcPts val="2565"/>
              </a:lnSpc>
            </a:pPr>
            <a:r>
              <a:rPr sz="1900" b="0" i="0" lang="he-IL">
                <a:solidFill>
                  <a:srgbClr val="2E2B26"/>
                </a:solidFill>
                <a:latin typeface="Assistant"/>
                <a:cs typeface="Assistant"/>
                <a:ea typeface="Assistant"/>
              </a:rPr>
              <a:t>יצחק זקן ועיניו כהות, וקורא לעשיו: ״צודה לי ציד ועשה לי מטעמים...</a:t>
            </a:r>
          </a:p>
        </p:txBody>
      </p:sp>
      <p:sp>
        <p:nvSpPr>
          <p:cNvPr id="9" name="TextBox 8"/>
          <p:cNvSpPr txBox="1"/>
          <p:nvPr/>
        </p:nvSpPr>
        <p:spPr>
          <a:xfrm>
            <a:off x="6380569" y="4429400"/>
            <a:ext cx="4860986" cy="564756"/>
          </a:xfrm>
          <a:prstGeom prst="rect">
            <a:avLst/>
          </a:prstGeom>
          <a:noFill/>
        </p:spPr>
        <p:txBody>
          <a:bodyPr wrap="square" lIns="0" rIns="0" tIns="0" bIns="0" anchor="t"/>
          <a:lstStyle/>
          <a:p>
            <a:pPr algn="r" rtl="1">
              <a:lnSpc>
                <a:spcPts val="3800"/>
              </a:lnSpc>
            </a:pPr>
            <a:r>
              <a:rPr sz="2650" b="1" i="0" lang="he-IL">
                <a:solidFill>
                  <a:srgbClr val="3D405B"/>
                </a:solidFill>
                <a:latin typeface="Playpen Sans Hebrew"/>
                <a:cs typeface="Playpen Sans Hebrew"/>
                <a:ea typeface="Playpen Sans Hebrew"/>
              </a:rPr>
              <a:t>רבקה</a:t>
            </a:r>
          </a:p>
        </p:txBody>
      </p:sp>
      <p:sp>
        <p:nvSpPr>
          <p:cNvPr id="10" name="TextBox 9"/>
          <p:cNvSpPr txBox="1"/>
          <p:nvPr/>
        </p:nvSpPr>
        <p:spPr>
          <a:xfrm>
            <a:off x="6390168" y="4988115"/>
            <a:ext cx="4871488" cy="1148867"/>
          </a:xfrm>
          <a:prstGeom prst="rect">
            <a:avLst/>
          </a:prstGeom>
          <a:noFill/>
        </p:spPr>
        <p:txBody>
          <a:bodyPr wrap="square" lIns="0" rIns="0" tIns="0" bIns="0" anchor="t"/>
          <a:lstStyle/>
          <a:p>
            <a:pPr algn="r" rtl="1">
              <a:lnSpc>
                <a:spcPts val="2565"/>
              </a:lnSpc>
            </a:pPr>
            <a:r>
              <a:rPr sz="1900" b="0" i="0" lang="he-IL">
                <a:solidFill>
                  <a:srgbClr val="2E2B26"/>
                </a:solidFill>
                <a:latin typeface="Assistant"/>
                <a:cs typeface="Assistant"/>
                <a:ea typeface="Assistant"/>
              </a:rPr>
              <a:t>רבקה מלבישה את יעקב בבגדי עשיו ומכסה את ידיו וצווארו בעורות הגדיים.</a:t>
            </a:r>
          </a:p>
        </p:txBody>
      </p:sp>
      <p:sp>
        <p:nvSpPr>
          <p:cNvPr id="11" name="TextBox 10"/>
          <p:cNvSpPr txBox="1"/>
          <p:nvPr/>
        </p:nvSpPr>
        <p:spPr>
          <a:xfrm>
            <a:off x="945324" y="4470400"/>
            <a:ext cx="4853051" cy="482600"/>
          </a:xfrm>
          <a:prstGeom prst="rect">
            <a:avLst/>
          </a:prstGeom>
          <a:noFill/>
        </p:spPr>
        <p:txBody>
          <a:bodyPr wrap="square" lIns="0" rIns="0" tIns="0" bIns="0" anchor="t"/>
          <a:lstStyle/>
          <a:p>
            <a:pPr algn="r" rtl="1">
              <a:lnSpc>
                <a:spcPts val="3800"/>
              </a:lnSpc>
            </a:pPr>
            <a:r>
              <a:rPr sz="2650" b="1" i="0" lang="he-IL">
                <a:solidFill>
                  <a:srgbClr val="3D405B"/>
                </a:solidFill>
                <a:latin typeface="Playpen Sans Hebrew"/>
                <a:cs typeface="Playpen Sans Hebrew"/>
                <a:ea typeface="Playpen Sans Hebrew"/>
              </a:rPr>
              <a:t>לבן</a:t>
            </a:r>
          </a:p>
        </p:txBody>
      </p:sp>
      <p:sp>
        <p:nvSpPr>
          <p:cNvPr id="12" name="TextBox 11"/>
          <p:cNvSpPr txBox="1"/>
          <p:nvPr/>
        </p:nvSpPr>
        <p:spPr>
          <a:xfrm>
            <a:off x="945324" y="5029200"/>
            <a:ext cx="4853051" cy="1066800"/>
          </a:xfrm>
          <a:prstGeom prst="rect">
            <a:avLst/>
          </a:prstGeom>
          <a:noFill/>
        </p:spPr>
        <p:txBody>
          <a:bodyPr wrap="square" lIns="0" rIns="0" tIns="0" bIns="0" anchor="t"/>
          <a:lstStyle/>
          <a:p>
            <a:pPr algn="r" rtl="1">
              <a:lnSpc>
                <a:spcPts val="2565"/>
              </a:lnSpc>
            </a:pPr>
            <a:r>
              <a:rPr sz="1900" b="0" i="0" lang="he-IL">
                <a:solidFill>
                  <a:srgbClr val="2E2B26"/>
                </a:solidFill>
                <a:latin typeface="Assistant"/>
                <a:cs typeface="Assistant"/>
                <a:ea typeface="Assistant"/>
              </a:rPr>
              <a:t>רבקה שומעת ומורה ליעקב לברוח לחרן, ״ושבת עמו ימים אחדים״ אצל לבן.</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205249" y="445036"/>
            <a:ext cx="2946957" cy="31652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רקע</a:t>
            </a:r>
          </a:p>
        </p:txBody>
      </p:sp>
      <p:sp>
        <p:nvSpPr>
          <p:cNvPr id="4" name="TextBox 3"/>
          <p:cNvSpPr txBox="1"/>
          <p:nvPr/>
        </p:nvSpPr>
        <p:spPr>
          <a:xfrm>
            <a:off x="8209807" y="711696"/>
            <a:ext cx="2953578" cy="684762"/>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רצף האירועים</a:t>
            </a:r>
          </a:p>
        </p:txBody>
      </p:sp>
      <p:sp>
        <p:nvSpPr>
          <p:cNvPr id="5" name="TextBox 4"/>
          <p:cNvSpPr txBox="1"/>
          <p:nvPr/>
        </p:nvSpPr>
        <p:spPr>
          <a:xfrm>
            <a:off x="9462356" y="2116807"/>
            <a:ext cx="541749" cy="490948"/>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1</a:t>
            </a:r>
          </a:p>
        </p:txBody>
      </p:sp>
      <p:sp>
        <p:nvSpPr>
          <p:cNvPr id="6" name="TextBox 5"/>
          <p:cNvSpPr txBox="1"/>
          <p:nvPr/>
        </p:nvSpPr>
        <p:spPr>
          <a:xfrm>
            <a:off x="8120940" y="2652839"/>
            <a:ext cx="3193894" cy="1171215"/>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יצחק זקן וכהו עיניו.</a:t>
            </a:r>
          </a:p>
        </p:txBody>
      </p:sp>
      <p:sp>
        <p:nvSpPr>
          <p:cNvPr id="7" name="TextBox 6"/>
          <p:cNvSpPr txBox="1"/>
          <p:nvPr/>
        </p:nvSpPr>
        <p:spPr>
          <a:xfrm>
            <a:off x="5816026" y="2116804"/>
            <a:ext cx="541749" cy="490949"/>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2</a:t>
            </a:r>
          </a:p>
        </p:txBody>
      </p:sp>
      <p:sp>
        <p:nvSpPr>
          <p:cNvPr id="8" name="TextBox 7"/>
          <p:cNvSpPr txBox="1"/>
          <p:nvPr/>
        </p:nvSpPr>
        <p:spPr>
          <a:xfrm>
            <a:off x="4505197" y="2652839"/>
            <a:ext cx="3193894" cy="1171215"/>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רבקה שומעת ומורה ליעקב ללבוש בגדי עשיו, לשים עורות גדיים על ידיו ולהביא ליצחק את המטעמים.</a:t>
            </a:r>
          </a:p>
        </p:txBody>
      </p:sp>
      <p:sp>
        <p:nvSpPr>
          <p:cNvPr id="9" name="TextBox 8"/>
          <p:cNvSpPr txBox="1"/>
          <p:nvPr/>
        </p:nvSpPr>
        <p:spPr>
          <a:xfrm>
            <a:off x="2201465" y="2120900"/>
            <a:ext cx="533400" cy="482600"/>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3</a:t>
            </a:r>
          </a:p>
        </p:txBody>
      </p:sp>
      <p:sp>
        <p:nvSpPr>
          <p:cNvPr id="10" name="TextBox 9"/>
          <p:cNvSpPr txBox="1"/>
          <p:nvPr/>
        </p:nvSpPr>
        <p:spPr>
          <a:xfrm>
            <a:off x="880971" y="2679700"/>
            <a:ext cx="3174288" cy="1117600"/>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יעקב נכנס ליצחק ואומר ״אנכי עשו בכרך״.</a:t>
            </a:r>
          </a:p>
        </p:txBody>
      </p:sp>
      <p:sp>
        <p:nvSpPr>
          <p:cNvPr id="11" name="TextBox 10"/>
          <p:cNvSpPr txBox="1"/>
          <p:nvPr/>
        </p:nvSpPr>
        <p:spPr>
          <a:xfrm>
            <a:off x="9462356" y="4466307"/>
            <a:ext cx="541749" cy="490948"/>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4</a:t>
            </a:r>
          </a:p>
        </p:txBody>
      </p:sp>
      <p:sp>
        <p:nvSpPr>
          <p:cNvPr id="12" name="TextBox 11"/>
          <p:cNvSpPr txBox="1"/>
          <p:nvPr/>
        </p:nvSpPr>
        <p:spPr>
          <a:xfrm>
            <a:off x="8120940" y="5002339"/>
            <a:ext cx="3193894" cy="1171215"/>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עשיו מגיע וצועק ״ברכני גם אני אבי״.</a:t>
            </a:r>
          </a:p>
        </p:txBody>
      </p:sp>
      <p:sp>
        <p:nvSpPr>
          <p:cNvPr id="13" name="TextBox 12"/>
          <p:cNvSpPr txBox="1"/>
          <p:nvPr/>
        </p:nvSpPr>
        <p:spPr>
          <a:xfrm>
            <a:off x="5816026" y="4466304"/>
            <a:ext cx="541749" cy="490949"/>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5</a:t>
            </a:r>
          </a:p>
        </p:txBody>
      </p:sp>
      <p:sp>
        <p:nvSpPr>
          <p:cNvPr id="14" name="TextBox 13"/>
          <p:cNvSpPr txBox="1"/>
          <p:nvPr/>
        </p:nvSpPr>
        <p:spPr>
          <a:xfrm>
            <a:off x="4505197" y="5002339"/>
            <a:ext cx="3193894" cy="1171215"/>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עשיו שונא את יעקב ומתכנן להרוג אותו אחרי מות אביו.</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768919" y="441284"/>
            <a:ext cx="3389702" cy="324023"/>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1/4</a:t>
            </a:r>
          </a:p>
        </p:txBody>
      </p:sp>
      <p:sp>
        <p:nvSpPr>
          <p:cNvPr id="4" name="TextBox 3"/>
          <p:cNvSpPr txBox="1"/>
          <p:nvPr/>
        </p:nvSpPr>
        <p:spPr>
          <a:xfrm>
            <a:off x="7773477" y="707944"/>
            <a:ext cx="3396323" cy="692267"/>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בראשית כ"ז, א'</a:t>
            </a:r>
          </a:p>
        </p:txBody>
      </p:sp>
      <p:sp>
        <p:nvSpPr>
          <p:cNvPr id="5" name="TextBox 4"/>
          <p:cNvSpPr txBox="1"/>
          <p:nvPr/>
        </p:nvSpPr>
        <p:spPr>
          <a:xfrm>
            <a:off x="1059815" y="2708275"/>
            <a:ext cx="10072370" cy="1822450"/>
          </a:xfrm>
          <a:prstGeom prst="rect">
            <a:avLst/>
          </a:prstGeom>
          <a:noFill/>
        </p:spPr>
        <p:txBody>
          <a:bodyPr wrap="square" lIns="0" rIns="0" tIns="0" bIns="0" anchor="t"/>
          <a:lstStyle/>
          <a:p>
            <a:pPr algn="ctr" rtl="1">
              <a:lnSpc>
                <a:spcPts val="7175"/>
              </a:lnSpc>
            </a:pPr>
            <a:r>
              <a:rPr sz="4100" b="1" i="0" lang="he-IL">
                <a:solidFill>
                  <a:srgbClr val="2E2B26"/>
                </a:solidFill>
                <a:latin typeface="Frank Ruhl Libre"/>
                <a:cs typeface="Frank Ruhl Libre"/>
                <a:ea typeface="Frank Ruhl Libre"/>
              </a:rPr>
              <a:t>וַיְהִי כִּי־זָקֵן יִצְחָק וַתִּכְהֶיןָ</a:t>
            </a:r>
            <a:r>
              <a:rPr sz="4100" b="0" i="0" lang="he-IL">
                <a:solidFill>
                  <a:srgbClr val="2E2B26"/>
                </a:solidFill>
                <a:latin typeface="Frank Ruhl Libre"/>
                <a:cs typeface="Frank Ruhl Libre"/>
                <a:ea typeface="Frank Ruhl Libre"/>
              </a:rPr>
              <a:t> עֵינָיו מֵרְאֹת וַיִּקְרָא אֶת־עֵשָׂו בְּנוֹ הַגָּדֹל וַיֹּאמֶר אֵלָיו בְּנִי וַיֹּאמֶר אֵלָיו הִנֵּנִי</a:t>
            </a:r>
          </a:p>
        </p:txBody>
      </p:sp>
      <p:sp>
        <p:nvSpPr>
          <p:cNvPr id="6" name="TextBox 5"/>
          <p:cNvSpPr txBox="1"/>
          <p:nvPr/>
        </p:nvSpPr>
        <p:spPr>
          <a:xfrm rot="21552000">
            <a:off x="5885246" y="5611641"/>
            <a:ext cx="5374507" cy="905216"/>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יצחק זקן ועיניו כהות, וקורא לעשיו: ״צודה לי ציד ועשה לי מטעמים...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588667" y="439734"/>
            <a:ext cx="3572604" cy="32712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2/4</a:t>
            </a:r>
          </a:p>
        </p:txBody>
      </p:sp>
      <p:sp>
        <p:nvSpPr>
          <p:cNvPr id="4" name="TextBox 3"/>
          <p:cNvSpPr txBox="1"/>
          <p:nvPr/>
        </p:nvSpPr>
        <p:spPr>
          <a:xfrm>
            <a:off x="7593225" y="706394"/>
            <a:ext cx="3579224" cy="69536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בראשית כ"ז, י"ח</a:t>
            </a:r>
          </a:p>
        </p:txBody>
      </p:sp>
      <p:sp>
        <p:nvSpPr>
          <p:cNvPr id="5" name="TextBox 4"/>
          <p:cNvSpPr txBox="1"/>
          <p:nvPr/>
        </p:nvSpPr>
        <p:spPr>
          <a:xfrm>
            <a:off x="1059815" y="3163887"/>
            <a:ext cx="10072370" cy="911225"/>
          </a:xfrm>
          <a:prstGeom prst="rect">
            <a:avLst/>
          </a:prstGeom>
          <a:noFill/>
        </p:spPr>
        <p:txBody>
          <a:bodyPr wrap="square" lIns="0" rIns="0" tIns="0" bIns="0" anchor="t"/>
          <a:lstStyle/>
          <a:p>
            <a:pPr algn="ctr" rtl="1">
              <a:lnSpc>
                <a:spcPts val="7175"/>
              </a:lnSpc>
            </a:pPr>
            <a:r>
              <a:rPr sz="4100" b="1" i="0" lang="he-IL">
                <a:solidFill>
                  <a:srgbClr val="2E2B26"/>
                </a:solidFill>
                <a:latin typeface="Frank Ruhl Libre"/>
                <a:cs typeface="Frank Ruhl Libre"/>
                <a:ea typeface="Frank Ruhl Libre"/>
              </a:rPr>
              <a:t>וַיָּבֹא אֶל־אָבִיו וַיֹּאמֶר אָבִי</a:t>
            </a:r>
            <a:r>
              <a:rPr sz="4100" b="0" i="0" lang="he-IL">
                <a:solidFill>
                  <a:srgbClr val="2E2B26"/>
                </a:solidFill>
                <a:latin typeface="Frank Ruhl Libre"/>
                <a:cs typeface="Frank Ruhl Libre"/>
                <a:ea typeface="Frank Ruhl Libre"/>
              </a:rPr>
              <a:t> וַיֹּאמֶר הִנֶּנִּי מִי אַתָּה בְּנִי</a:t>
            </a:r>
          </a:p>
        </p:txBody>
      </p:sp>
      <p:sp>
        <p:nvSpPr>
          <p:cNvPr id="6" name="TextBox 5"/>
          <p:cNvSpPr txBox="1"/>
          <p:nvPr/>
        </p:nvSpPr>
        <p:spPr>
          <a:xfrm rot="21552000">
            <a:off x="5885246" y="5611641"/>
            <a:ext cx="5374507" cy="905216"/>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רבקה מלבישה את יעקב בבגדי עשיו ומכסה את ידיו וצווארו בעורות הגדיים.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706989" y="440751"/>
            <a:ext cx="3452543" cy="325087"/>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3/4</a:t>
            </a:r>
          </a:p>
        </p:txBody>
      </p:sp>
      <p:sp>
        <p:nvSpPr>
          <p:cNvPr id="4" name="TextBox 3"/>
          <p:cNvSpPr txBox="1"/>
          <p:nvPr/>
        </p:nvSpPr>
        <p:spPr>
          <a:xfrm>
            <a:off x="7711547" y="707411"/>
            <a:ext cx="3459163" cy="693331"/>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בראשית כ"ז, ל"ו</a:t>
            </a:r>
          </a:p>
        </p:txBody>
      </p:sp>
      <p:sp>
        <p:nvSpPr>
          <p:cNvPr id="5" name="TextBox 4"/>
          <p:cNvSpPr txBox="1"/>
          <p:nvPr/>
        </p:nvSpPr>
        <p:spPr>
          <a:xfrm>
            <a:off x="1059815" y="2252662"/>
            <a:ext cx="10072370" cy="2733675"/>
          </a:xfrm>
          <a:prstGeom prst="rect">
            <a:avLst/>
          </a:prstGeom>
          <a:noFill/>
        </p:spPr>
        <p:txBody>
          <a:bodyPr wrap="square" lIns="0" rIns="0" tIns="0" bIns="0" anchor="t"/>
          <a:lstStyle/>
          <a:p>
            <a:pPr algn="ctr" rtl="1">
              <a:lnSpc>
                <a:spcPts val="7175"/>
              </a:lnSpc>
            </a:pPr>
            <a:r>
              <a:rPr sz="4100" b="0" i="0" lang="he-IL">
                <a:solidFill>
                  <a:srgbClr val="2E2B26"/>
                </a:solidFill>
                <a:latin typeface="Frank Ruhl Libre"/>
                <a:cs typeface="Frank Ruhl Libre"/>
                <a:ea typeface="Frank Ruhl Libre"/>
              </a:rPr>
              <a:t>וַיֹּאמֶר </a:t>
            </a:r>
            <a:r>
              <a:rPr sz="4100" b="1" i="0" lang="he-IL">
                <a:solidFill>
                  <a:srgbClr val="2E2B26"/>
                </a:solidFill>
                <a:latin typeface="Frank Ruhl Libre"/>
                <a:cs typeface="Frank Ruhl Libre"/>
                <a:ea typeface="Frank Ruhl Libre"/>
              </a:rPr>
              <a:t>הֲכִי קָרָא שְׁמוֹ יַעֲקֹב וַיַּעְקְבֵנִי זֶה</a:t>
            </a:r>
            <a:r>
              <a:rPr sz="4100" b="0" i="0" lang="he-IL">
                <a:solidFill>
                  <a:srgbClr val="2E2B26"/>
                </a:solidFill>
                <a:latin typeface="Frank Ruhl Libre"/>
                <a:cs typeface="Frank Ruhl Libre"/>
                <a:ea typeface="Frank Ruhl Libre"/>
              </a:rPr>
              <a:t> פַעֲמַיִם אֶת־בְּכֹרָתִי לָקָח וְהִנֵּה עַתָּה לָקַח בִּרְכָתִי וַיֹּאמַר הֲלֹא־אָצַלְתָּ לִּי בְּרָכָה</a:t>
            </a:r>
          </a:p>
        </p:txBody>
      </p:sp>
      <p:sp>
        <p:nvSpPr>
          <p:cNvPr id="6" name="TextBox 5"/>
          <p:cNvSpPr txBox="1"/>
          <p:nvPr/>
        </p:nvSpPr>
        <p:spPr>
          <a:xfrm rot="21552000">
            <a:off x="5885246" y="5611641"/>
            <a:ext cx="5374507" cy="905216"/>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יעקב בקושי יוצא ועשיו נכנס.</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435403" y="438416"/>
            <a:ext cx="3728122" cy="329759"/>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4/4</a:t>
            </a:r>
          </a:p>
        </p:txBody>
      </p:sp>
      <p:sp>
        <p:nvSpPr>
          <p:cNvPr id="4" name="TextBox 3"/>
          <p:cNvSpPr txBox="1"/>
          <p:nvPr/>
        </p:nvSpPr>
        <p:spPr>
          <a:xfrm>
            <a:off x="7439961" y="705076"/>
            <a:ext cx="3734742" cy="69800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בראשית כ"ז, מ"ג</a:t>
            </a:r>
          </a:p>
        </p:txBody>
      </p:sp>
      <p:sp>
        <p:nvSpPr>
          <p:cNvPr id="5" name="TextBox 4"/>
          <p:cNvSpPr txBox="1"/>
          <p:nvPr/>
        </p:nvSpPr>
        <p:spPr>
          <a:xfrm>
            <a:off x="1059815" y="3163887"/>
            <a:ext cx="10072370" cy="911225"/>
          </a:xfrm>
          <a:prstGeom prst="rect">
            <a:avLst/>
          </a:prstGeom>
          <a:noFill/>
        </p:spPr>
        <p:txBody>
          <a:bodyPr wrap="square" lIns="0" rIns="0" tIns="0" bIns="0" anchor="t"/>
          <a:lstStyle/>
          <a:p>
            <a:pPr algn="ctr" rtl="1">
              <a:lnSpc>
                <a:spcPts val="7175"/>
              </a:lnSpc>
            </a:pPr>
            <a:r>
              <a:rPr sz="4100" b="1" i="0" lang="he-IL">
                <a:solidFill>
                  <a:srgbClr val="2E2B26"/>
                </a:solidFill>
                <a:latin typeface="Frank Ruhl Libre"/>
                <a:cs typeface="Frank Ruhl Libre"/>
                <a:ea typeface="Frank Ruhl Libre"/>
              </a:rPr>
              <a:t>וְעַתָּה בְנִי שְׁמַע בְּקֹלִי</a:t>
            </a:r>
            <a:r>
              <a:rPr sz="4100" b="0" i="0" lang="he-IL">
                <a:solidFill>
                  <a:srgbClr val="2E2B26"/>
                </a:solidFill>
                <a:latin typeface="Frank Ruhl Libre"/>
                <a:cs typeface="Frank Ruhl Libre"/>
                <a:ea typeface="Frank Ruhl Libre"/>
              </a:rPr>
              <a:t> וְקוּם בְּרַח־לְךָ אֶל־לָבָן אָחִי חָרָנָה</a:t>
            </a:r>
          </a:p>
        </p:txBody>
      </p:sp>
      <p:sp>
        <p:nvSpPr>
          <p:cNvPr id="6" name="TextBox 5"/>
          <p:cNvSpPr txBox="1"/>
          <p:nvPr/>
        </p:nvSpPr>
        <p:spPr>
          <a:xfrm rot="21552000">
            <a:off x="5885246" y="5611645"/>
            <a:ext cx="5374507" cy="905209"/>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עשיו ״וישטום...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554574" y="448040"/>
            <a:ext cx="2592496" cy="31051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מילים ומושגים</a:t>
            </a:r>
          </a:p>
        </p:txBody>
      </p:sp>
      <p:sp>
        <p:nvSpPr>
          <p:cNvPr id="4" name="TextBox 3"/>
          <p:cNvSpPr txBox="1"/>
          <p:nvPr/>
        </p:nvSpPr>
        <p:spPr>
          <a:xfrm>
            <a:off x="8559133" y="714697"/>
            <a:ext cx="2599116" cy="67875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ביאורי מילים</a:t>
            </a:r>
          </a:p>
        </p:txBody>
      </p:sp>
      <p:sp>
        <p:nvSpPr>
          <p:cNvPr id="5" name="TextBox 4"/>
          <p:cNvSpPr txBox="1"/>
          <p:nvPr/>
        </p:nvSpPr>
        <p:spPr>
          <a:xfrm>
            <a:off x="8145780" y="2108200"/>
            <a:ext cx="3139440" cy="406400"/>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ויעקבני</a:t>
            </a:r>
          </a:p>
        </p:txBody>
      </p:sp>
      <p:sp>
        <p:nvSpPr>
          <p:cNvPr id="6" name="TextBox 5"/>
          <p:cNvSpPr txBox="1"/>
          <p:nvPr/>
        </p:nvSpPr>
        <p:spPr>
          <a:xfrm>
            <a:off x="8145780" y="2578100"/>
            <a:ext cx="3139440" cy="1225550"/>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כְּתַרְגּוּמוֹ וּכְמַנִי – אֲרָבַנִי; וְאָרַב – וּכְמַן. וְיֵשׁ מְתַרְגְּמִין וְחַכְּמַנִי, נִתְחַכֵּם לִי.</a:t>
            </a:r>
          </a:p>
        </p:txBody>
      </p:sp>
      <p:sp>
        <p:nvSpPr>
          <p:cNvPr id="7" name="TextBox 6"/>
          <p:cNvSpPr txBox="1"/>
          <p:nvPr/>
        </p:nvSpPr>
        <p:spPr>
          <a:xfrm>
            <a:off x="4533228" y="2081720"/>
            <a:ext cx="3146267" cy="459537"/>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אצלת</a:t>
            </a:r>
          </a:p>
        </p:txBody>
      </p:sp>
      <p:sp>
        <p:nvSpPr>
          <p:cNvPr id="8" name="TextBox 7"/>
          <p:cNvSpPr txBox="1"/>
          <p:nvPr/>
        </p:nvSpPr>
        <p:spPr>
          <a:xfrm>
            <a:off x="4510516" y="2551552"/>
            <a:ext cx="3160992" cy="1278557"/>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לְשׁוֹן הַפְרָשָׁה כְּמוֹ וַיָּאצֶל.</a:t>
            </a:r>
          </a:p>
        </p:txBody>
      </p:sp>
      <p:sp>
        <p:nvSpPr>
          <p:cNvPr id="9" name="TextBox 8"/>
          <p:cNvSpPr txBox="1"/>
          <p:nvPr/>
        </p:nvSpPr>
        <p:spPr>
          <a:xfrm>
            <a:off x="893004" y="2081720"/>
            <a:ext cx="3146267" cy="459537"/>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מילה מנחה</a:t>
            </a:r>
          </a:p>
        </p:txBody>
      </p:sp>
      <p:sp>
        <p:nvSpPr>
          <p:cNvPr id="10" name="TextBox 9"/>
          <p:cNvSpPr txBox="1"/>
          <p:nvPr/>
        </p:nvSpPr>
        <p:spPr>
          <a:xfrm>
            <a:off x="900990" y="2551552"/>
            <a:ext cx="3160992" cy="1278557"/>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מילה/שורש החוזר/ת על עצמו/ ה במספר פסוקים או פרקים במספר חריג של פעמי או במספר סימלי של פעמי בקטע, או…</a:t>
            </a:r>
          </a:p>
        </p:txBody>
      </p:sp>
      <p:sp>
        <p:nvSpPr>
          <p:cNvPr id="11" name="TextBox 10"/>
          <p:cNvSpPr txBox="1"/>
          <p:nvPr/>
        </p:nvSpPr>
        <p:spPr>
          <a:xfrm>
            <a:off x="8145780" y="4425950"/>
            <a:ext cx="3139440" cy="406400"/>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תורת הגמול</a:t>
            </a:r>
          </a:p>
        </p:txBody>
      </p:sp>
      <p:sp>
        <p:nvSpPr>
          <p:cNvPr id="12" name="TextBox 11"/>
          <p:cNvSpPr txBox="1"/>
          <p:nvPr/>
        </p:nvSpPr>
        <p:spPr>
          <a:xfrm>
            <a:off x="8145780" y="4895850"/>
            <a:ext cx="3139440" cy="1225550"/>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הגמול, או שכר ועונש, היא נושא מרכזי במקרא, שמטרתו לחנך ליראת ה'.</a:t>
            </a:r>
          </a:p>
        </p:txBody>
      </p:sp>
      <p:sp>
        <p:nvSpPr>
          <p:cNvPr id="13" name="TextBox 12"/>
          <p:cNvSpPr txBox="1"/>
          <p:nvPr/>
        </p:nvSpPr>
        <p:spPr>
          <a:xfrm>
            <a:off x="4533228" y="4399470"/>
            <a:ext cx="3146267" cy="459537"/>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קורבנות</a:t>
            </a:r>
          </a:p>
        </p:txBody>
      </p:sp>
      <p:sp>
        <p:nvSpPr>
          <p:cNvPr id="14" name="TextBox 13"/>
          <p:cNvSpPr txBox="1"/>
          <p:nvPr/>
        </p:nvSpPr>
        <p:spPr>
          <a:xfrm>
            <a:off x="4510516" y="4869302"/>
            <a:ext cx="3160992" cy="1278557"/>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מתנה מן החי או מן הצומח שמביא אדם למקדש לכבוד האל.</a:t>
            </a:r>
          </a:p>
        </p:txBody>
      </p:sp>
      <p:sp>
        <p:nvSpPr>
          <p:cNvPr id="15" name="TextBox 14"/>
          <p:cNvSpPr txBox="1"/>
          <p:nvPr/>
        </p:nvSpPr>
        <p:spPr>
          <a:xfrm>
            <a:off x="893004" y="4399470"/>
            <a:ext cx="3146267" cy="459537"/>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מדרש שם</a:t>
            </a:r>
          </a:p>
        </p:txBody>
      </p:sp>
      <p:sp>
        <p:nvSpPr>
          <p:cNvPr id="16" name="TextBox 15"/>
          <p:cNvSpPr txBox="1"/>
          <p:nvPr/>
        </p:nvSpPr>
        <p:spPr>
          <a:xfrm>
            <a:off x="900990" y="4869302"/>
            <a:ext cx="3160992" cy="1278557"/>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מדרש שם הוא הסבר לשמו של אדם או מקום.</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181988" y="462136"/>
            <a:ext cx="952851" cy="28232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פרשנים</a:t>
            </a:r>
          </a:p>
        </p:txBody>
      </p:sp>
      <p:sp>
        <p:nvSpPr>
          <p:cNvPr id="4" name="TextBox 3"/>
          <p:cNvSpPr txBox="1"/>
          <p:nvPr/>
        </p:nvSpPr>
        <p:spPr>
          <a:xfrm>
            <a:off x="10186643" y="728792"/>
            <a:ext cx="959278" cy="650571"/>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רש"י</a:t>
            </a:r>
          </a:p>
        </p:txBody>
      </p:sp>
      <p:sp>
        <p:nvSpPr>
          <p:cNvPr id="5" name="TextBox 4"/>
          <p:cNvSpPr txBox="1"/>
          <p:nvPr/>
        </p:nvSpPr>
        <p:spPr>
          <a:xfrm>
            <a:off x="1059815" y="2460922"/>
            <a:ext cx="10072370" cy="304800"/>
          </a:xfrm>
          <a:prstGeom prst="rect">
            <a:avLst/>
          </a:prstGeom>
          <a:noFill/>
        </p:spPr>
        <p:txBody>
          <a:bodyPr wrap="square" lIns="0" rIns="0" tIns="0" bIns="0" anchor="t"/>
          <a:lstStyle/>
          <a:p>
            <a:pPr algn="r" rtl="1">
              <a:lnSpc>
                <a:spcPts val="2400"/>
              </a:lnSpc>
            </a:pPr>
            <a:r>
              <a:rPr sz="1700" b="0" i="0" lang="he-IL">
                <a:solidFill>
                  <a:srgbClr val="E07A5F"/>
                </a:solidFill>
                <a:latin typeface="Playpen Sans Hebrew"/>
                <a:cs typeface="Playpen Sans Hebrew"/>
                <a:ea typeface="Playpen Sans Hebrew"/>
              </a:rPr>
              <a:t>רש"י על בראשית כ"ז, א'</a:t>
            </a:r>
          </a:p>
        </p:txBody>
      </p:sp>
      <p:sp>
        <p:nvSpPr>
          <p:cNvPr id="6" name="TextBox 5"/>
          <p:cNvSpPr txBox="1"/>
          <p:nvPr/>
        </p:nvSpPr>
        <p:spPr>
          <a:xfrm>
            <a:off x="1059815" y="2892722"/>
            <a:ext cx="10072370" cy="1567755"/>
          </a:xfrm>
          <a:prstGeom prst="rect">
            <a:avLst/>
          </a:prstGeom>
          <a:noFill/>
        </p:spPr>
        <p:txBody>
          <a:bodyPr wrap="square" lIns="0" rIns="0" tIns="0" bIns="0" anchor="t"/>
          <a:lstStyle/>
          <a:p>
            <a:pPr algn="r" rtl="1">
              <a:lnSpc>
                <a:spcPts val="4115"/>
              </a:lnSpc>
            </a:pPr>
            <a:r>
              <a:rPr sz="2550" b="1" i="0" lang="he-IL">
                <a:solidFill>
                  <a:srgbClr val="3D405B"/>
                </a:solidFill>
                <a:latin typeface="Noto Serif Hebrew"/>
                <a:cs typeface="Noto Serif Hebrew"/>
                <a:ea typeface="Noto Serif Hebrew"/>
              </a:rPr>
              <a:t>ותכהין</a:t>
            </a:r>
            <a:r>
              <a:rPr sz="2550" b="0" i="0" lang="he-IL">
                <a:solidFill>
                  <a:srgbClr val="2E2B26"/>
                </a:solidFill>
                <a:latin typeface="Noto Serif Hebrew"/>
                <a:cs typeface="Noto Serif Hebrew"/>
                <a:ea typeface="Noto Serif Hebrew"/>
              </a:rPr>
              <a:t>. בַּעֲשָׁנָן שֶׁל אֵלּוּ. דָּ"אַ כְּשֶׁנֶּעֱקַד עַ"גַּ הַמִּזְבֵּחַ וְהָיָה אָבִיו רוֹצֶה לְשָׁחֳטוֹ, בְּאוֹתָהּ שָׁעָה נִפְתְּחוּ הַשָּׁמַיִם וְרָאוּ מַלְאֲכֵי הַשָּׁרֵת וְהָיוּ בוֹכִים, וְיָרְדוּ דִמְעוֹתֵיהֶם וְנָפְלוּ עַל עֵינָיו, לְפִיכָךְ כָּהוּ עֵינָיו. דָּ"אַ כְּדֵי שֶׁיִּטֹּל יַעֲקֹב אֶת הַבְּרָכוֹת:</a:t>
            </a:r>
          </a:p>
        </p:txBody>
      </p:sp>
      <p:sp>
        <p:nvSpPr>
          <p:cNvPr id="7" name="TextBox 6"/>
          <p:cNvSpPr txBox="1"/>
          <p:nvPr/>
        </p:nvSpPr>
        <p:spPr>
          <a:xfrm rot="30000">
            <a:off x="924362" y="5160472"/>
            <a:ext cx="10343273" cy="1172554"/>
          </a:xfrm>
          <a:prstGeom prst="rect">
            <a:avLst/>
          </a:prstGeom>
          <a:noFill/>
        </p:spPr>
        <p:txBody>
          <a:bodyPr wrap="square" lIns="0" rIns="0" tIns="0" bIns="0" anchor="ctr"/>
          <a:lstStyle/>
          <a:p>
            <a:pPr algn="r" rtl="1">
              <a:lnSpc>
                <a:spcPts val="2470"/>
              </a:lnSpc>
            </a:pPr>
            <a:r>
              <a:rPr sz="1900" b="0" i="0" lang="he-IL">
                <a:solidFill>
                  <a:srgbClr val="2E2B26"/>
                </a:solidFill>
                <a:latin typeface="Playpen Sans Hebrew"/>
                <a:cs typeface="Playpen Sans Hebrew"/>
                <a:ea typeface="Playpen Sans Hebrew"/>
              </a:rPr>
              <a:t>מה מסביר רש"י על «ותכהין»?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93666" y="457001"/>
            <a:ext cx="1541128" cy="292589"/>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פרשנים</a:t>
            </a:r>
          </a:p>
        </p:txBody>
      </p:sp>
      <p:sp>
        <p:nvSpPr>
          <p:cNvPr id="4" name="TextBox 3"/>
          <p:cNvSpPr txBox="1"/>
          <p:nvPr/>
        </p:nvSpPr>
        <p:spPr>
          <a:xfrm>
            <a:off x="9598321" y="723658"/>
            <a:ext cx="1547555" cy="66084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מלבי"ם</a:t>
            </a:r>
          </a:p>
        </p:txBody>
      </p:sp>
      <p:sp>
        <p:nvSpPr>
          <p:cNvPr id="5" name="TextBox 4"/>
          <p:cNvSpPr txBox="1"/>
          <p:nvPr/>
        </p:nvSpPr>
        <p:spPr>
          <a:xfrm>
            <a:off x="1059815" y="2376289"/>
            <a:ext cx="10072370" cy="304800"/>
          </a:xfrm>
          <a:prstGeom prst="rect">
            <a:avLst/>
          </a:prstGeom>
          <a:noFill/>
        </p:spPr>
        <p:txBody>
          <a:bodyPr wrap="square" lIns="0" rIns="0" tIns="0" bIns="0" anchor="t"/>
          <a:lstStyle/>
          <a:p>
            <a:pPr algn="r" rtl="1">
              <a:lnSpc>
                <a:spcPts val="2400"/>
              </a:lnSpc>
            </a:pPr>
            <a:r>
              <a:rPr sz="1700" b="0" i="0" lang="he-IL">
                <a:solidFill>
                  <a:srgbClr val="E07A5F"/>
                </a:solidFill>
                <a:latin typeface="Playpen Sans Hebrew"/>
                <a:cs typeface="Playpen Sans Hebrew"/>
                <a:ea typeface="Playpen Sans Hebrew"/>
              </a:rPr>
              <a:t>מלבי"ם על בראשית כ"ז, י"ח</a:t>
            </a:r>
          </a:p>
        </p:txBody>
      </p:sp>
      <p:sp>
        <p:nvSpPr>
          <p:cNvPr id="6" name="TextBox 5"/>
          <p:cNvSpPr txBox="1"/>
          <p:nvPr/>
        </p:nvSpPr>
        <p:spPr>
          <a:xfrm>
            <a:off x="1059815" y="2808089"/>
            <a:ext cx="10072370" cy="1737121"/>
          </a:xfrm>
          <a:prstGeom prst="rect">
            <a:avLst/>
          </a:prstGeom>
          <a:noFill/>
        </p:spPr>
        <p:txBody>
          <a:bodyPr wrap="square" lIns="0" rIns="0" tIns="0" bIns="0" anchor="t"/>
          <a:lstStyle/>
          <a:p>
            <a:pPr algn="r" rtl="1">
              <a:lnSpc>
                <a:spcPts val="4560"/>
              </a:lnSpc>
            </a:pPr>
            <a:r>
              <a:rPr sz="2850" b="1" i="0" lang="he-IL">
                <a:solidFill>
                  <a:srgbClr val="3D405B"/>
                </a:solidFill>
                <a:latin typeface="Noto Serif Hebrew"/>
                <a:cs typeface="Noto Serif Hebrew"/>
                <a:ea typeface="Noto Serif Hebrew"/>
              </a:rPr>
              <a:t>ויאמר אבי</a:t>
            </a:r>
            <a:r>
              <a:rPr sz="2850" b="0" i="0" lang="he-IL">
                <a:solidFill>
                  <a:srgbClr val="2E2B26"/>
                </a:solidFill>
                <a:latin typeface="Noto Serif Hebrew"/>
                <a:cs typeface="Noto Serif Hebrew"/>
                <a:ea typeface="Noto Serif Hebrew"/>
              </a:rPr>
              <a:t>. תחלה לא ערב לבו לאמר רק מלה אחת וכשראה שלא הכירהו אמר אנכי עשו בכרך, ועשו אמר אני בנך בכורך עשו, שכלל בלשון, שיקדים האדם בדבורו את הדבר שהוא עקר ...</a:t>
            </a:r>
          </a:p>
        </p:txBody>
      </p:sp>
      <p:sp>
        <p:nvSpPr>
          <p:cNvPr id="7" name="TextBox 6"/>
          <p:cNvSpPr txBox="1"/>
          <p:nvPr/>
        </p:nvSpPr>
        <p:spPr>
          <a:xfrm rot="30000">
            <a:off x="924362" y="5160472"/>
            <a:ext cx="10343273" cy="1172554"/>
          </a:xfrm>
          <a:prstGeom prst="rect">
            <a:avLst/>
          </a:prstGeom>
          <a:noFill/>
        </p:spPr>
        <p:txBody>
          <a:bodyPr wrap="square" lIns="0" rIns="0" tIns="0" bIns="0" anchor="ctr"/>
          <a:lstStyle/>
          <a:p>
            <a:pPr algn="r" rtl="1">
              <a:lnSpc>
                <a:spcPts val="2470"/>
              </a:lnSpc>
            </a:pPr>
            <a:r>
              <a:rPr sz="1900" b="0" i="0" lang="he-IL">
                <a:solidFill>
                  <a:srgbClr val="2E2B26"/>
                </a:solidFill>
                <a:latin typeface="Playpen Sans Hebrew"/>
                <a:cs typeface="Playpen Sans Hebrew"/>
                <a:ea typeface="Playpen Sans Hebrew"/>
              </a:rPr>
              <a:t>מה מוסיף פירושו של מלבי"ם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43676" y="451383"/>
            <a:ext cx="2197674" cy="303826"/>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שאלות הבנה ופרשנות · 1/3</a:t>
            </a:r>
          </a:p>
        </p:txBody>
      </p:sp>
      <p:sp>
        <p:nvSpPr>
          <p:cNvPr id="4" name="TextBox 3"/>
          <p:cNvSpPr txBox="1"/>
          <p:nvPr/>
        </p:nvSpPr>
        <p:spPr>
          <a:xfrm>
            <a:off x="8948234" y="718046"/>
            <a:ext cx="2204294" cy="672064"/>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1</a:t>
            </a:r>
          </a:p>
        </p:txBody>
      </p:sp>
      <p:sp>
        <p:nvSpPr>
          <p:cNvPr id="5" name="TextBox 4"/>
          <p:cNvSpPr txBox="1"/>
          <p:nvPr/>
        </p:nvSpPr>
        <p:spPr>
          <a:xfrm>
            <a:off x="863600" y="1841500"/>
            <a:ext cx="10464800" cy="3556000"/>
          </a:xfrm>
          <a:prstGeom prst="rect">
            <a:avLst/>
          </a:prstGeom>
          <a:noFill/>
        </p:spPr>
        <p:txBody>
          <a:bodyPr wrap="square" lIns="0" rIns="0" tIns="0" bIns="0" anchor="ctr"/>
          <a:lstStyle/>
          <a:p>
            <a:pPr algn="r" rtl="1">
              <a:lnSpc>
                <a:spcPts val="3779"/>
              </a:lnSpc>
            </a:pPr>
            <a:r>
              <a:rPr sz="2700" b="0" i="0" lang="he-IL">
                <a:solidFill>
                  <a:srgbClr val="2E2B26"/>
                </a:solidFill>
                <a:latin typeface="Playpen Sans Hebrew"/>
                <a:cs typeface="Playpen Sans Hebrew"/>
                <a:ea typeface="Playpen Sans Hebrew"/>
              </a:rPr>
              <a:t>קראו פסוקים א׳–י״ז («ההכנות לברכה»).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893629" y="450955"/>
            <a:ext cx="2248457" cy="304682"/>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שאלות הבנה ופרשנות · 2/3</a:t>
            </a:r>
          </a:p>
        </p:txBody>
      </p:sp>
      <p:sp>
        <p:nvSpPr>
          <p:cNvPr id="4" name="TextBox 3"/>
          <p:cNvSpPr txBox="1"/>
          <p:nvPr/>
        </p:nvSpPr>
        <p:spPr>
          <a:xfrm>
            <a:off x="8898187" y="717612"/>
            <a:ext cx="2255077" cy="672926"/>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2</a:t>
            </a:r>
          </a:p>
        </p:txBody>
      </p:sp>
      <p:sp>
        <p:nvSpPr>
          <p:cNvPr id="5" name="TextBox 4"/>
          <p:cNvSpPr txBox="1"/>
          <p:nvPr/>
        </p:nvSpPr>
        <p:spPr>
          <a:xfrm>
            <a:off x="863600" y="1841500"/>
            <a:ext cx="10464800" cy="3556000"/>
          </a:xfrm>
          <a:prstGeom prst="rect">
            <a:avLst/>
          </a:prstGeom>
          <a:noFill/>
        </p:spPr>
        <p:txBody>
          <a:bodyPr wrap="square" lIns="0" rIns="0" tIns="0" bIns="0" anchor="ctr"/>
          <a:lstStyle/>
          <a:p>
            <a:pPr algn="r" rtl="1">
              <a:lnSpc>
                <a:spcPts val="3779"/>
              </a:lnSpc>
            </a:pPr>
            <a:r>
              <a:rPr sz="2700" b="0" i="0" lang="he-IL">
                <a:solidFill>
                  <a:srgbClr val="2E2B26"/>
                </a:solidFill>
                <a:latin typeface="Playpen Sans Hebrew"/>
                <a:cs typeface="Playpen Sans Hebrew"/>
                <a:ea typeface="Playpen Sans Hebrew"/>
              </a:rPr>
              <a:t>קראו פסוקים ל׳–מ׳ («עשיו מבקש ברכה»).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02893" y="451036"/>
            <a:ext cx="2239056" cy="30452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שאלות הבנה ופרשנות · 3/3</a:t>
            </a:r>
          </a:p>
        </p:txBody>
      </p:sp>
      <p:sp>
        <p:nvSpPr>
          <p:cNvPr id="4" name="TextBox 3"/>
          <p:cNvSpPr txBox="1"/>
          <p:nvPr/>
        </p:nvSpPr>
        <p:spPr>
          <a:xfrm>
            <a:off x="8907451" y="717692"/>
            <a:ext cx="2245677" cy="672771"/>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3</a:t>
            </a:r>
          </a:p>
        </p:txBody>
      </p:sp>
      <p:sp>
        <p:nvSpPr>
          <p:cNvPr id="5" name="TextBox 4"/>
          <p:cNvSpPr txBox="1"/>
          <p:nvPr/>
        </p:nvSpPr>
        <p:spPr>
          <a:xfrm>
            <a:off x="863600" y="1841500"/>
            <a:ext cx="10464800" cy="3556000"/>
          </a:xfrm>
          <a:prstGeom prst="rect">
            <a:avLst/>
          </a:prstGeom>
          <a:noFill/>
        </p:spPr>
        <p:txBody>
          <a:bodyPr wrap="square" lIns="0" rIns="0" tIns="0" bIns="0" anchor="ctr"/>
          <a:lstStyle/>
          <a:p>
            <a:pPr algn="r" rtl="1">
              <a:lnSpc>
                <a:spcPts val="3779"/>
              </a:lnSpc>
            </a:pPr>
            <a:r>
              <a:rPr sz="2700" b="0" i="0" lang="he-IL">
                <a:solidFill>
                  <a:srgbClr val="2E2B26"/>
                </a:solidFill>
                <a:latin typeface="Playpen Sans Hebrew"/>
                <a:cs typeface="Playpen Sans Hebrew"/>
                <a:ea typeface="Playpen Sans Hebrew"/>
              </a:rPr>
              <a:t>קראו פסוקים מ״א–מ״ו («יעקב בורח»).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598782" y="448419"/>
            <a:ext cx="2547638" cy="30975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דיון בכיתה</a:t>
            </a:r>
          </a:p>
        </p:txBody>
      </p:sp>
      <p:sp>
        <p:nvSpPr>
          <p:cNvPr id="4" name="TextBox 3"/>
          <p:cNvSpPr txBox="1"/>
          <p:nvPr/>
        </p:nvSpPr>
        <p:spPr>
          <a:xfrm>
            <a:off x="8603339" y="715081"/>
            <a:ext cx="2554260" cy="677992"/>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מה דעתכם?</a:t>
            </a:r>
          </a:p>
        </p:txBody>
      </p:sp>
      <p:sp>
        <p:nvSpPr>
          <p:cNvPr id="5" name="TextBox 4"/>
          <p:cNvSpPr txBox="1"/>
          <p:nvPr/>
        </p:nvSpPr>
        <p:spPr>
          <a:xfrm>
            <a:off x="4925060" y="1968500"/>
            <a:ext cx="6278880" cy="1460500"/>
          </a:xfrm>
          <a:prstGeom prst="rect">
            <a:avLst/>
          </a:prstGeom>
          <a:noFill/>
        </p:spPr>
        <p:txBody>
          <a:bodyPr wrap="square" lIns="0" rIns="0" tIns="0" bIns="0" anchor="ctr"/>
          <a:lstStyle/>
          <a:p>
            <a:pPr algn="r" rtl="1">
              <a:lnSpc>
                <a:spcPts val="2700"/>
              </a:lnSpc>
            </a:pPr>
            <a:r>
              <a:rPr sz="2000" b="0" i="0" lang="he-IL">
                <a:solidFill>
                  <a:srgbClr val="2E2B26"/>
                </a:solidFill>
                <a:latin typeface="Playpen Sans Hebrew"/>
                <a:cs typeface="Playpen Sans Hebrew"/>
                <a:ea typeface="Playpen Sans Hebrew"/>
              </a:rPr>
              <a:t>הוכיחו טענה זו בנוגע לתמר, וכתבו אם לדעתכם גם יעקב פעל ממניע זה.</a:t>
            </a:r>
          </a:p>
        </p:txBody>
      </p:sp>
      <p:sp>
        <p:nvSpPr>
          <p:cNvPr id="6" name="TextBox 5"/>
          <p:cNvSpPr txBox="1"/>
          <p:nvPr/>
        </p:nvSpPr>
        <p:spPr>
          <a:xfrm>
            <a:off x="4925060" y="3937000"/>
            <a:ext cx="6278880" cy="1460500"/>
          </a:xfrm>
          <a:prstGeom prst="rect">
            <a:avLst/>
          </a:prstGeom>
          <a:noFill/>
        </p:spPr>
        <p:txBody>
          <a:bodyPr wrap="square" lIns="0" rIns="0" tIns="0" bIns="0" anchor="ctr"/>
          <a:lstStyle/>
          <a:p>
            <a:pPr algn="r" rtl="1">
              <a:lnSpc>
                <a:spcPts val="2700"/>
              </a:lnSpc>
            </a:pPr>
            <a:r>
              <a:rPr sz="2000" b="0" i="0" lang="he-IL">
                <a:solidFill>
                  <a:srgbClr val="2E2B26"/>
                </a:solidFill>
                <a:latin typeface="Playpen Sans Hebrew"/>
                <a:cs typeface="Playpen Sans Hebrew"/>
                <a:ea typeface="Playpen Sans Hebrew"/>
              </a:rPr>
              <a:t>על פי הפסוקים בראשית, כ"ה, 34-31, האם לדעתך ההאשמה בפסוק 36 שלפניך מוצדקת?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497880" y="447550"/>
            <a:ext cx="2650023" cy="31149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סיכום</a:t>
            </a:r>
          </a:p>
        </p:txBody>
      </p:sp>
      <p:sp>
        <p:nvSpPr>
          <p:cNvPr id="4" name="TextBox 3"/>
          <p:cNvSpPr txBox="1"/>
          <p:nvPr/>
        </p:nvSpPr>
        <p:spPr>
          <a:xfrm>
            <a:off x="8502439" y="714213"/>
            <a:ext cx="2656643" cy="67973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מפת מושגים</a:t>
            </a:r>
          </a:p>
        </p:txBody>
      </p:sp>
      <p:sp>
        <p:nvSpPr>
          <p:cNvPr id="5" name="TextBox 4"/>
          <p:cNvSpPr txBox="1"/>
          <p:nvPr/>
        </p:nvSpPr>
        <p:spPr>
          <a:xfrm>
            <a:off x="4853305" y="3587750"/>
            <a:ext cx="2485390" cy="952500"/>
          </a:xfrm>
          <a:prstGeom prst="rect">
            <a:avLst/>
          </a:prstGeom>
          <a:noFill/>
        </p:spPr>
        <p:txBody>
          <a:bodyPr wrap="square" lIns="0" rIns="0" tIns="0" bIns="0" anchor="ctr"/>
          <a:lstStyle/>
          <a:p>
            <a:pPr algn="ctr" rtl="1">
              <a:lnSpc>
                <a:spcPts val="3105"/>
              </a:lnSpc>
            </a:pPr>
            <a:r>
              <a:rPr sz="2700" b="1" i="0" lang="he-IL">
                <a:solidFill>
                  <a:srgbClr val="FFFFFF"/>
                </a:solidFill>
                <a:latin typeface="Playpen Sans Hebrew"/>
                <a:cs typeface="Playpen Sans Hebrew"/>
                <a:ea typeface="Playpen Sans Hebrew"/>
              </a:rPr>
              <a:t>הברכות: יעקב ועשיו</a:t>
            </a:r>
          </a:p>
        </p:txBody>
      </p:sp>
      <p:sp>
        <p:nvSpPr>
          <p:cNvPr id="6" name="TextBox 5"/>
          <p:cNvSpPr txBox="1"/>
          <p:nvPr/>
        </p:nvSpPr>
        <p:spPr>
          <a:xfrm>
            <a:off x="7990713" y="1955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ההכנות לברכה</a:t>
            </a:r>
          </a:p>
        </p:txBody>
      </p:sp>
      <p:sp>
        <p:nvSpPr>
          <p:cNvPr id="7" name="TextBox 6"/>
          <p:cNvSpPr txBox="1"/>
          <p:nvPr/>
        </p:nvSpPr>
        <p:spPr>
          <a:xfrm>
            <a:off x="878713" y="1955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יעקב מקבל ברכה</a:t>
            </a:r>
          </a:p>
        </p:txBody>
      </p:sp>
      <p:sp>
        <p:nvSpPr>
          <p:cNvPr id="8" name="TextBox 7"/>
          <p:cNvSpPr txBox="1"/>
          <p:nvPr/>
        </p:nvSpPr>
        <p:spPr>
          <a:xfrm>
            <a:off x="7990713" y="3606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עשיו מבקש ברכה</a:t>
            </a:r>
          </a:p>
        </p:txBody>
      </p:sp>
      <p:sp>
        <p:nvSpPr>
          <p:cNvPr id="9" name="TextBox 8"/>
          <p:cNvSpPr txBox="1"/>
          <p:nvPr/>
        </p:nvSpPr>
        <p:spPr>
          <a:xfrm>
            <a:off x="878713" y="3606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יעקב בורח</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974201" y="434454"/>
            <a:ext cx="4196105" cy="33769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תרגול לקראת הבגרות</a:t>
            </a:r>
          </a:p>
        </p:txBody>
      </p:sp>
      <p:sp>
        <p:nvSpPr>
          <p:cNvPr id="4" name="TextBox 3"/>
          <p:cNvSpPr txBox="1"/>
          <p:nvPr/>
        </p:nvSpPr>
        <p:spPr>
          <a:xfrm>
            <a:off x="6978759" y="701116"/>
            <a:ext cx="4202725" cy="705929"/>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בסגנון בגרות</a:t>
            </a:r>
          </a:p>
        </p:txBody>
      </p:sp>
      <p:sp>
        <p:nvSpPr>
          <p:cNvPr id="5" name="TextBox 4"/>
          <p:cNvSpPr txBox="1"/>
          <p:nvPr/>
        </p:nvSpPr>
        <p:spPr>
          <a:xfrm>
            <a:off x="929005" y="2032000"/>
            <a:ext cx="10333990" cy="4064000"/>
          </a:xfrm>
          <a:prstGeom prst="rect">
            <a:avLst/>
          </a:prstGeom>
          <a:noFill/>
        </p:spPr>
        <p:txBody>
          <a:bodyPr wrap="square" lIns="0" rIns="0" tIns="0" bIns="0" anchor="t"/>
          <a:lstStyle/>
          <a:p>
            <a:pPr algn="r" rtl="1">
              <a:lnSpc>
                <a:spcPts val="3000"/>
              </a:lnSpc>
            </a:pPr>
            <a:r>
              <a:rPr sz="2000" b="0" i="0" lang="he-IL">
                <a:solidFill>
                  <a:srgbClr val="2E2B26"/>
                </a:solidFill>
                <a:latin typeface="Assistant"/>
                <a:cs typeface="Assistant"/>
                <a:ea typeface="Assistant"/>
              </a:rPr>
              <a:t>(חורף תשפ"ו (שאלון 1261))</a:t>
            </a:r>
          </a:p>
          <a:p>
            <a:pPr algn="r" rtl="1">
              <a:lnSpc>
                <a:spcPts val="3000"/>
              </a:lnSpc>
            </a:pPr>
            <a:r>
              <a:rPr sz="2000" b="0" i="0" lang="he-IL">
                <a:solidFill>
                  <a:srgbClr val="2E2B26"/>
                </a:solidFill>
                <a:latin typeface="Assistant"/>
                <a:cs typeface="Assistant"/>
                <a:ea typeface="Assistant"/>
              </a:rPr>
              <a:t>2. קראו בראשית, פרק כ"ז, פסוקים ו'–מ"ו.</a:t>
            </a:r>
          </a:p>
          <a:p>
            <a:pPr algn="r" rtl="1">
              <a:lnSpc>
                <a:spcPts val="3000"/>
              </a:lnSpc>
            </a:pPr>
            <a:r>
              <a:rPr sz="2000" b="0" i="0" lang="he-IL">
                <a:solidFill>
                  <a:srgbClr val="2E2B26"/>
                </a:solidFill>
                <a:latin typeface="Assistant"/>
                <a:cs typeface="Assistant"/>
                <a:ea typeface="Assistant"/>
              </a:rPr>
              <a:t>א. קראו פסוקים ו'–י' ופסוקים מ"א–מ"ו. (1) על פי פסוקים ו'–י', מה רצתה רבקה להשיג בעבור יעקב למען עתידו, וכיצד פעלה למימוש רצונה? (4 נקודות) (2) על פי פסוקים מ"א–מ"ו, מה הייתה הסכנה הצפויה ליעקב, וכיצד פעלה רבקה להגן עליו מפני סכנה זו? הסבירו את דבריכם. (4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847665" y="441957"/>
            <a:ext cx="3309798" cy="32267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7852224" y="708620"/>
            <a:ext cx="3316419" cy="690909"/>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תשובה לשאלה 1</a:t>
            </a:r>
          </a:p>
        </p:txBody>
      </p:sp>
      <p:sp>
        <p:nvSpPr>
          <p:cNvPr id="5" name="TextBox 4"/>
          <p:cNvSpPr txBox="1"/>
          <p:nvPr/>
        </p:nvSpPr>
        <p:spPr>
          <a:xfrm>
            <a:off x="863600" y="1905000"/>
            <a:ext cx="10464800" cy="825500"/>
          </a:xfrm>
          <a:prstGeom prst="rect">
            <a:avLst/>
          </a:prstGeom>
          <a:noFill/>
        </p:spPr>
        <p:txBody>
          <a:bodyPr wrap="square" lIns="0" rIns="0" tIns="0" bIns="0" anchor="t"/>
          <a:lstStyle/>
          <a:p>
            <a:pPr algn="r" rtl="1">
              <a:lnSpc>
                <a:spcPts val="2025"/>
              </a:lnSpc>
            </a:pPr>
            <a:r>
              <a:rPr sz="1500" b="0" i="0" lang="he-IL">
                <a:solidFill>
                  <a:srgbClr val="2E2B26"/>
                </a:solidFill>
                <a:latin typeface="Assistant"/>
                <a:cs typeface="Assistant"/>
                <a:ea typeface="Assistant"/>
              </a:rPr>
              <a:t>קראו פסוקים א׳–י״ז («ההכנות לברכה»). מה מתואר בקטע? הביאו ראיה מן הכתוב.</a:t>
            </a:r>
          </a:p>
        </p:txBody>
      </p:sp>
      <p:sp>
        <p:nvSpPr>
          <p:cNvPr id="6" name="TextBox 5"/>
          <p:cNvSpPr txBox="1"/>
          <p:nvPr/>
        </p:nvSpPr>
        <p:spPr>
          <a:xfrm>
            <a:off x="863600" y="3048000"/>
            <a:ext cx="10464800" cy="31115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יצחק זקן ועיניו כהות, וקורא לעשיו: ״צודה לי ציד ועשה לי מטעמים... בעבור תברכך נפשי בטרם אמות״. רבקה שומעת ופונה ליעקב: ״שמע בקולי לאשר אני מצווה אותך״.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741328" y="441052"/>
            <a:ext cx="3417699" cy="32449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7745885" y="707702"/>
            <a:ext cx="3424320" cy="69274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תשובה לשאלה 2</a:t>
            </a:r>
          </a:p>
        </p:txBody>
      </p:sp>
      <p:sp>
        <p:nvSpPr>
          <p:cNvPr id="5" name="TextBox 4"/>
          <p:cNvSpPr txBox="1"/>
          <p:nvPr/>
        </p:nvSpPr>
        <p:spPr>
          <a:xfrm>
            <a:off x="863600" y="1905000"/>
            <a:ext cx="10464800" cy="825500"/>
          </a:xfrm>
          <a:prstGeom prst="rect">
            <a:avLst/>
          </a:prstGeom>
          <a:noFill/>
        </p:spPr>
        <p:txBody>
          <a:bodyPr wrap="square" lIns="0" rIns="0" tIns="0" bIns="0" anchor="t"/>
          <a:lstStyle/>
          <a:p>
            <a:pPr algn="r" rtl="1">
              <a:lnSpc>
                <a:spcPts val="2025"/>
              </a:lnSpc>
            </a:pPr>
            <a:r>
              <a:rPr sz="1500" b="0" i="0" lang="he-IL">
                <a:solidFill>
                  <a:srgbClr val="2E2B26"/>
                </a:solidFill>
                <a:latin typeface="Assistant"/>
                <a:cs typeface="Assistant"/>
                <a:ea typeface="Assistant"/>
              </a:rPr>
              <a:t>קראו פסוקים ל׳–מ׳ («עשיו מבקש ברכה»). מה מתואר בקטע? הביאו ראיה מן הכתוב.</a:t>
            </a:r>
          </a:p>
        </p:txBody>
      </p:sp>
      <p:sp>
        <p:nvSpPr>
          <p:cNvPr id="6" name="TextBox 5"/>
          <p:cNvSpPr txBox="1"/>
          <p:nvPr/>
        </p:nvSpPr>
        <p:spPr>
          <a:xfrm>
            <a:off x="863600" y="3048000"/>
            <a:ext cx="10464800" cy="31115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יעקב בקושי יוצא ועשיו נכנס. יצחק ויחרד חרדה גדולה עד מאוד ומבין. עשיו ״ויצעק צעקה גדולה ומרה עד מאד״ ומבקש ״ברכני גם אני אבי״.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763179" y="441238"/>
            <a:ext cx="3395526" cy="324122"/>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7767737" y="707900"/>
            <a:ext cx="3402147" cy="69236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תשובה לשאלה 3</a:t>
            </a:r>
          </a:p>
        </p:txBody>
      </p:sp>
      <p:sp>
        <p:nvSpPr>
          <p:cNvPr id="5" name="TextBox 4"/>
          <p:cNvSpPr txBox="1"/>
          <p:nvPr/>
        </p:nvSpPr>
        <p:spPr>
          <a:xfrm>
            <a:off x="863600" y="1905000"/>
            <a:ext cx="10464800" cy="825500"/>
          </a:xfrm>
          <a:prstGeom prst="rect">
            <a:avLst/>
          </a:prstGeom>
          <a:noFill/>
        </p:spPr>
        <p:txBody>
          <a:bodyPr wrap="square" lIns="0" rIns="0" tIns="0" bIns="0" anchor="t"/>
          <a:lstStyle/>
          <a:p>
            <a:pPr algn="r" rtl="1">
              <a:lnSpc>
                <a:spcPts val="2025"/>
              </a:lnSpc>
            </a:pPr>
            <a:r>
              <a:rPr sz="1500" b="0" i="0" lang="he-IL">
                <a:solidFill>
                  <a:srgbClr val="2E2B26"/>
                </a:solidFill>
                <a:latin typeface="Assistant"/>
                <a:cs typeface="Assistant"/>
                <a:ea typeface="Assistant"/>
              </a:rPr>
              <a:t>קראו פסוקים מ״א–מ״ו («יעקב בורח»). מה מתואר בקטע? הביאו ראיה מן הכתוב.</a:t>
            </a:r>
          </a:p>
        </p:txBody>
      </p:sp>
      <p:sp>
        <p:nvSpPr>
          <p:cNvPr id="6" name="TextBox 5"/>
          <p:cNvSpPr txBox="1"/>
          <p:nvPr/>
        </p:nvSpPr>
        <p:spPr>
          <a:xfrm>
            <a:off x="863600" y="3048000"/>
            <a:ext cx="10464800" cy="31115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עשיו ״וישטום... את יעקב״ ואומר בלבו ״יקרבו ימי אבל אבי ואהרגה את יעקב אחי״. רבקה שומעת ומורה ליעקב לברוח לחרן, ״ושבת עמו ימים אחדים״ אצל לבן.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495275" y="430336"/>
            <a:ext cx="4682072" cy="345926"/>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6499833" y="696999"/>
            <a:ext cx="4688692" cy="714164"/>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מחוון – שאלת הבגרות</a:t>
            </a:r>
          </a:p>
        </p:txBody>
      </p:sp>
      <p:sp>
        <p:nvSpPr>
          <p:cNvPr id="5" name="TextBox 4"/>
          <p:cNvSpPr txBox="1"/>
          <p:nvPr/>
        </p:nvSpPr>
        <p:spPr>
          <a:xfrm>
            <a:off x="863600" y="1968500"/>
            <a:ext cx="10464800" cy="41910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שאלה 2</a:t>
            </a:r>
          </a:p>
          <a:p>
            <a:pPr algn="r" rtl="1">
              <a:lnSpc>
                <a:spcPts val="2850"/>
              </a:lnSpc>
            </a:pPr>
            <a:r>
              <a:rPr sz="1900" b="0" i="0" lang="he-IL">
                <a:solidFill>
                  <a:srgbClr val="2E2B26"/>
                </a:solidFill>
                <a:latin typeface="Assistant"/>
                <a:cs typeface="Assistant"/>
                <a:ea typeface="Assistant"/>
              </a:rPr>
              <a:t>סעיף א'</a:t>
            </a:r>
          </a:p>
          <a:p>
            <a:pPr algn="r" rtl="1">
              <a:lnSpc>
                <a:spcPts val="2850"/>
              </a:lnSpc>
            </a:pPr>
            <a:r>
              <a:rPr sz="1900" b="0" i="0" lang="he-IL">
                <a:solidFill>
                  <a:srgbClr val="2E2B26"/>
                </a:solidFill>
                <a:latin typeface="Assistant"/>
                <a:cs typeface="Assistant"/>
                <a:ea typeface="Assistant"/>
              </a:rPr>
              <a:t>(1) על פי פסוקים ו'-י', רבקה רצתה להשיג בעבור יעקב למען עתידו, את ברכת הבכורה מיצחק (שהייתה מיועדת לעשו). לשם מימוש רצונה, רבקה מיהרה לספר ליעקב על כוונתו של יצחק לברך את עשו לפני מותו, לכן ציוותה על יעקב לעשות כדבריה ולהתייצב לפני יצחק עם המטעמים שהיא תכין ולגרום לו לחשוב שמדובר בעשו, וכך יברך את יעקב במקום את עשו. רבקה רוצה להבטיח שיעקב יהיה ממשיך דרכו של יצחק, ושבו תתגשמנה ההבטחות שניתנו לאברהם ויצחק.</a:t>
            </a:r>
          </a:p>
          <a:p>
            <a:pPr algn="r" rtl="1">
              <a:lnSpc>
                <a:spcPts val="2850"/>
              </a:lnSpc>
            </a:pPr>
            <a:r>
              <a:rPr sz="1900" b="0" i="0" lang="he-IL">
                <a:solidFill>
                  <a:srgbClr val="2E2B26"/>
                </a:solidFill>
                <a:latin typeface="Assistant"/>
                <a:cs typeface="Assistant"/>
                <a:ea typeface="Assistant"/>
              </a:rPr>
              <a:t>(2) על פי פסוקים מ"א-מ"ו, הסכנה שהייתה צפויה ליעקב, היא מידי עשו הכועס עליו שגנב את ברכתו מאביהם והוא רוצה להורגו. כדי להגן עליו מסכנה זו, רבקה הורתה ליעקב לברוח אל לבן אחיה הנמצא בחרן ולהישאר שם עד שישכך זעמו של עשו (וישכח מהמעשה ולא ירצה עוד להורגו). לפני יצחק, תירצה רבקה את הליכתו של יעקב לחרן אל אחיה, כדי להביא כלה מבנות המשפחה (שחלילה לא יישא אישה כנענית).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הברכות: יעקב ועשיו – שאלון 1261</dc:title>
  <dc:subject/>
  <dc:creator/>
  <cp:keywords/>
  <dc:description/>
  <cp:lastModifiedBy/>
  <cp:revision>1</cp:revision>
  <dcterms:created xsi:type="dcterms:W3CDTF">2013-01-27T09:14:16Z</dcterms:created>
  <dcterms:modified xsi:type="dcterms:W3CDTF">2013-01-27T09:15:58Z</dcterms:modified>
  <cp:category/>
</cp:coreProperties>
</file>