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בראשית כ״ח</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חלום סולם יעקב</a:t>
            </a:r>
          </a:p>
        </p:txBody>
      </p:sp>
      <p:sp>
        <p:nvSpPr>
          <p:cNvPr id="5" name="TextBox 4"/>
          <p:cNvSpPr txBox="1"/>
          <p:nvPr/>
        </p:nvSpPr>
        <p:spPr>
          <a:xfrm>
            <a:off x="8977998" y="5080000"/>
            <a:ext cx="2385136"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«חלום סולם יעקב» (בראשית כ״ח)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«בראשית»</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יעקב</a:t>
            </a:r>
          </a:p>
        </p:txBody>
      </p:sp>
      <p:sp>
        <p:nvSpPr>
          <p:cNvPr id="6" name="TextBox 5"/>
          <p:cNvSpPr txBox="1"/>
          <p:nvPr/>
        </p:nvSpPr>
        <p:spPr>
          <a:xfrm>
            <a:off x="6426327" y="26035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יעקב יוצא מבאר שבע לחרן, ״ויפגע במקום ויילן שם כי בא השמש״.</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יצחק</a:t>
            </a:r>
          </a:p>
        </p:txBody>
      </p:sp>
      <p:sp>
        <p:nvSpPr>
          <p:cNvPr id="8" name="TextBox 7"/>
          <p:cNvSpPr txBox="1"/>
          <p:nvPr/>
        </p:nvSpPr>
        <p:spPr>
          <a:xfrm>
            <a:off x="978027" y="26035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עשיו רואה שיצחק שלח את יעקב ושבנות כנען רעות בעיני יצחק אביו.</a:t>
            </a:r>
          </a:p>
        </p:txBody>
      </p:sp>
      <p:sp>
        <p:nvSpPr>
          <p:cNvPr id="9" name="TextBox 8"/>
          <p:cNvSpPr txBox="1"/>
          <p:nvPr/>
        </p:nvSpPr>
        <p:spPr>
          <a:xfrm>
            <a:off x="6426327" y="44450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ישמעאל</a:t>
            </a:r>
          </a:p>
        </p:txBody>
      </p:sp>
      <p:sp>
        <p:nvSpPr>
          <p:cNvPr id="10" name="TextBox 9"/>
          <p:cNvSpPr txBox="1"/>
          <p:nvPr/>
        </p:nvSpPr>
        <p:spPr>
          <a:xfrm>
            <a:off x="6426327" y="50038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הוא הולך לישמעאל ולוקח את מחלת בת ישמעאל לאישה, מעשה שבא לרצות את אביו.</a:t>
            </a:r>
          </a:p>
        </p:txBody>
      </p:sp>
      <p:sp>
        <p:nvSpPr>
          <p:cNvPr id="11" name="TextBox 10"/>
          <p:cNvSpPr txBox="1"/>
          <p:nvPr/>
        </p:nvSpPr>
        <p:spPr>
          <a:xfrm>
            <a:off x="978027" y="44450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לבן</a:t>
            </a:r>
          </a:p>
        </p:txBody>
      </p:sp>
      <p:sp>
        <p:nvSpPr>
          <p:cNvPr id="12" name="TextBox 11"/>
          <p:cNvSpPr txBox="1"/>
          <p:nvPr/>
        </p:nvSpPr>
        <p:spPr>
          <a:xfrm>
            <a:off x="978027" y="50038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יצחק מברך את יעקב ושולח אותו לפדן ארם לקחת אישה מבנות לבן, ולא מבנות כנען.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45733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8169541"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יצחק מברך את יעקב ושולח אותו לפדן ארם לקחת אישה מבנות לבן, ולא מבנות כנען.</a:t>
            </a:r>
          </a:p>
        </p:txBody>
      </p:sp>
      <p:sp>
        <p:nvSpPr>
          <p:cNvPr id="7" name="TextBox 6"/>
          <p:cNvSpPr txBox="1"/>
          <p:nvPr/>
        </p:nvSpPr>
        <p:spPr>
          <a:xfrm>
            <a:off x="5829399"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4541607"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עשיו מבין ש״רעות בנות כנען בעיני יצחק אביו״ ונושא את מחלת בת ישמעאל.</a:t>
            </a:r>
          </a:p>
        </p:txBody>
      </p:sp>
      <p:sp>
        <p:nvSpPr>
          <p:cNvPr id="9" name="TextBox 8"/>
          <p:cNvSpPr txBox="1"/>
          <p:nvPr/>
        </p:nvSpPr>
        <p:spPr>
          <a:xfrm>
            <a:off x="2201465"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913674"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יעקב יוצא מבאר שבע, ובלילה במקום אחד נרדם על אבן וחולם: ״והנה סלם מצב ארצה וראשו מגיע השמימה והנה מלאכי…</a:t>
            </a:r>
          </a:p>
        </p:txBody>
      </p:sp>
      <p:sp>
        <p:nvSpPr>
          <p:cNvPr id="11" name="TextBox 10"/>
          <p:cNvSpPr txBox="1"/>
          <p:nvPr/>
        </p:nvSpPr>
        <p:spPr>
          <a:xfrm>
            <a:off x="9457332" y="4298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8169541"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עומד עליו ומבטיח: ״הארץ אשר אתה שכב עליה לך אתננה ולזרעך...</a:t>
            </a:r>
          </a:p>
        </p:txBody>
      </p:sp>
      <p:sp>
        <p:nvSpPr>
          <p:cNvPr id="13" name="TextBox 12"/>
          <p:cNvSpPr txBox="1"/>
          <p:nvPr/>
        </p:nvSpPr>
        <p:spPr>
          <a:xfrm>
            <a:off x="5829399" y="4298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5</a:t>
            </a:r>
          </a:p>
        </p:txBody>
      </p:sp>
      <p:sp>
        <p:nvSpPr>
          <p:cNvPr id="14" name="TextBox 13"/>
          <p:cNvSpPr txBox="1"/>
          <p:nvPr/>
        </p:nvSpPr>
        <p:spPr>
          <a:xfrm>
            <a:off x="4541607"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יעקב מתעורר ואומר ״אכן יש ה׳ במקום הזה״.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כ"ח, ד'</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וְיִתֶּן־לְךָ אֶת־בִּרְכַּת אַבְרָהָם לְךָ וּלְזַרְעֲךָ</a:t>
            </a:r>
            <a:r>
              <a:rPr sz="4100" b="0" i="0" lang="he-IL">
                <a:solidFill>
                  <a:srgbClr val="111111"/>
                </a:solidFill>
                <a:latin typeface="Frank Ruhl Libre"/>
                <a:cs typeface="Frank Ruhl Libre"/>
                <a:ea typeface="Frank Ruhl Libre"/>
              </a:rPr>
              <a:t> אִתָּךְ לְרִשְׁתְּךָ אֶת־אֶרֶץ מְגֻרֶיךָ אֲשֶׁר־נָתַן אֱלֹהִים לְאַבְרָהָם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יצחק מברך את יעקב ומצווה עליו לא לקחת אישה מבנות כנען אלא מבנות לבן אחי רבקה בפדן ארם.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כ"ח, י"ב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וַיַּחֲלֹם וְהִנֵּה סֻלָּם מֻצָּב </a:t>
            </a:r>
            <a:r>
              <a:rPr sz="4100" b="1" i="0" lang="he-IL">
                <a:solidFill>
                  <a:srgbClr val="111111"/>
                </a:solidFill>
                <a:latin typeface="Frank Ruhl Libre"/>
                <a:cs typeface="Frank Ruhl Libre"/>
                <a:ea typeface="Frank Ruhl Libre"/>
              </a:rPr>
              <a:t>אַרְצָה וְרֹאשׁוֹ מַגִּיעַ הַשָּׁמָיְמָה וְהִנֵּה</a:t>
            </a:r>
            <a:r>
              <a:rPr sz="4100" b="0" i="0" lang="he-IL">
                <a:solidFill>
                  <a:srgbClr val="111111"/>
                </a:solidFill>
                <a:latin typeface="Frank Ruhl Libre"/>
                <a:cs typeface="Frank Ruhl Libre"/>
                <a:ea typeface="Frank Ruhl Libre"/>
              </a:rPr>
              <a:t> מַלְאֲכֵי אֱלֹהִים עֹלִים וְיֹרְדִים בּוֹ</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יעקב יוצא מבאר שבע לחרן, ״ויפגע במקום ויילן שם כי בא השמש״.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כ"ח, י"ז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וַיִּירָא וַיֹּאמַר </a:t>
            </a:r>
            <a:r>
              <a:rPr sz="4100" b="1" i="0" lang="he-IL">
                <a:solidFill>
                  <a:srgbClr val="111111"/>
                </a:solidFill>
                <a:latin typeface="Frank Ruhl Libre"/>
                <a:cs typeface="Frank Ruhl Libre"/>
                <a:ea typeface="Frank Ruhl Libre"/>
              </a:rPr>
              <a:t>מַה־נּוֹרָא הַמָּקוֹם הַזֶּה אֵין זֶה כִּי</a:t>
            </a:r>
            <a:r>
              <a:rPr sz="4100" b="0" i="0" lang="he-IL">
                <a:solidFill>
                  <a:srgbClr val="111111"/>
                </a:solidFill>
                <a:latin typeface="Frank Ruhl Libre"/>
                <a:cs typeface="Frank Ruhl Libre"/>
                <a:ea typeface="Frank Ruhl Libre"/>
              </a:rPr>
              <a:t> אִם־בֵּית אֱלֹהִים וְזֶה שַׁעַר הַשָּׁמָיִם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יעקב מתעורר ואומר ״אכן יש ה׳ במקום הזה ואנכי לא ידעתי״.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כ"ח, י"א</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וַיִּפְגַּע בַּמָּקוֹם וַיָּלֶן </a:t>
            </a:r>
            <a:r>
              <a:rPr sz="4100" b="1" i="0" lang="he-IL">
                <a:solidFill>
                  <a:srgbClr val="111111"/>
                </a:solidFill>
                <a:latin typeface="Frank Ruhl Libre"/>
                <a:cs typeface="Frank Ruhl Libre"/>
                <a:ea typeface="Frank Ruhl Libre"/>
              </a:rPr>
              <a:t>שָׁם כִּי־בָא הַשֶּׁמֶשׁ</a:t>
            </a:r>
            <a:r>
              <a:rPr sz="4100" b="0" i="0" lang="he-IL">
                <a:solidFill>
                  <a:srgbClr val="111111"/>
                </a:solidFill>
                <a:latin typeface="Frank Ruhl Libre"/>
                <a:cs typeface="Frank Ruhl Libre"/>
                <a:ea typeface="Frank Ruhl Libre"/>
              </a:rPr>
              <a:t> וַיִּקַּח מֵאַבְנֵי הַמָּקוֹם וַיָּשֶׂם מְרַאֲשֹׁתָיו וַיִּשְׁכַּב בַּמָּקוֹם הַהוּא</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יעקב יוצא מבאר שבע לחרן, ״ויפגע במקום ויילן שם כי בא השמש״.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מספר טיפולוגי</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מספרים מסוימים חוזרים במקרא הרבה יותר ממספרים אחרים.</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מה נורא</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תַּרְגּוּם מַה דְּחִילוּ אַתְרָא הָדֵין, דְּחִילוּ שֵׁם דָּבָר הוּא, כְּמוֹ סוּכְלְתָנוּ וּכְסוּ לְמִלְבָּשׁ.</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וזה שער השמים</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מְקוֹם תְּפִלָּה לַעֲלוֹת תְּפִלָּתָם הַשָּׁמַיְמָה. וּמִדְרָשׁוֹ, שֶׁבֵּית הַמִּקְדָשׁ שֶׁל מַעְלָה מְכֻוָּן כְּנֶגֶד בֵּית הַמִּקְדָשׁ שֶׁל מַטָּה.</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ואל שדי</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 שֶׁדַּי בְּבִרְכוֹתָיו לַמִּתְבָּרְכִין מִפִּיו, יברך אותך.</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אם יעקב ועשו</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אֵינִי יוֹדֵעַ מַה מְּלַמְּדֵנוּ.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בראשית כ"ח, ד'</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את ברכת אברהם</a:t>
            </a:r>
            <a:r>
              <a:rPr sz="3000" b="0" i="0" lang="he-IL">
                <a:solidFill>
                  <a:srgbClr val="111111"/>
                </a:solidFill>
                <a:latin typeface="Noto Serif Hebrew"/>
                <a:cs typeface="Noto Serif Hebrew"/>
                <a:ea typeface="Noto Serif Hebrew"/>
              </a:rPr>
              <a:t>. שֶׁאָמַר לוֹ וְאֶעֶשְׂךָ לְגוֹי גָּדוֹל וְהִתְבָּרְכוּ בְזַרְעֲךָ יִהְיוּ אוֹתָן בְּרָכוֹת אֲמוּרוֹת בִּשְׁבִילְךָ – מִמְּךָ יֵצֵא אוֹתוֹ הַגּוֹי וְאוֹתוֹ הַזֶּרַע הַמְבֹרָךְ:</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«את ברכת אברהם»?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רמב"ן</a:t>
            </a:r>
          </a:p>
        </p:txBody>
      </p:sp>
      <p:sp>
        <p:nvSpPr>
          <p:cNvPr id="5" name="TextBox 4"/>
          <p:cNvSpPr txBox="1"/>
          <p:nvPr/>
        </p:nvSpPr>
        <p:spPr>
          <a:xfrm>
            <a:off x="1099058" y="2122289"/>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רמב"ן על בראשית כ"ח, י"ב</a:t>
            </a:r>
          </a:p>
        </p:txBody>
      </p:sp>
      <p:sp>
        <p:nvSpPr>
          <p:cNvPr id="6" name="TextBox 5"/>
          <p:cNvSpPr txBox="1"/>
          <p:nvPr/>
        </p:nvSpPr>
        <p:spPr>
          <a:xfrm>
            <a:off x="1099058" y="2554089"/>
            <a:ext cx="9993884" cy="1737121"/>
          </a:xfrm>
          <a:prstGeom prst="rect">
            <a:avLst/>
          </a:prstGeom>
          <a:noFill/>
        </p:spPr>
        <p:txBody>
          <a:bodyPr wrap="square" lIns="0" rIns="0" tIns="0" bIns="0" anchor="t"/>
          <a:lstStyle/>
          <a:p>
            <a:pPr algn="r" rtl="1">
              <a:lnSpc>
                <a:spcPts val="4560"/>
              </a:lnSpc>
            </a:pPr>
            <a:r>
              <a:rPr sz="2850" b="1" i="0" lang="he-IL">
                <a:solidFill>
                  <a:srgbClr val="111111"/>
                </a:solidFill>
                <a:latin typeface="Noto Serif Hebrew"/>
                <a:cs typeface="Noto Serif Hebrew"/>
                <a:ea typeface="Noto Serif Hebrew"/>
              </a:rPr>
              <a:t>וְהִנֵּה סֻלָּם מֻצָּב אַרְצָה וְרֹאשׁוֹ מַגִּיעַ הַשָּׁמָיְמָה וְהִנֵּה מַלְאֲכֵי אֱלֹהִים עֹלִים וְיֹרְדִים בּוֹ</a:t>
            </a:r>
            <a:r>
              <a:rPr sz="2850" b="0" i="0" lang="he-IL">
                <a:solidFill>
                  <a:srgbClr val="111111"/>
                </a:solidFill>
                <a:latin typeface="Noto Serif Hebrew"/>
                <a:cs typeface="Noto Serif Hebrew"/>
                <a:ea typeface="Noto Serif Hebrew"/>
              </a:rPr>
              <a:t> הֶרְאָהוּ בַּחֲלוֹם הַנְּבוּאָה כִּי כָל הַנַּעֲשֶׂה בָּאָרֶץ נַעֲשֶׂה עַל יְדֵי הַמַּלְאָכִים, וְהַכֹּל בִּגְזֵרַת עֶלְיוֹן עֲלֵיהֶם, כִּי מַלְאֲכֵי אֱלֹהִים אֲשֶׁר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א׳–ט׳ («שליחות לפדן ארם»).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י׳–ט״ו («החלום בבית אל»).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ט״ז–כ״ב («יעקב מתעורר ונודר»).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לדעתכם, מה אפשר ללמוד משינוי זה על דמותו של יעקב?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חלום סולם יעקב</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שליחות לפדן ארם</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החלום בבית אל</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יעקב מתעורר ונודר</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תשפ"ד (שאלון 1261))</a:t>
            </a:r>
          </a:p>
          <a:p>
            <a:pPr algn="r" rtl="1">
              <a:lnSpc>
                <a:spcPts val="3000"/>
              </a:lnSpc>
            </a:pPr>
            <a:r>
              <a:rPr sz="2000" b="0" i="0" lang="he-IL">
                <a:solidFill>
                  <a:srgbClr val="111111"/>
                </a:solidFill>
                <a:latin typeface="Rubik"/>
                <a:cs typeface="Rubik"/>
                <a:ea typeface="Rubik"/>
              </a:rPr>
              <a:t>2. קראו בראשית, פרק כ"ח.</a:t>
            </a:r>
          </a:p>
          <a:p>
            <a:pPr algn="r" rtl="1">
              <a:lnSpc>
                <a:spcPts val="3000"/>
              </a:lnSpc>
            </a:pPr>
            <a:r>
              <a:rPr sz="2000" b="0" i="0" lang="he-IL">
                <a:solidFill>
                  <a:srgbClr val="111111"/>
                </a:solidFill>
                <a:latin typeface="Rubik"/>
                <a:cs typeface="Rubik"/>
                <a:ea typeface="Rubik"/>
              </a:rPr>
              <a:t>א. קראו פסוקים א'-ט'.</a:t>
            </a:r>
          </a:p>
          <a:p>
            <a:pPr algn="r" rtl="1">
              <a:lnSpc>
                <a:spcPts val="3000"/>
              </a:lnSpc>
            </a:pPr>
            <a:r>
              <a:rPr sz="2000" b="0" i="0" lang="he-IL">
                <a:solidFill>
                  <a:srgbClr val="111111"/>
                </a:solidFill>
                <a:latin typeface="Rubik"/>
                <a:cs typeface="Rubik"/>
                <a:ea typeface="Rubik"/>
              </a:rPr>
              <a:t>(1) על פי פסוקים א'-ה', מדוע נשלח יעקב אל בית לבן הארמי? (4 נקודות)</a:t>
            </a:r>
          </a:p>
          <a:p>
            <a:pPr algn="r" rtl="1">
              <a:lnSpc>
                <a:spcPts val="3000"/>
              </a:lnSpc>
            </a:pPr>
            <a:r>
              <a:rPr sz="2000" b="0" i="0" lang="he-IL">
                <a:solidFill>
                  <a:srgbClr val="111111"/>
                </a:solidFill>
                <a:latin typeface="Rubik"/>
                <a:cs typeface="Rubik"/>
                <a:ea typeface="Rubik"/>
              </a:rPr>
              <a:t>(2) על פי פסוקים ו'-ט', כיצד פעל עשו בתגובה על דברי יצחק ליעקב, ומדוע החליט לפעול כך?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א׳–ט׳ («שליחות לפדן ארם»).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יצחק מברך את יעקב ומצווה עליו לא לקחת אישה מבנות כנען אלא מבנות לבן אחי רבקה בפדן ארם. הוא מוסיף ברכה: ״ויתן לך את ברכת אברהם לך ולזרעך אתך״.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י׳–ט״ו («החלום בבית אל»).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יעקב יוצא מבאר שבע לחרן, ״ויפגע במקום ויילן שם כי בא השמש״. הוא לוקח אבן ממקום ושם מראשותיו.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ט״ז–כ״ב («יעקב מתעורר ונודר»).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יעקב מתעורר ואומר ״אכן יש ה׳ במקום הזה ואנכי לא ידעתי״. הוא נבהל: ״מה נורא המקום הזה אין זה כי אם בית אלוהים וזה שער השמים״.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2</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יעקב נשלח אל בית לבן הארמי כי יצחק ציווה עליו שלא לשאת אישה מבנות הכנעני, אלא לקחת לו אישה מבנותיו של לבן דודו.</a:t>
            </a:r>
          </a:p>
          <a:p>
            <a:pPr algn="r" rtl="1">
              <a:lnSpc>
                <a:spcPts val="2850"/>
              </a:lnSpc>
            </a:pPr>
            <a:r>
              <a:rPr sz="1900" b="0" i="0" lang="he-IL">
                <a:solidFill>
                  <a:srgbClr val="111111"/>
                </a:solidFill>
                <a:latin typeface="Rubik"/>
                <a:cs typeface="Rubik"/>
                <a:ea typeface="Rubik"/>
              </a:rPr>
              <a:t>(2) בתגובה על דברי יצחק ליעקב, עשו הלך לקחת לו אישה מבנות המשפחה, מבנותיו של ישמעאל.</a:t>
            </a:r>
          </a:p>
          <a:p>
            <a:pPr algn="r" rtl="1">
              <a:lnSpc>
                <a:spcPts val="2850"/>
              </a:lnSpc>
            </a:pPr>
            <a:r>
              <a:rPr sz="1900" b="0" i="0" lang="he-IL">
                <a:solidFill>
                  <a:srgbClr val="111111"/>
                </a:solidFill>
                <a:latin typeface="Rubik"/>
                <a:cs typeface="Rubik"/>
                <a:ea typeface="Rubik"/>
              </a:rPr>
              <a:t>עשו החליט לפעול כך כי הוא הבין שיצחק אינו רואה בעין יפה את הנישואין עם בנות כנען. עשו רצה לרצות את אביו יצחק ולכן לקח לו אישה מבנות המשפחה, כפי שציווה יצחק על יעקב.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חלום סולם יעקב – שאלון 1261</dc:title>
  <dc:subject/>
  <dc:creator/>
  <cp:keywords/>
  <dc:description/>
  <cp:lastModifiedBy/>
  <cp:revision>1</cp:revision>
  <dcterms:created xsi:type="dcterms:W3CDTF">2013-01-27T09:14:16Z</dcterms:created>
  <dcterms:modified xsi:type="dcterms:W3CDTF">2013-01-27T09:15:58Z</dcterms:modified>
  <cp:category/>
</cp:coreProperties>
</file>