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629275" y="1397000"/>
            <a:ext cx="5886450" cy="444500"/>
          </a:xfrm>
          <a:prstGeom prst="rect">
            <a:avLst/>
          </a:prstGeom>
          <a:noFill/>
        </p:spPr>
        <p:txBody>
          <a:bodyPr wrap="square" lIns="0" rIns="0" tIns="0" bIns="0" anchor="t"/>
          <a:lstStyle/>
          <a:p>
            <a:pPr algn="r" rtl="1">
              <a:lnSpc>
                <a:spcPts val="3500"/>
              </a:lnSpc>
            </a:pPr>
            <a:r>
              <a:rPr sz="2400" b="1" i="0" lang="he-IL">
                <a:solidFill>
                  <a:srgbClr val="8C2B1E"/>
                </a:solidFill>
                <a:latin typeface="Frank Ruhl Libre"/>
                <a:cs typeface="Frank Ruhl Libre"/>
                <a:ea typeface="Frank Ruhl Libre"/>
              </a:rPr>
              <a:t>בראשית כ״ט</a:t>
            </a:r>
          </a:p>
        </p:txBody>
      </p:sp>
      <p:sp>
        <p:nvSpPr>
          <p:cNvPr id="4" name="TextBox 3"/>
          <p:cNvSpPr txBox="1"/>
          <p:nvPr/>
        </p:nvSpPr>
        <p:spPr>
          <a:xfrm>
            <a:off x="5629275" y="1841500"/>
            <a:ext cx="5886450" cy="2667000"/>
          </a:xfrm>
          <a:prstGeom prst="rect">
            <a:avLst/>
          </a:prstGeom>
          <a:noFill/>
        </p:spPr>
        <p:txBody>
          <a:bodyPr wrap="square" lIns="0" rIns="0" tIns="0" bIns="0" anchor="ctr"/>
          <a:lstStyle/>
          <a:p>
            <a:pPr algn="r" rtl="1">
              <a:lnSpc>
                <a:spcPts val="7559"/>
              </a:lnSpc>
            </a:pPr>
            <a:r>
              <a:rPr sz="7000" b="1" i="0" lang="he-IL">
                <a:solidFill>
                  <a:srgbClr val="3B2A1A"/>
                </a:solidFill>
                <a:latin typeface="Frank Ruhl Libre"/>
                <a:cs typeface="Frank Ruhl Libre"/>
                <a:ea typeface="Frank Ruhl Libre"/>
              </a:rPr>
              <a:t>יעקב אצל לבן: רחל ולאה</a:t>
            </a:r>
          </a:p>
        </p:txBody>
      </p:sp>
      <p:sp>
        <p:nvSpPr>
          <p:cNvPr id="5" name="TextBox 4"/>
          <p:cNvSpPr txBox="1"/>
          <p:nvPr/>
        </p:nvSpPr>
        <p:spPr>
          <a:xfrm>
            <a:off x="9021226" y="4508500"/>
            <a:ext cx="2251056" cy="406400"/>
          </a:xfrm>
          <a:prstGeom prst="rect">
            <a:avLst/>
          </a:prstGeom>
          <a:noFill/>
        </p:spPr>
        <p:txBody>
          <a:bodyPr wrap="square" lIns="0" rIns="0" tIns="0" bIns="0" anchor="t"/>
          <a:lstStyle/>
          <a:p>
            <a:pPr algn="r" rtl="1">
              <a:lnSpc>
                <a:spcPts val="3200"/>
              </a:lnSpc>
            </a:pPr>
            <a:r>
              <a:rPr sz="2100" b="1" i="0" lang="he-IL">
                <a:solidFill>
                  <a:srgbClr val="F6EAD0"/>
                </a:solidFill>
                <a:latin typeface="Frank Ruhl Libre"/>
                <a:cs typeface="Frank Ruhl Libre"/>
                <a:ea typeface="Frank Ruhl Libre"/>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46482" y="508000"/>
            <a:ext cx="54381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פתיחה</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1</a:t>
            </a:r>
          </a:p>
        </p:txBody>
      </p:sp>
      <p:sp>
        <p:nvSpPr>
          <p:cNvPr id="6" name="TextBox 5"/>
          <p:cNvSpPr txBox="1"/>
          <p:nvPr/>
        </p:nvSpPr>
        <p:spPr>
          <a:xfrm>
            <a:off x="4611941" y="17462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נכיר את הסיפור «יעקב אצל לבן: רחל ולאה» (בראשית כ״ט)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2</a:t>
            </a:r>
          </a:p>
        </p:txBody>
      </p:sp>
      <p:sp>
        <p:nvSpPr>
          <p:cNvPr id="8" name="TextBox 7"/>
          <p:cNvSpPr txBox="1"/>
          <p:nvPr/>
        </p:nvSpPr>
        <p:spPr>
          <a:xfrm>
            <a:off x="4611941" y="29146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נבחן כיצד הסיפור מבטא את התמה «בראשית»</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3</a:t>
            </a:r>
          </a:p>
        </p:txBody>
      </p:sp>
      <p:sp>
        <p:nvSpPr>
          <p:cNvPr id="10" name="TextBox 9"/>
          <p:cNvSpPr txBox="1"/>
          <p:nvPr/>
        </p:nvSpPr>
        <p:spPr>
          <a:xfrm>
            <a:off x="4611941" y="40830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נקרא פסוקי מפתח ונעמיק בפירוש רש"י ורמב"ן</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6000" b="1" i="0" lang="he-IL">
                <a:solidFill>
                  <a:srgbClr val="8C2B1E"/>
                </a:solidFill>
                <a:latin typeface="Frank Ruhl Libre"/>
                <a:cs typeface="Frank Ruhl Libre"/>
                <a:ea typeface="Frank Ruhl Libre"/>
              </a:rPr>
              <a:t>4</a:t>
            </a:r>
          </a:p>
        </p:txBody>
      </p:sp>
      <p:sp>
        <p:nvSpPr>
          <p:cNvPr id="12" name="TextBox 11"/>
          <p:cNvSpPr txBox="1"/>
          <p:nvPr/>
        </p:nvSpPr>
        <p:spPr>
          <a:xfrm>
            <a:off x="4611941" y="5251450"/>
            <a:ext cx="5978017" cy="876300"/>
          </a:xfrm>
          <a:prstGeom prst="rect">
            <a:avLst/>
          </a:prstGeom>
          <a:noFill/>
        </p:spPr>
        <p:txBody>
          <a:bodyPr wrap="square" lIns="0" rIns="0" tIns="0" bIns="0" anchor="ctr"/>
          <a:lstStyle/>
          <a:p>
            <a:pPr algn="r" rtl="1">
              <a:lnSpc>
                <a:spcPts val="3375"/>
              </a:lnSpc>
            </a:pPr>
            <a:r>
              <a:rPr sz="2700" b="0" i="0" lang="he-IL">
                <a:solidFill>
                  <a:srgbClr val="3B2A1A"/>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938966" y="508000"/>
            <a:ext cx="35133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רקע</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הדמויות בסיפור</a:t>
            </a:r>
          </a:p>
        </p:txBody>
      </p:sp>
      <p:sp>
        <p:nvSpPr>
          <p:cNvPr id="5" name="TextBox 4"/>
          <p:cNvSpPr txBox="1"/>
          <p:nvPr/>
        </p:nvSpPr>
        <p:spPr>
          <a:xfrm>
            <a:off x="6406705" y="1917700"/>
            <a:ext cx="4826889"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יעקב</a:t>
            </a:r>
          </a:p>
        </p:txBody>
      </p:sp>
      <p:sp>
        <p:nvSpPr>
          <p:cNvPr id="6" name="TextBox 5"/>
          <p:cNvSpPr txBox="1"/>
          <p:nvPr/>
        </p:nvSpPr>
        <p:spPr>
          <a:xfrm>
            <a:off x="6406705" y="2476500"/>
            <a:ext cx="4826889" cy="1206500"/>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יעקב מוציא מיד את האבן, ״וישק יעקב לרחל וישא את קולו ויבך״.</a:t>
            </a:r>
          </a:p>
        </p:txBody>
      </p:sp>
      <p:sp>
        <p:nvSpPr>
          <p:cNvPr id="7" name="TextBox 6"/>
          <p:cNvSpPr txBox="1"/>
          <p:nvPr/>
        </p:nvSpPr>
        <p:spPr>
          <a:xfrm>
            <a:off x="958405" y="1917700"/>
            <a:ext cx="4826889"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רחל</a:t>
            </a:r>
          </a:p>
        </p:txBody>
      </p:sp>
      <p:sp>
        <p:nvSpPr>
          <p:cNvPr id="8" name="TextBox 7"/>
          <p:cNvSpPr txBox="1"/>
          <p:nvPr/>
        </p:nvSpPr>
        <p:spPr>
          <a:xfrm>
            <a:off x="958405" y="2476500"/>
            <a:ext cx="4826889" cy="1206500"/>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יעקב מסכים, ורחל נשואה לו, ו״ויאהב גם את רחל מלאה״.</a:t>
            </a:r>
          </a:p>
        </p:txBody>
      </p:sp>
      <p:sp>
        <p:nvSpPr>
          <p:cNvPr id="9" name="TextBox 8"/>
          <p:cNvSpPr txBox="1"/>
          <p:nvPr/>
        </p:nvSpPr>
        <p:spPr>
          <a:xfrm>
            <a:off x="6406705" y="4318000"/>
            <a:ext cx="4826889"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לבן</a:t>
            </a:r>
          </a:p>
        </p:txBody>
      </p:sp>
      <p:sp>
        <p:nvSpPr>
          <p:cNvPr id="10" name="TextBox 9"/>
          <p:cNvSpPr txBox="1"/>
          <p:nvPr/>
        </p:nvSpPr>
        <p:spPr>
          <a:xfrm>
            <a:off x="6406705" y="4876800"/>
            <a:ext cx="4826889" cy="1206500"/>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בלילה לבן נותן ליעקב את לאה במקום רחל, ויעקב שואל ״למה רמיתני?״.</a:t>
            </a:r>
          </a:p>
        </p:txBody>
      </p:sp>
      <p:sp>
        <p:nvSpPr>
          <p:cNvPr id="11" name="TextBox 10"/>
          <p:cNvSpPr txBox="1"/>
          <p:nvPr/>
        </p:nvSpPr>
        <p:spPr>
          <a:xfrm>
            <a:off x="958405" y="4318000"/>
            <a:ext cx="4826889" cy="482600"/>
          </a:xfrm>
          <a:prstGeom prst="rect">
            <a:avLst/>
          </a:prstGeom>
          <a:noFill/>
        </p:spPr>
        <p:txBody>
          <a:bodyPr wrap="square" lIns="0" rIns="0" tIns="0" bIns="0" anchor="t"/>
          <a:lstStyle/>
          <a:p>
            <a:pPr algn="r" rtl="1">
              <a:lnSpc>
                <a:spcPts val="3800"/>
              </a:lnSpc>
            </a:pPr>
            <a:r>
              <a:rPr sz="2800" b="1" i="0" lang="he-IL">
                <a:solidFill>
                  <a:srgbClr val="8C2B1E"/>
                </a:solidFill>
                <a:latin typeface="Frank Ruhl Libre"/>
                <a:cs typeface="Frank Ruhl Libre"/>
                <a:ea typeface="Frank Ruhl Libre"/>
              </a:rPr>
              <a:t>לאה</a:t>
            </a:r>
          </a:p>
        </p:txBody>
      </p:sp>
      <p:sp>
        <p:nvSpPr>
          <p:cNvPr id="12" name="TextBox 11"/>
          <p:cNvSpPr txBox="1"/>
          <p:nvPr/>
        </p:nvSpPr>
        <p:spPr>
          <a:xfrm>
            <a:off x="958405" y="4876800"/>
            <a:ext cx="4826889" cy="1206500"/>
          </a:xfrm>
          <a:prstGeom prst="rect">
            <a:avLst/>
          </a:prstGeom>
          <a:noFill/>
        </p:spPr>
        <p:txBody>
          <a:bodyPr wrap="square" lIns="0" rIns="0" tIns="0" bIns="0" anchor="t"/>
          <a:lstStyle/>
          <a:p>
            <a:pPr algn="r" rtl="1">
              <a:lnSpc>
                <a:spcPts val="2565"/>
              </a:lnSpc>
            </a:pPr>
            <a:r>
              <a:rPr sz="1900" b="0" i="0" lang="he-IL">
                <a:solidFill>
                  <a:srgbClr val="3B2A1A"/>
                </a:solidFill>
                <a:latin typeface="David Libre"/>
                <a:cs typeface="David Libre"/>
                <a:ea typeface="David Libre"/>
              </a:rPr>
              <a:t>בכל לידה לאה קוראת שם המבטא את תקוותה לאהבת יעקב.</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938966" y="508000"/>
            <a:ext cx="35133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רקע</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רצף האירועים</a:t>
            </a:r>
          </a:p>
        </p:txBody>
      </p:sp>
      <p:sp>
        <p:nvSpPr>
          <p:cNvPr id="5" name="TextBox 4"/>
          <p:cNvSpPr txBox="1"/>
          <p:nvPr/>
        </p:nvSpPr>
        <p:spPr>
          <a:xfrm>
            <a:off x="9457332"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1</a:t>
            </a:r>
          </a:p>
        </p:txBody>
      </p:sp>
      <p:sp>
        <p:nvSpPr>
          <p:cNvPr id="6" name="TextBox 5"/>
          <p:cNvSpPr txBox="1"/>
          <p:nvPr/>
        </p:nvSpPr>
        <p:spPr>
          <a:xfrm>
            <a:off x="8149919" y="2425700"/>
            <a:ext cx="3148126"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יעקב מגיע לבאר בחרן ופוגש את רועי הצאן, ורואה את רחל בת לבן באה עם הצאן.</a:t>
            </a:r>
          </a:p>
        </p:txBody>
      </p:sp>
      <p:sp>
        <p:nvSpPr>
          <p:cNvPr id="7" name="TextBox 6"/>
          <p:cNvSpPr txBox="1"/>
          <p:nvPr/>
        </p:nvSpPr>
        <p:spPr>
          <a:xfrm>
            <a:off x="5829399"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2</a:t>
            </a:r>
          </a:p>
        </p:txBody>
      </p:sp>
      <p:sp>
        <p:nvSpPr>
          <p:cNvPr id="8" name="TextBox 7"/>
          <p:cNvSpPr txBox="1"/>
          <p:nvPr/>
        </p:nvSpPr>
        <p:spPr>
          <a:xfrm>
            <a:off x="4521986" y="2425700"/>
            <a:ext cx="3148126"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לבן מקבל אותו בשמחה: ״אך עצמי ובשרי אתה״.</a:t>
            </a:r>
          </a:p>
        </p:txBody>
      </p:sp>
      <p:sp>
        <p:nvSpPr>
          <p:cNvPr id="9" name="TextBox 8"/>
          <p:cNvSpPr txBox="1"/>
          <p:nvPr/>
        </p:nvSpPr>
        <p:spPr>
          <a:xfrm>
            <a:off x="2201465" y="1866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3</a:t>
            </a:r>
          </a:p>
        </p:txBody>
      </p:sp>
      <p:sp>
        <p:nvSpPr>
          <p:cNvPr id="10" name="TextBox 9"/>
          <p:cNvSpPr txBox="1"/>
          <p:nvPr/>
        </p:nvSpPr>
        <p:spPr>
          <a:xfrm>
            <a:off x="894052" y="2425700"/>
            <a:ext cx="3148126"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שבע השנים ״בעיניו כימים אחדים באהבתו אותה״.</a:t>
            </a:r>
          </a:p>
        </p:txBody>
      </p:sp>
      <p:sp>
        <p:nvSpPr>
          <p:cNvPr id="11" name="TextBox 10"/>
          <p:cNvSpPr txBox="1"/>
          <p:nvPr/>
        </p:nvSpPr>
        <p:spPr>
          <a:xfrm>
            <a:off x="9457332" y="4279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4</a:t>
            </a:r>
          </a:p>
        </p:txBody>
      </p:sp>
      <p:sp>
        <p:nvSpPr>
          <p:cNvPr id="12" name="TextBox 11"/>
          <p:cNvSpPr txBox="1"/>
          <p:nvPr/>
        </p:nvSpPr>
        <p:spPr>
          <a:xfrm>
            <a:off x="8149919" y="4838700"/>
            <a:ext cx="3148126"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לבן: ״לא יעשה כן במקומנו לתת הצעירה לפני הבכירה״.</a:t>
            </a:r>
          </a:p>
        </p:txBody>
      </p:sp>
      <p:sp>
        <p:nvSpPr>
          <p:cNvPr id="13" name="TextBox 12"/>
          <p:cNvSpPr txBox="1"/>
          <p:nvPr/>
        </p:nvSpPr>
        <p:spPr>
          <a:xfrm>
            <a:off x="5829399" y="4279900"/>
            <a:ext cx="533400" cy="482600"/>
          </a:xfrm>
          <a:prstGeom prst="rect">
            <a:avLst/>
          </a:prstGeom>
          <a:noFill/>
        </p:spPr>
        <p:txBody>
          <a:bodyPr wrap="square" lIns="0" rIns="0" tIns="0" bIns="0" anchor="t"/>
          <a:lstStyle/>
          <a:p>
            <a:pPr algn="ctr" rtl="1">
              <a:lnSpc>
                <a:spcPts val="3800"/>
              </a:lnSpc>
            </a:pPr>
            <a:r>
              <a:rPr sz="2100" b="1" i="0" lang="he-IL">
                <a:solidFill>
                  <a:srgbClr val="F6EAD0"/>
                </a:solidFill>
                <a:latin typeface="Frank Ruhl Libre"/>
                <a:cs typeface="Frank Ruhl Libre"/>
                <a:ea typeface="Frank Ruhl Libre"/>
              </a:rPr>
              <a:t>5</a:t>
            </a:r>
          </a:p>
        </p:txBody>
      </p:sp>
      <p:sp>
        <p:nvSpPr>
          <p:cNvPr id="14" name="TextBox 13"/>
          <p:cNvSpPr txBox="1"/>
          <p:nvPr/>
        </p:nvSpPr>
        <p:spPr>
          <a:xfrm>
            <a:off x="4521986" y="4838700"/>
            <a:ext cx="3148126" cy="1295400"/>
          </a:xfrm>
          <a:prstGeom prst="rect">
            <a:avLst/>
          </a:prstGeom>
          <a:noFill/>
        </p:spPr>
        <p:txBody>
          <a:bodyPr wrap="square" lIns="0" rIns="0" tIns="0" bIns="0" anchor="t"/>
          <a:lstStyle/>
          <a:p>
            <a:pPr algn="ctr" rtl="1">
              <a:lnSpc>
                <a:spcPts val="2340"/>
              </a:lnSpc>
            </a:pPr>
            <a:r>
              <a:rPr sz="1800" b="0" i="0" lang="he-IL">
                <a:solidFill>
                  <a:srgbClr val="3B2A1A"/>
                </a:solidFill>
                <a:latin typeface="David Libre"/>
                <a:cs typeface="David Libre"/>
                <a:ea typeface="David Libre"/>
              </a:rPr>
              <a:t>לאה שנואה ופוקדת: ראובן, שמעון, לוי ויהודה.</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63000" y="508000"/>
            <a:ext cx="172729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1/4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בראשית כ"ט, א'</a:t>
            </a:r>
          </a:p>
        </p:txBody>
      </p:sp>
      <p:sp>
        <p:nvSpPr>
          <p:cNvPr id="5" name="TextBox 4"/>
          <p:cNvSpPr txBox="1"/>
          <p:nvPr/>
        </p:nvSpPr>
        <p:spPr>
          <a:xfrm>
            <a:off x="1452245" y="3036887"/>
            <a:ext cx="9287510" cy="911225"/>
          </a:xfrm>
          <a:prstGeom prst="rect">
            <a:avLst/>
          </a:prstGeom>
          <a:noFill/>
        </p:spPr>
        <p:txBody>
          <a:bodyPr wrap="square" lIns="0" rIns="0" tIns="0" bIns="0" anchor="t"/>
          <a:lstStyle/>
          <a:p>
            <a:pPr algn="ctr" rtl="1">
              <a:lnSpc>
                <a:spcPts val="7175"/>
              </a:lnSpc>
            </a:pPr>
            <a:r>
              <a:rPr sz="4100" b="1" i="0" lang="he-IL">
                <a:solidFill>
                  <a:srgbClr val="7A1D10"/>
                </a:solidFill>
                <a:latin typeface="Frank Ruhl Libre"/>
                <a:cs typeface="Frank Ruhl Libre"/>
                <a:ea typeface="Frank Ruhl Libre"/>
              </a:rPr>
              <a:t>וַיִּשָּׂא יַעֲקֹב רַגְלָיו וַיֵּלֶךְ</a:t>
            </a:r>
            <a:r>
              <a:rPr sz="4100" b="0" i="0" lang="he-IL">
                <a:solidFill>
                  <a:srgbClr val="3B2A1A"/>
                </a:solidFill>
                <a:latin typeface="Frank Ruhl Libre"/>
                <a:cs typeface="Frank Ruhl Libre"/>
                <a:ea typeface="Frank Ruhl Libre"/>
              </a:rPr>
              <a:t> אַרְצָה בְנֵי־קֶדֶם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יעקב ״נושא רגליו״ וממשיך אל ארץ בני קדם.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6927" y="508000"/>
            <a:ext cx="1743372"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2/4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בראשית כ"ט, ט"ו</a:t>
            </a:r>
          </a:p>
        </p:txBody>
      </p:sp>
      <p:sp>
        <p:nvSpPr>
          <p:cNvPr id="5" name="TextBox 4"/>
          <p:cNvSpPr txBox="1"/>
          <p:nvPr/>
        </p:nvSpPr>
        <p:spPr>
          <a:xfrm>
            <a:off x="1452245" y="2581275"/>
            <a:ext cx="9287510" cy="1822450"/>
          </a:xfrm>
          <a:prstGeom prst="rect">
            <a:avLst/>
          </a:prstGeom>
          <a:noFill/>
        </p:spPr>
        <p:txBody>
          <a:bodyPr wrap="square" lIns="0" rIns="0" tIns="0" bIns="0" anchor="t"/>
          <a:lstStyle/>
          <a:p>
            <a:pPr algn="ctr" rtl="1">
              <a:lnSpc>
                <a:spcPts val="7175"/>
              </a:lnSpc>
            </a:pPr>
            <a:r>
              <a:rPr sz="4100" b="1" i="0" lang="he-IL">
                <a:solidFill>
                  <a:srgbClr val="7A1D10"/>
                </a:solidFill>
                <a:latin typeface="Frank Ruhl Libre"/>
                <a:cs typeface="Frank Ruhl Libre"/>
                <a:ea typeface="Frank Ruhl Libre"/>
              </a:rPr>
              <a:t>וַיֹּאמֶר לָבָן לְיַעֲקֹב הֲכִי־אָחִי</a:t>
            </a:r>
            <a:r>
              <a:rPr sz="4100" b="0" i="0" lang="he-IL">
                <a:solidFill>
                  <a:srgbClr val="3B2A1A"/>
                </a:solidFill>
                <a:latin typeface="Frank Ruhl Libre"/>
                <a:cs typeface="Frank Ruhl Libre"/>
                <a:ea typeface="Frank Ruhl Libre"/>
              </a:rPr>
              <a:t> אַתָּה וַעֲבַדְתַּנִי חִנָּם הַגִּידָה לִּי מַה־מַּשְׂכֻּרְתֶּךָ</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לבן שואל הלא אחי אתה ועבדתני חינם הגידה לי מה משכרתך.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9110" y="508000"/>
            <a:ext cx="174118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3/4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בראשית כ"ט, ל"ג</a:t>
            </a:r>
          </a:p>
        </p:txBody>
      </p:sp>
      <p:sp>
        <p:nvSpPr>
          <p:cNvPr id="5" name="TextBox 4"/>
          <p:cNvSpPr txBox="1"/>
          <p:nvPr/>
        </p:nvSpPr>
        <p:spPr>
          <a:xfrm>
            <a:off x="1452245" y="2581275"/>
            <a:ext cx="9287510" cy="1822450"/>
          </a:xfrm>
          <a:prstGeom prst="rect">
            <a:avLst/>
          </a:prstGeom>
          <a:noFill/>
        </p:spPr>
        <p:txBody>
          <a:bodyPr wrap="square" lIns="0" rIns="0" tIns="0" bIns="0" anchor="t"/>
          <a:lstStyle/>
          <a:p>
            <a:pPr algn="ctr" rtl="1">
              <a:lnSpc>
                <a:spcPts val="7175"/>
              </a:lnSpc>
            </a:pPr>
            <a:r>
              <a:rPr sz="4100" b="0" i="0" lang="he-IL">
                <a:solidFill>
                  <a:srgbClr val="3B2A1A"/>
                </a:solidFill>
                <a:latin typeface="Frank Ruhl Libre"/>
                <a:cs typeface="Frank Ruhl Libre"/>
                <a:ea typeface="Frank Ruhl Libre"/>
              </a:rPr>
              <a:t>וַתַּהַר עוֹד וַתֵּלֶד בֵּן וַתֹּאמֶר כִּי־שָׁמַע ה' </a:t>
            </a:r>
            <a:r>
              <a:rPr sz="4100" b="1" i="0" lang="he-IL">
                <a:solidFill>
                  <a:srgbClr val="7A1D10"/>
                </a:solidFill>
                <a:latin typeface="Frank Ruhl Libre"/>
                <a:cs typeface="Frank Ruhl Libre"/>
                <a:ea typeface="Frank Ruhl Libre"/>
              </a:rPr>
              <a:t>כִּי־שְׂנוּאָה אָנֹכִי</a:t>
            </a:r>
            <a:r>
              <a:rPr sz="4100" b="0" i="0" lang="he-IL">
                <a:solidFill>
                  <a:srgbClr val="3B2A1A"/>
                </a:solidFill>
                <a:latin typeface="Frank Ruhl Libre"/>
                <a:cs typeface="Frank Ruhl Libre"/>
                <a:ea typeface="Frank Ruhl Libre"/>
              </a:rPr>
              <a:t> וַיִּתֶּן־לִי גַּם־אֶת־זֶה וַתִּקְרָא שְׁמוֹ שִׁמְעוֹן</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״וירא ה׳ כי שנואה לאה ויפתח את רחמה ורחל עקרה״.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549110" y="508000"/>
            <a:ext cx="174118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קוראים בפסוקים · 4/4</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בראשית כ"ט, ו'</a:t>
            </a:r>
          </a:p>
        </p:txBody>
      </p:sp>
      <p:sp>
        <p:nvSpPr>
          <p:cNvPr id="5" name="TextBox 4"/>
          <p:cNvSpPr txBox="1"/>
          <p:nvPr/>
        </p:nvSpPr>
        <p:spPr>
          <a:xfrm>
            <a:off x="1452245" y="2581275"/>
            <a:ext cx="9287510" cy="1822450"/>
          </a:xfrm>
          <a:prstGeom prst="rect">
            <a:avLst/>
          </a:prstGeom>
          <a:noFill/>
        </p:spPr>
        <p:txBody>
          <a:bodyPr wrap="square" lIns="0" rIns="0" tIns="0" bIns="0" anchor="t"/>
          <a:lstStyle/>
          <a:p>
            <a:pPr algn="ctr" rtl="1">
              <a:lnSpc>
                <a:spcPts val="7175"/>
              </a:lnSpc>
            </a:pPr>
            <a:r>
              <a:rPr sz="4100" b="0" i="0" lang="he-IL">
                <a:solidFill>
                  <a:srgbClr val="3B2A1A"/>
                </a:solidFill>
                <a:latin typeface="Frank Ruhl Libre"/>
                <a:cs typeface="Frank Ruhl Libre"/>
                <a:ea typeface="Frank Ruhl Libre"/>
              </a:rPr>
              <a:t>וַיֹּאמֶר לָהֶם הֲשָׁלוֹם לוֹ וַיֹּאמְרוּ שָׁלוֹם </a:t>
            </a:r>
            <a:r>
              <a:rPr sz="4100" b="1" i="0" lang="he-IL">
                <a:solidFill>
                  <a:srgbClr val="7A1D10"/>
                </a:solidFill>
                <a:latin typeface="Frank Ruhl Libre"/>
                <a:cs typeface="Frank Ruhl Libre"/>
                <a:ea typeface="Frank Ruhl Libre"/>
              </a:rPr>
              <a:t>וְהִנֵּה רָחֵל בִּתּוֹ בָּאָה עִם־הַצֹּאן</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565"/>
              </a:lnSpc>
            </a:pPr>
            <a:r>
              <a:rPr sz="1900" b="0" i="1" lang="he-IL">
                <a:solidFill>
                  <a:srgbClr val="5B3D22"/>
                </a:solidFill>
                <a:latin typeface="David Libre"/>
                <a:cs typeface="David Libre"/>
                <a:ea typeface="David Libre"/>
              </a:rPr>
              <a:t>הרועים מכירים את לבן בן נחור, ואומרים ״והנה רחל בתו באה עם הצאן״.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22098" y="508000"/>
            <a:ext cx="1168201"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מילים ומושגים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ביאורי מילים</a:t>
            </a:r>
          </a:p>
        </p:txBody>
      </p:sp>
      <p:sp>
        <p:nvSpPr>
          <p:cNvPr id="5" name="TextBox 4"/>
          <p:cNvSpPr txBox="1"/>
          <p:nvPr/>
        </p:nvSpPr>
        <p:spPr>
          <a:xfrm>
            <a:off x="8158860"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הכי אחי אתה</a:t>
            </a:r>
          </a:p>
        </p:txBody>
      </p:sp>
      <p:sp>
        <p:nvSpPr>
          <p:cNvPr id="6" name="TextBox 5"/>
          <p:cNvSpPr txBox="1"/>
          <p:nvPr/>
        </p:nvSpPr>
        <p:spPr>
          <a:xfrm>
            <a:off x="8158860"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לְשׁוֹן תֵּמַהּ, וְכִי בִּשְׁבִיל שֶׁאָחִי אַתָּה תַּעַבְדֵנִי חִנָּם.</a:t>
            </a:r>
          </a:p>
        </p:txBody>
      </p:sp>
      <p:sp>
        <p:nvSpPr>
          <p:cNvPr id="7" name="TextBox 6"/>
          <p:cNvSpPr txBox="1"/>
          <p:nvPr/>
        </p:nvSpPr>
        <p:spPr>
          <a:xfrm>
            <a:off x="4539361"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מילה מנחה</a:t>
            </a:r>
          </a:p>
        </p:txBody>
      </p:sp>
      <p:sp>
        <p:nvSpPr>
          <p:cNvPr id="8" name="TextBox 7"/>
          <p:cNvSpPr txBox="1"/>
          <p:nvPr/>
        </p:nvSpPr>
        <p:spPr>
          <a:xfrm>
            <a:off x="4539361"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9" name="TextBox 8"/>
          <p:cNvSpPr txBox="1"/>
          <p:nvPr/>
        </p:nvSpPr>
        <p:spPr>
          <a:xfrm>
            <a:off x="919861" y="189230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מספר טיפולוגי</a:t>
            </a:r>
          </a:p>
        </p:txBody>
      </p:sp>
      <p:sp>
        <p:nvSpPr>
          <p:cNvPr id="10" name="TextBox 9"/>
          <p:cNvSpPr txBox="1"/>
          <p:nvPr/>
        </p:nvSpPr>
        <p:spPr>
          <a:xfrm>
            <a:off x="919861" y="236220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מספרים מסוימים חוזרים במקרא הרבה יותר ממספרים אחרים.</a:t>
            </a:r>
          </a:p>
        </p:txBody>
      </p:sp>
      <p:sp>
        <p:nvSpPr>
          <p:cNvPr id="11" name="TextBox 10"/>
          <p:cNvSpPr txBox="1"/>
          <p:nvPr/>
        </p:nvSpPr>
        <p:spPr>
          <a:xfrm>
            <a:off x="8158860" y="427355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מדרש שם</a:t>
            </a:r>
          </a:p>
        </p:txBody>
      </p:sp>
      <p:sp>
        <p:nvSpPr>
          <p:cNvPr id="12" name="TextBox 11"/>
          <p:cNvSpPr txBox="1"/>
          <p:nvPr/>
        </p:nvSpPr>
        <p:spPr>
          <a:xfrm>
            <a:off x="8158860" y="474345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מדרש שם הוא הסבר לשמו של אדם או מקום.</a:t>
            </a:r>
          </a:p>
        </p:txBody>
      </p:sp>
      <p:sp>
        <p:nvSpPr>
          <p:cNvPr id="13" name="TextBox 12"/>
          <p:cNvSpPr txBox="1"/>
          <p:nvPr/>
        </p:nvSpPr>
        <p:spPr>
          <a:xfrm>
            <a:off x="4539361" y="4273550"/>
            <a:ext cx="3113278" cy="406400"/>
          </a:xfrm>
          <a:prstGeom prst="rect">
            <a:avLst/>
          </a:prstGeom>
          <a:noFill/>
        </p:spPr>
        <p:txBody>
          <a:bodyPr wrap="square" lIns="0" rIns="0" tIns="0" bIns="0" anchor="t"/>
          <a:lstStyle/>
          <a:p>
            <a:pPr algn="r" rtl="1">
              <a:lnSpc>
                <a:spcPts val="3200"/>
              </a:lnSpc>
            </a:pPr>
            <a:r>
              <a:rPr sz="2300" b="1" i="0" lang="he-IL">
                <a:solidFill>
                  <a:srgbClr val="8C2B1E"/>
                </a:solidFill>
                <a:latin typeface="Frank Ruhl Libre"/>
                <a:cs typeface="Frank Ruhl Libre"/>
                <a:ea typeface="Frank Ruhl Libre"/>
              </a:rPr>
              <a:t>תורת הגמול</a:t>
            </a:r>
          </a:p>
        </p:txBody>
      </p:sp>
      <p:sp>
        <p:nvSpPr>
          <p:cNvPr id="14" name="TextBox 13"/>
          <p:cNvSpPr txBox="1"/>
          <p:nvPr/>
        </p:nvSpPr>
        <p:spPr>
          <a:xfrm>
            <a:off x="4539361" y="4743450"/>
            <a:ext cx="3113278" cy="1365250"/>
          </a:xfrm>
          <a:prstGeom prst="rect">
            <a:avLst/>
          </a:prstGeom>
          <a:noFill/>
        </p:spPr>
        <p:txBody>
          <a:bodyPr wrap="square" lIns="0" rIns="0" tIns="0" bIns="0" anchor="t"/>
          <a:lstStyle/>
          <a:p>
            <a:pPr algn="r" rtl="1">
              <a:lnSpc>
                <a:spcPts val="2227"/>
              </a:lnSpc>
            </a:pPr>
            <a:r>
              <a:rPr sz="1650" b="0" i="0" lang="he-IL">
                <a:solidFill>
                  <a:srgbClr val="3B2A1A"/>
                </a:solidFill>
                <a:latin typeface="David Libre"/>
                <a:cs typeface="David Libre"/>
                <a:ea typeface="David Libre"/>
              </a:rPr>
              <a:t>הגמול, או שכר ועונש, היא נושא מרכזי במקרא, שמטרתו לחנך ליראת ה'.</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63832" y="508000"/>
            <a:ext cx="62646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פרשנים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רש"י</a:t>
            </a:r>
          </a:p>
        </p:txBody>
      </p:sp>
      <p:sp>
        <p:nvSpPr>
          <p:cNvPr id="5" name="TextBox 4"/>
          <p:cNvSpPr txBox="1"/>
          <p:nvPr/>
        </p:nvSpPr>
        <p:spPr>
          <a:xfrm>
            <a:off x="1072896" y="2459434"/>
            <a:ext cx="10046208" cy="304800"/>
          </a:xfrm>
          <a:prstGeom prst="rect">
            <a:avLst/>
          </a:prstGeom>
          <a:noFill/>
        </p:spPr>
        <p:txBody>
          <a:bodyPr wrap="square" lIns="0" rIns="0" tIns="0" bIns="0" anchor="t"/>
          <a:lstStyle/>
          <a:p>
            <a:pPr algn="r" rtl="1">
              <a:lnSpc>
                <a:spcPts val="2400"/>
              </a:lnSpc>
            </a:pPr>
            <a:r>
              <a:rPr sz="1700" b="1" i="0" lang="he-IL">
                <a:solidFill>
                  <a:srgbClr val="8C2B1E"/>
                </a:solidFill>
                <a:latin typeface="Frank Ruhl Libre"/>
                <a:cs typeface="Frank Ruhl Libre"/>
                <a:ea typeface="Frank Ruhl Libre"/>
              </a:rPr>
              <a:t>רש"י על בראשית כ"ט, א'</a:t>
            </a:r>
          </a:p>
        </p:txBody>
      </p:sp>
      <p:sp>
        <p:nvSpPr>
          <p:cNvPr id="6" name="TextBox 5"/>
          <p:cNvSpPr txBox="1"/>
          <p:nvPr/>
        </p:nvSpPr>
        <p:spPr>
          <a:xfrm>
            <a:off x="1072896" y="2891234"/>
            <a:ext cx="10046208" cy="1062831"/>
          </a:xfrm>
          <a:prstGeom prst="rect">
            <a:avLst/>
          </a:prstGeom>
          <a:noFill/>
        </p:spPr>
        <p:txBody>
          <a:bodyPr wrap="square" lIns="0" rIns="0" tIns="0" bIns="0" anchor="t"/>
          <a:lstStyle/>
          <a:p>
            <a:pPr algn="r" rtl="1">
              <a:lnSpc>
                <a:spcPts val="4160"/>
              </a:lnSpc>
            </a:pPr>
            <a:r>
              <a:rPr sz="2600" b="1" i="0" lang="he-IL">
                <a:solidFill>
                  <a:srgbClr val="3B2A1A"/>
                </a:solidFill>
                <a:latin typeface="Frank Ruhl Libre"/>
                <a:cs typeface="Frank Ruhl Libre"/>
                <a:ea typeface="Frank Ruhl Libre"/>
              </a:rPr>
              <a:t>וישא יעקב רגליו</a:t>
            </a:r>
            <a:r>
              <a:rPr sz="2600" b="0" i="0" lang="he-IL">
                <a:solidFill>
                  <a:srgbClr val="3B2A1A"/>
                </a:solidFill>
                <a:latin typeface="Noto Rashi Hebrew"/>
                <a:cs typeface="Noto Rashi Hebrew"/>
                <a:ea typeface="Noto Rashi Hebrew"/>
              </a:rPr>
              <a:t>. מִשֶּׁנִּתְבַּשֵּׂר בְּשׂוֹרָה טוֹבָה שֶׁהֻבְטַח בִּשְׁמִירָה נָשָׂא לִבּוֹ אֶת רַגְלָיו וְנַעֲשָׂה קַל לָלֶכֶת, כָּךְ מְפֹרָשׁ בִּבְ"רַ:</a:t>
            </a:r>
          </a:p>
        </p:txBody>
      </p:sp>
      <p:sp>
        <p:nvSpPr>
          <p:cNvPr id="7" name="TextBox 6"/>
          <p:cNvSpPr txBox="1"/>
          <p:nvPr/>
        </p:nvSpPr>
        <p:spPr>
          <a:xfrm>
            <a:off x="929957" y="5207000"/>
            <a:ext cx="10268585" cy="1079500"/>
          </a:xfrm>
          <a:prstGeom prst="rect">
            <a:avLst/>
          </a:prstGeom>
          <a:noFill/>
        </p:spPr>
        <p:txBody>
          <a:bodyPr wrap="square" lIns="0" rIns="0" tIns="0" bIns="0" anchor="ctr"/>
          <a:lstStyle/>
          <a:p>
            <a:pPr algn="r" rtl="1">
              <a:lnSpc>
                <a:spcPts val="2860"/>
              </a:lnSpc>
            </a:pPr>
            <a:r>
              <a:rPr sz="2200" b="0" i="0" lang="he-IL">
                <a:solidFill>
                  <a:srgbClr val="3B2A1A"/>
                </a:solidFill>
                <a:latin typeface="David Libre"/>
                <a:cs typeface="David Libre"/>
                <a:ea typeface="David Libre"/>
              </a:rPr>
              <a:t>מה מסביר רש"י על «וישא יעקב רגליו»?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63832" y="508000"/>
            <a:ext cx="626467"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פרשנים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רמב"ן</a:t>
            </a:r>
          </a:p>
        </p:txBody>
      </p:sp>
      <p:sp>
        <p:nvSpPr>
          <p:cNvPr id="5" name="TextBox 4"/>
          <p:cNvSpPr txBox="1"/>
          <p:nvPr/>
        </p:nvSpPr>
        <p:spPr>
          <a:xfrm>
            <a:off x="1072896" y="2195314"/>
            <a:ext cx="10046208" cy="304800"/>
          </a:xfrm>
          <a:prstGeom prst="rect">
            <a:avLst/>
          </a:prstGeom>
          <a:noFill/>
        </p:spPr>
        <p:txBody>
          <a:bodyPr wrap="square" lIns="0" rIns="0" tIns="0" bIns="0" anchor="t"/>
          <a:lstStyle/>
          <a:p>
            <a:pPr algn="r" rtl="1">
              <a:lnSpc>
                <a:spcPts val="2400"/>
              </a:lnSpc>
            </a:pPr>
            <a:r>
              <a:rPr sz="1700" b="1" i="0" lang="he-IL">
                <a:solidFill>
                  <a:srgbClr val="8C2B1E"/>
                </a:solidFill>
                <a:latin typeface="Frank Ruhl Libre"/>
                <a:cs typeface="Frank Ruhl Libre"/>
                <a:ea typeface="Frank Ruhl Libre"/>
              </a:rPr>
              <a:t>רמב"ן על בראשית כ"ט, ט"ו</a:t>
            </a:r>
          </a:p>
        </p:txBody>
      </p:sp>
      <p:sp>
        <p:nvSpPr>
          <p:cNvPr id="6" name="TextBox 5"/>
          <p:cNvSpPr txBox="1"/>
          <p:nvPr/>
        </p:nvSpPr>
        <p:spPr>
          <a:xfrm>
            <a:off x="1072896" y="2627114"/>
            <a:ext cx="10046208" cy="1591071"/>
          </a:xfrm>
          <a:prstGeom prst="rect">
            <a:avLst/>
          </a:prstGeom>
          <a:noFill/>
        </p:spPr>
        <p:txBody>
          <a:bodyPr wrap="square" lIns="0" rIns="0" tIns="0" bIns="0" anchor="t"/>
          <a:lstStyle/>
          <a:p>
            <a:pPr algn="r" rtl="1">
              <a:lnSpc>
                <a:spcPts val="4160"/>
              </a:lnSpc>
            </a:pPr>
            <a:r>
              <a:rPr sz="2600" b="1" i="0" lang="he-IL">
                <a:solidFill>
                  <a:srgbClr val="3B2A1A"/>
                </a:solidFill>
                <a:latin typeface="Frank Ruhl Libre"/>
                <a:cs typeface="Frank Ruhl Libre"/>
                <a:ea typeface="Frank Ruhl Libre"/>
              </a:rPr>
              <a:t>הֲכִי אָחִי אַתָּה וַעֲבַדְתַּנִי חִנָּם</a:t>
            </a:r>
            <a:r>
              <a:rPr sz="2600" b="0" i="0" lang="he-IL">
                <a:solidFill>
                  <a:srgbClr val="3B2A1A"/>
                </a:solidFill>
                <a:latin typeface="Noto Rashi Hebrew"/>
                <a:cs typeface="Noto Rashi Hebrew"/>
                <a:ea typeface="Noto Rashi Hebrew"/>
              </a:rPr>
              <a:t> לֹא סִפֵּר הַכָּתוּב שֶׁהָיָה יַעֲקֹב עוֹבֵד אוֹתוֹ. וְיִתָּכֵן כִּי מֵעֵת שֶׁאָמַר "וַיַּשְׁקְ אֶת צֹאן לָבָן אֲחִי אִמּוֹ" לֹא יָצָא הַצֹּאן מִיָּדוֹ, כִּי בִּרְאוֹתוֹ אֶת רָחֵל כִּי רוֹעָה ...</a:t>
            </a:r>
          </a:p>
        </p:txBody>
      </p:sp>
      <p:sp>
        <p:nvSpPr>
          <p:cNvPr id="7" name="TextBox 6"/>
          <p:cNvSpPr txBox="1"/>
          <p:nvPr/>
        </p:nvSpPr>
        <p:spPr>
          <a:xfrm>
            <a:off x="929957" y="5207000"/>
            <a:ext cx="10268585" cy="1079500"/>
          </a:xfrm>
          <a:prstGeom prst="rect">
            <a:avLst/>
          </a:prstGeom>
          <a:noFill/>
        </p:spPr>
        <p:txBody>
          <a:bodyPr wrap="square" lIns="0" rIns="0" tIns="0" bIns="0" anchor="ctr"/>
          <a:lstStyle/>
          <a:p>
            <a:pPr algn="r" rtl="1">
              <a:lnSpc>
                <a:spcPts val="2860"/>
              </a:lnSpc>
            </a:pPr>
            <a:r>
              <a:rPr sz="2200" b="0" i="0" lang="he-IL">
                <a:solidFill>
                  <a:srgbClr val="3B2A1A"/>
                </a:solidFill>
                <a:latin typeface="David Libre"/>
                <a:cs typeface="David Libre"/>
                <a:ea typeface="David Libre"/>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57202" y="508000"/>
            <a:ext cx="2138845"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1/3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א׳–י״ד («המפגש ליד הבאר»).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40888" y="508000"/>
            <a:ext cx="2155401"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2/3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ט״ו–ל׳ («שבע שנים בעבור רחל»).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143103" y="508000"/>
            <a:ext cx="215315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שאלות הבנה ופרשנות · 3/3</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3</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480"/>
              </a:lnSpc>
            </a:pPr>
            <a:r>
              <a:rPr sz="3200" b="0" i="0" lang="he-IL">
                <a:solidFill>
                  <a:srgbClr val="3B2A1A"/>
                </a:solidFill>
                <a:latin typeface="Frank Ruhl Libre"/>
                <a:cs typeface="Frank Ruhl Libre"/>
                <a:ea typeface="Frank Ruhl Libre"/>
              </a:rPr>
              <a:t>קראו פסוקים ל״א–ל״ה («ילדי לאה»).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8C2B1E"/>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41086" y="508000"/>
            <a:ext cx="849213"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דיון בכיתה</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מה דעתכם?</a:t>
            </a:r>
          </a:p>
        </p:txBody>
      </p:sp>
      <p:sp>
        <p:nvSpPr>
          <p:cNvPr id="5" name="TextBox 4"/>
          <p:cNvSpPr txBox="1"/>
          <p:nvPr/>
        </p:nvSpPr>
        <p:spPr>
          <a:xfrm>
            <a:off x="4926012" y="1841500"/>
            <a:ext cx="6213475" cy="1524000"/>
          </a:xfrm>
          <a:prstGeom prst="rect">
            <a:avLst/>
          </a:prstGeom>
          <a:noFill/>
        </p:spPr>
        <p:txBody>
          <a:bodyPr wrap="square" lIns="0" rIns="0" tIns="0" bIns="0" anchor="ctr"/>
          <a:lstStyle/>
          <a:p>
            <a:pPr algn="r" rtl="1">
              <a:lnSpc>
                <a:spcPts val="3105"/>
              </a:lnSpc>
            </a:pPr>
            <a:r>
              <a:rPr sz="2300" b="0" i="0" lang="he-IL">
                <a:solidFill>
                  <a:srgbClr val="3B2A1A"/>
                </a:solidFill>
                <a:latin typeface="David Libre"/>
                <a:cs typeface="David Libre"/>
                <a:ea typeface="David Libre"/>
              </a:rPr>
              <a:t>מה לדעתכם המסר המרכזי של בראשית כ״ט?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799960" y="508000"/>
            <a:ext cx="490339"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סיכום</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6EAD0"/>
                </a:solidFill>
                <a:latin typeface="Frank Ruhl Libre"/>
                <a:cs typeface="Frank Ruhl Libre"/>
                <a:ea typeface="Frank Ruhl Libre"/>
              </a:rPr>
              <a:t>יעקב אצל לבן: רחל ולאה</a:t>
            </a:r>
          </a:p>
        </p:txBody>
      </p:sp>
      <p:sp>
        <p:nvSpPr>
          <p:cNvPr id="6" name="TextBox 5"/>
          <p:cNvSpPr txBox="1"/>
          <p:nvPr/>
        </p:nvSpPr>
        <p:spPr>
          <a:xfrm>
            <a:off x="8003794" y="1841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המפגש ליד הבאר</a:t>
            </a:r>
          </a:p>
        </p:txBody>
      </p:sp>
      <p:sp>
        <p:nvSpPr>
          <p:cNvPr id="7" name="TextBox 6"/>
          <p:cNvSpPr txBox="1"/>
          <p:nvPr/>
        </p:nvSpPr>
        <p:spPr>
          <a:xfrm>
            <a:off x="891794" y="1841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שבע שנים בעבור רחל</a:t>
            </a:r>
          </a:p>
        </p:txBody>
      </p:sp>
      <p:sp>
        <p:nvSpPr>
          <p:cNvPr id="8" name="TextBox 7"/>
          <p:cNvSpPr txBox="1"/>
          <p:nvPr/>
        </p:nvSpPr>
        <p:spPr>
          <a:xfrm>
            <a:off x="8003794" y="3492500"/>
            <a:ext cx="3296412" cy="1016000"/>
          </a:xfrm>
          <a:prstGeom prst="rect">
            <a:avLst/>
          </a:prstGeom>
          <a:noFill/>
        </p:spPr>
        <p:txBody>
          <a:bodyPr wrap="square" lIns="0" rIns="0" tIns="0" bIns="0" anchor="ctr"/>
          <a:lstStyle/>
          <a:p>
            <a:pPr algn="r" rtl="1">
              <a:lnSpc>
                <a:spcPts val="2014"/>
              </a:lnSpc>
            </a:pPr>
            <a:r>
              <a:rPr sz="1550" b="0" i="0" lang="he-IL">
                <a:solidFill>
                  <a:srgbClr val="3B2A1A"/>
                </a:solidFill>
                <a:latin typeface="David Libre"/>
                <a:cs typeface="David Libre"/>
                <a:ea typeface="David Libre"/>
              </a:rPr>
              <a:t>ילדי לאה</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605267" y="508000"/>
            <a:ext cx="1685032"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תרגול לקראת הבגרות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3B2A1A"/>
                </a:solidFill>
                <a:latin typeface="David Libre"/>
                <a:cs typeface="David Libre"/>
                <a:ea typeface="David Libre"/>
              </a:rPr>
              <a:t>(חורף תשפ"ב (שאלון 1261))</a:t>
            </a:r>
          </a:p>
          <a:p>
            <a:pPr algn="r" rtl="1">
              <a:lnSpc>
                <a:spcPts val="3000"/>
              </a:lnSpc>
            </a:pPr>
            <a:r>
              <a:rPr sz="2000" b="0" i="0" lang="he-IL">
                <a:solidFill>
                  <a:srgbClr val="3B2A1A"/>
                </a:solidFill>
                <a:latin typeface="David Libre"/>
                <a:cs typeface="David Libre"/>
                <a:ea typeface="David Libre"/>
              </a:rPr>
              <a:t>2. קרא בראשית, פרק כ"ט, פסוקים א'-ל'.</a:t>
            </a:r>
          </a:p>
          <a:p>
            <a:pPr algn="r" rtl="1">
              <a:lnSpc>
                <a:spcPts val="3000"/>
              </a:lnSpc>
            </a:pPr>
            <a:r>
              <a:rPr sz="2000" b="0" i="0" lang="he-IL">
                <a:solidFill>
                  <a:srgbClr val="3B2A1A"/>
                </a:solidFill>
                <a:latin typeface="David Libre"/>
                <a:cs typeface="David Libre"/>
                <a:ea typeface="David Libre"/>
              </a:rPr>
              <a:t>א. קרא פסוקים א'-י"א. לפניך ארבע קביעות שבאות לידי ביטוי בפסוקים אלה.</a:t>
            </a:r>
          </a:p>
          <a:p>
            <a:pPr algn="r" rtl="1">
              <a:lnSpc>
                <a:spcPts val="3000"/>
              </a:lnSpc>
            </a:pPr>
            <a:r>
              <a:rPr sz="2000" b="0" i="0" lang="he-IL">
                <a:solidFill>
                  <a:srgbClr val="3B2A1A"/>
                </a:solidFill>
                <a:latin typeface="David Libre"/>
                <a:cs typeface="David Libre"/>
                <a:ea typeface="David Libre"/>
              </a:rPr>
              <a:t>בין הרועים נדרשת עבודת צוות.</a:t>
            </a:r>
          </a:p>
          <a:p>
            <a:pPr algn="r" rtl="1">
              <a:lnSpc>
                <a:spcPts val="3000"/>
              </a:lnSpc>
            </a:pPr>
            <a:r>
              <a:rPr sz="2000" b="0" i="0" lang="he-IL">
                <a:solidFill>
                  <a:srgbClr val="3B2A1A"/>
                </a:solidFill>
                <a:latin typeface="David Libre"/>
                <a:cs typeface="David Libre"/>
                <a:ea typeface="David Libre"/>
              </a:rPr>
              <a:t>אהבה ממלאת את האדם בכוח.</a:t>
            </a:r>
          </a:p>
          <a:p>
            <a:pPr algn="r" rtl="1">
              <a:lnSpc>
                <a:spcPts val="3000"/>
              </a:lnSpc>
            </a:pPr>
            <a:r>
              <a:rPr sz="2000" b="0" i="0" lang="he-IL">
                <a:solidFill>
                  <a:srgbClr val="3B2A1A"/>
                </a:solidFill>
                <a:latin typeface="David Libre"/>
                <a:cs typeface="David Libre"/>
                <a:ea typeface="David Libre"/>
              </a:rPr>
              <a:t>אדם אוהב נוהג ברכות וברגשנות.</a:t>
            </a:r>
          </a:p>
          <a:p>
            <a:pPr algn="r" rtl="1">
              <a:lnSpc>
                <a:spcPts val="3000"/>
              </a:lnSpc>
            </a:pPr>
            <a:r>
              <a:rPr sz="2000" b="0" i="0" lang="he-IL">
                <a:solidFill>
                  <a:srgbClr val="3B2A1A"/>
                </a:solidFill>
                <a:latin typeface="David Libre"/>
                <a:cs typeface="David Libre"/>
                <a:ea typeface="David Libre"/>
              </a:rPr>
              <a:t>יעקב ורחל הם בני דודים.</a:t>
            </a:r>
          </a:p>
          <a:p>
            <a:pPr algn="r" rtl="1">
              <a:lnSpc>
                <a:spcPts val="3000"/>
              </a:lnSpc>
            </a:pPr>
            <a:r>
              <a:rPr sz="2000" b="0" i="0" lang="he-IL">
                <a:solidFill>
                  <a:srgbClr val="3B2A1A"/>
                </a:solidFill>
                <a:latin typeface="David Libre"/>
                <a:cs typeface="David Libre"/>
                <a:ea typeface="David Libre"/>
              </a:rPr>
              <a:t>בחר בשלוש מן הקביעות, והסבר כיצד כל אחת מהן באה לידי ביטוי בפסוקים. בסס את דבריך על הכתוב.</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א׳–י״ד («המפגש ליד הבאר»).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יעקב ״נושא רגליו״ וממשיך אל ארץ בני קדם. הוא רואה באר בשדה ושלושה עדרי צאן רובצים לידה, ואבן גדולה על פי הבאר. הרועים מגלגלים אותה רק כשכל העדרים נאספים.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ט״ו–ל׳ («שבע שנים בעבור רחל»).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לבן שואל הלא אחי אתה ועבדתני חינם הגידה לי מה משכרתך. ללבן שתי בנות: לאה הגדולה ״ועיני לאה רכות״ ורחל ״יפת תואר ויפת מראה״. יעקב אוהב את רחל ואומר ״אעבדך שבע שנים ברחל בתך הקטנה״.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8C2B1E"/>
                </a:solidFill>
                <a:latin typeface="David Libre"/>
                <a:cs typeface="David Libre"/>
                <a:ea typeface="David Libre"/>
              </a:rPr>
              <a:t>קראו פסוקים ל״א–ל״ה («ילדי לאה»).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״וירא ה׳ כי שנואה לאה ויפתח את רחמה ורחל עקרה״. לאה יולדת ארבעה בנים וכל שם מבטא את תחושתה.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שאלה 2</a:t>
            </a:r>
          </a:p>
          <a:p>
            <a:pPr algn="r" rtl="1">
              <a:lnSpc>
                <a:spcPts val="2850"/>
              </a:lnSpc>
            </a:pPr>
            <a:r>
              <a:rPr sz="1900" b="0" i="0" lang="he-IL">
                <a:solidFill>
                  <a:srgbClr val="3B2A1A"/>
                </a:solidFill>
                <a:latin typeface="David Libre"/>
                <a:cs typeface="David Libre"/>
                <a:ea typeface="David Libre"/>
              </a:rPr>
              <a:t>סעיף א'</a:t>
            </a:r>
          </a:p>
          <a:p>
            <a:pPr algn="r" rtl="1">
              <a:lnSpc>
                <a:spcPts val="2850"/>
              </a:lnSpc>
            </a:pPr>
            <a:r>
              <a:rPr sz="1900" b="0" i="0" lang="he-IL">
                <a:solidFill>
                  <a:srgbClr val="3B2A1A"/>
                </a:solidFill>
                <a:latin typeface="David Libre"/>
                <a:cs typeface="David Libre"/>
                <a:ea typeface="David Libre"/>
              </a:rPr>
              <a:t>הקביעות הבאות לידי ביטוי בפסוקים (על התלמיד לבחור שלוש מהן ולבסס) :</a:t>
            </a:r>
          </a:p>
          <a:p>
            <a:pPr algn="r" rtl="1">
              <a:lnSpc>
                <a:spcPts val="2850"/>
              </a:lnSpc>
            </a:pPr>
            <a:r>
              <a:rPr sz="1900" b="0" i="0" lang="he-IL">
                <a:solidFill>
                  <a:srgbClr val="3B2A1A"/>
                </a:solidFill>
                <a:latin typeface="David Libre"/>
                <a:cs typeface="David Libre"/>
                <a:ea typeface="David Libre"/>
              </a:rPr>
              <a:t>בין הרועים נדרשת עבודת צוות – "ונאספו שמה כל העדרים וגללו את האבן מעל פי הבאר והשקו את הצאן והשיבו את האבן על פי הבאר למקומה", או: "ויאמרו לא נוכל עד אשר יאספו כל העדרים וגללו את האבן מעל פי האר והשקיטו הצאן".</a:t>
            </a:r>
          </a:p>
          <a:p>
            <a:pPr algn="r" rtl="1">
              <a:lnSpc>
                <a:spcPts val="2850"/>
              </a:lnSpc>
            </a:pPr>
            <a:r>
              <a:rPr sz="1900" b="0" i="0" lang="he-IL">
                <a:solidFill>
                  <a:srgbClr val="3B2A1A"/>
                </a:solidFill>
                <a:latin typeface="David Libre"/>
                <a:cs typeface="David Libre"/>
                <a:ea typeface="David Libre"/>
              </a:rPr>
              <a:t>כדי להזיז את האבן הגדולה המכסה את הבאר, נדרשת עבודת צוות משותפת של כל הרועים.</a:t>
            </a:r>
          </a:p>
          <a:p>
            <a:pPr algn="r" rtl="1">
              <a:lnSpc>
                <a:spcPts val="2850"/>
              </a:lnSpc>
            </a:pPr>
            <a:r>
              <a:rPr sz="1900" b="0" i="0" lang="he-IL">
                <a:solidFill>
                  <a:srgbClr val="3B2A1A"/>
                </a:solidFill>
                <a:latin typeface="David Libre"/>
                <a:cs typeface="David Libre"/>
                <a:ea typeface="David Libre"/>
              </a:rPr>
              <a:t>אהבה ממלאת את האדם בכוח – "ויהי כאשר ראה יעקב את רחל... ויגש יעקב ויגל את האבן מעל פי הבאר וישק את צאן לבן...". כאשר יעקב רואה את רחל, האהבה שהוא חש כלפיה ממלאת אותו בכוח והוא לבדו מזיז את האבן מעל פי הבאר, משימה שכדי לבצעה צריך את כל הרועים יחדיו.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49743" y="508000"/>
            <a:ext cx="640556" cy="304800"/>
          </a:xfrm>
          <a:prstGeom prst="rect">
            <a:avLst/>
          </a:prstGeom>
          <a:noFill/>
        </p:spPr>
        <p:txBody>
          <a:bodyPr wrap="square" lIns="0" rIns="0" tIns="0" bIns="0" anchor="t"/>
          <a:lstStyle/>
          <a:p>
            <a:pPr algn="r" rtl="1">
              <a:lnSpc>
                <a:spcPts val="2400"/>
              </a:lnSpc>
            </a:pPr>
            <a:r>
              <a:rPr sz="1600" b="1" i="0" lang="he-IL">
                <a:solidFill>
                  <a:srgbClr val="F6EAD0"/>
                </a:solidFill>
                <a:latin typeface="Frank Ruhl Libre"/>
                <a:cs typeface="Frank Ruhl Libre"/>
                <a:ea typeface="Frank Ruhl Libre"/>
              </a:rPr>
              <a:t>תשובות</a:t>
            </a:r>
          </a:p>
        </p:txBody>
      </p:sp>
      <p:sp>
        <p:nvSpPr>
          <p:cNvPr id="4" name="TextBox 3"/>
          <p:cNvSpPr txBox="1"/>
          <p:nvPr/>
        </p:nvSpPr>
        <p:spPr>
          <a:xfrm>
            <a:off x="601980" y="812800"/>
            <a:ext cx="10988040" cy="762000"/>
          </a:xfrm>
          <a:prstGeom prst="rect">
            <a:avLst/>
          </a:prstGeom>
          <a:noFill/>
        </p:spPr>
        <p:txBody>
          <a:bodyPr wrap="square" lIns="0" rIns="0" tIns="0" bIns="0" anchor="t"/>
          <a:lstStyle/>
          <a:p>
            <a:pPr algn="r" rtl="1">
              <a:lnSpc>
                <a:spcPts val="6000"/>
              </a:lnSpc>
            </a:pPr>
            <a:r>
              <a:rPr sz="4400" b="1" i="0" lang="he-IL">
                <a:solidFill>
                  <a:srgbClr val="3B2A1A"/>
                </a:solidFill>
                <a:latin typeface="Frank Ruhl Libre"/>
                <a:cs typeface="Frank Ruhl Libre"/>
                <a:ea typeface="Frank Ruhl Libre"/>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B2A1A"/>
                </a:solidFill>
                <a:latin typeface="David Libre"/>
                <a:cs typeface="David Libre"/>
                <a:ea typeface="David Libre"/>
              </a:rPr>
              <a:t>אדם אוהב נוהג ברכות וברגשנות – "וישק יעקב לרחל וישא את קלו ויבך". יעקב נושק לרחל ברכות, והמפגש ביניהם גורם לו לפרוץ בבכי.</a:t>
            </a:r>
          </a:p>
          <a:p>
            <a:pPr algn="r" rtl="1">
              <a:lnSpc>
                <a:spcPts val="2850"/>
              </a:lnSpc>
            </a:pPr>
            <a:r>
              <a:rPr sz="1900" b="0" i="0" lang="he-IL">
                <a:solidFill>
                  <a:srgbClr val="3B2A1A"/>
                </a:solidFill>
                <a:latin typeface="David Libre"/>
                <a:cs typeface="David Libre"/>
                <a:ea typeface="David Libre"/>
              </a:rPr>
              <a:t>יעקב ורחל הם בני דודים – "ויהי כאשר ראה יעקב את רחל בת לבן אחי אמו ואת צאן לבן אחי אמו..." – לבן אבי רחל, הוא אחיה של רבקה, אמו של יעקב.</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7A4E2A"/>
                </a:solidFill>
                <a:latin typeface="David Libre"/>
                <a:cs typeface="David Libre"/>
                <a:ea typeface="David Libre"/>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יעקב אצל לבן: רחל ולאה – שאלון 1261</dc:title>
  <dc:subject/>
  <dc:creator/>
  <cp:keywords/>
  <dc:description/>
  <cp:lastModifiedBy/>
  <cp:revision>1</cp:revision>
  <dcterms:created xsi:type="dcterms:W3CDTF">2013-01-27T09:14:16Z</dcterms:created>
  <dcterms:modified xsi:type="dcterms:W3CDTF">2013-01-27T09:15:58Z</dcterms:modified>
  <cp:category/>
</cp:coreProperties>
</file>