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126353" y="1816100"/>
            <a:ext cx="4892294" cy="444500"/>
          </a:xfrm>
          <a:prstGeom prst="rect">
            <a:avLst/>
          </a:prstGeom>
          <a:noFill/>
        </p:spPr>
        <p:txBody>
          <a:bodyPr wrap="square" lIns="0" rIns="0" tIns="0" bIns="0" anchor="t"/>
          <a:lstStyle/>
          <a:p>
            <a:pPr algn="ctr" rtl="1">
              <a:lnSpc>
                <a:spcPts val="3500"/>
              </a:lnSpc>
            </a:pPr>
            <a:r>
              <a:rPr sz="2400" b="0" i="0" lang="he-IL">
                <a:solidFill>
                  <a:srgbClr val="2F6E7A"/>
                </a:solidFill>
                <a:latin typeface="Suez One"/>
                <a:cs typeface="Suez One"/>
                <a:ea typeface="Suez One"/>
              </a:rPr>
              <a:t>בראשית ג׳</a:t>
            </a:r>
          </a:p>
        </p:txBody>
      </p:sp>
      <p:sp>
        <p:nvSpPr>
          <p:cNvPr id="4" name="TextBox 3"/>
          <p:cNvSpPr txBox="1"/>
          <p:nvPr/>
        </p:nvSpPr>
        <p:spPr>
          <a:xfrm>
            <a:off x="6126353" y="2260600"/>
            <a:ext cx="4892294" cy="2095500"/>
          </a:xfrm>
          <a:prstGeom prst="rect">
            <a:avLst/>
          </a:prstGeom>
          <a:noFill/>
        </p:spPr>
        <p:txBody>
          <a:bodyPr wrap="square" lIns="0" rIns="0" tIns="0" bIns="0" anchor="ctr"/>
          <a:lstStyle/>
          <a:p>
            <a:pPr algn="ctr" rtl="1">
              <a:lnSpc>
                <a:spcPts val="6480"/>
              </a:lnSpc>
            </a:pPr>
            <a:r>
              <a:rPr sz="6000" b="0" i="0" lang="he-IL">
                <a:solidFill>
                  <a:srgbClr val="3A2C1C"/>
                </a:solidFill>
                <a:latin typeface="Suez One"/>
                <a:cs typeface="Suez One"/>
                <a:ea typeface="Suez One"/>
              </a:rPr>
              <a:t>חטא עץ הדעת והגירוש</a:t>
            </a:r>
          </a:p>
        </p:txBody>
      </p:sp>
      <p:sp>
        <p:nvSpPr>
          <p:cNvPr id="5" name="TextBox 4"/>
          <p:cNvSpPr txBox="1"/>
          <p:nvPr/>
        </p:nvSpPr>
        <p:spPr>
          <a:xfrm>
            <a:off x="6126353" y="4356100"/>
            <a:ext cx="4892294" cy="406400"/>
          </a:xfrm>
          <a:prstGeom prst="rect">
            <a:avLst/>
          </a:prstGeom>
          <a:noFill/>
        </p:spPr>
        <p:txBody>
          <a:bodyPr wrap="square" lIns="0" rIns="0" tIns="0" bIns="0" anchor="t"/>
          <a:lstStyle/>
          <a:p>
            <a:pPr algn="ctr" rtl="1">
              <a:lnSpc>
                <a:spcPts val="3200"/>
              </a:lnSpc>
            </a:pPr>
            <a:r>
              <a:rPr sz="1800" b="0" i="0" lang="he-IL">
                <a:solidFill>
                  <a:srgbClr val="B5523B"/>
                </a:solidFill>
                <a:latin typeface="Suez One"/>
                <a:cs typeface="Suez One"/>
                <a:ea typeface="Suez One"/>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פתיחה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מטרות השיעור</a:t>
            </a:r>
          </a:p>
        </p:txBody>
      </p:sp>
      <p:sp>
        <p:nvSpPr>
          <p:cNvPr id="5" name="TextBox 4"/>
          <p:cNvSpPr txBox="1"/>
          <p:nvPr/>
        </p:nvSpPr>
        <p:spPr>
          <a:xfrm>
            <a:off x="10515600" y="19431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1</a:t>
            </a:r>
          </a:p>
        </p:txBody>
      </p:sp>
      <p:sp>
        <p:nvSpPr>
          <p:cNvPr id="6" name="TextBox 5"/>
          <p:cNvSpPr txBox="1"/>
          <p:nvPr/>
        </p:nvSpPr>
        <p:spPr>
          <a:xfrm>
            <a:off x="4812538" y="18478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נכיר את הסיפור «חטא עץ הדעת והגירוש» (בראשית ג׳) ואת הדמויות בו</a:t>
            </a:r>
          </a:p>
        </p:txBody>
      </p:sp>
      <p:sp>
        <p:nvSpPr>
          <p:cNvPr id="7" name="TextBox 6"/>
          <p:cNvSpPr txBox="1"/>
          <p:nvPr/>
        </p:nvSpPr>
        <p:spPr>
          <a:xfrm>
            <a:off x="10515600" y="30607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2</a:t>
            </a:r>
          </a:p>
        </p:txBody>
      </p:sp>
      <p:sp>
        <p:nvSpPr>
          <p:cNvPr id="8" name="TextBox 7"/>
          <p:cNvSpPr txBox="1"/>
          <p:nvPr/>
        </p:nvSpPr>
        <p:spPr>
          <a:xfrm>
            <a:off x="4812538" y="29654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נבחן כיצד הסיפור מבטא את התמה «בראשית»</a:t>
            </a:r>
          </a:p>
        </p:txBody>
      </p:sp>
      <p:sp>
        <p:nvSpPr>
          <p:cNvPr id="9" name="TextBox 8"/>
          <p:cNvSpPr txBox="1"/>
          <p:nvPr/>
        </p:nvSpPr>
        <p:spPr>
          <a:xfrm>
            <a:off x="10515600" y="41783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3</a:t>
            </a:r>
          </a:p>
        </p:txBody>
      </p:sp>
      <p:sp>
        <p:nvSpPr>
          <p:cNvPr id="10" name="TextBox 9"/>
          <p:cNvSpPr txBox="1"/>
          <p:nvPr/>
        </p:nvSpPr>
        <p:spPr>
          <a:xfrm>
            <a:off x="4812538" y="40830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נקרא פסוקי מפתח ונעמיק בפירוש רש"י ומלבי"ם</a:t>
            </a:r>
          </a:p>
        </p:txBody>
      </p:sp>
      <p:sp>
        <p:nvSpPr>
          <p:cNvPr id="11" name="TextBox 10"/>
          <p:cNvSpPr txBox="1"/>
          <p:nvPr/>
        </p:nvSpPr>
        <p:spPr>
          <a:xfrm>
            <a:off x="10515600" y="52959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4</a:t>
            </a:r>
          </a:p>
        </p:txBody>
      </p:sp>
      <p:sp>
        <p:nvSpPr>
          <p:cNvPr id="12" name="TextBox 11"/>
          <p:cNvSpPr txBox="1"/>
          <p:nvPr/>
        </p:nvSpPr>
        <p:spPr>
          <a:xfrm>
            <a:off x="4812538" y="52006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הדמויות בסיפור</a:t>
            </a:r>
          </a:p>
        </p:txBody>
      </p:sp>
      <p:sp>
        <p:nvSpPr>
          <p:cNvPr id="5" name="TextBox 4"/>
          <p:cNvSpPr txBox="1"/>
          <p:nvPr/>
        </p:nvSpPr>
        <p:spPr>
          <a:xfrm>
            <a:off x="8214614" y="2070100"/>
            <a:ext cx="2773172"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אדם</a:t>
            </a:r>
          </a:p>
        </p:txBody>
      </p:sp>
      <p:sp>
        <p:nvSpPr>
          <p:cNvPr id="6" name="TextBox 5"/>
          <p:cNvSpPr txBox="1"/>
          <p:nvPr/>
        </p:nvSpPr>
        <p:spPr>
          <a:xfrm>
            <a:off x="8214614" y="2628900"/>
            <a:ext cx="2773172"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לפני האכילה אדם וחוה כמו ילדים שאין להם ידע (קאסוטו, בלשון טקסטולוגיה).</a:t>
            </a:r>
          </a:p>
        </p:txBody>
      </p:sp>
      <p:sp>
        <p:nvSpPr>
          <p:cNvPr id="7" name="TextBox 6"/>
          <p:cNvSpPr txBox="1"/>
          <p:nvPr/>
        </p:nvSpPr>
        <p:spPr>
          <a:xfrm>
            <a:off x="4709414" y="2070100"/>
            <a:ext cx="2773172"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חוה</a:t>
            </a:r>
          </a:p>
        </p:txBody>
      </p:sp>
      <p:sp>
        <p:nvSpPr>
          <p:cNvPr id="8" name="TextBox 7"/>
          <p:cNvSpPr txBox="1"/>
          <p:nvPr/>
        </p:nvSpPr>
        <p:spPr>
          <a:xfrm>
            <a:off x="4709414" y="2628900"/>
            <a:ext cx="2773172"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גם חוה מגזימה ומוסיפה שאסור אפילו לגעת בעץ.</a:t>
            </a:r>
          </a:p>
        </p:txBody>
      </p:sp>
      <p:sp>
        <p:nvSpPr>
          <p:cNvPr id="9" name="TextBox 8"/>
          <p:cNvSpPr txBox="1"/>
          <p:nvPr/>
        </p:nvSpPr>
        <p:spPr>
          <a:xfrm>
            <a:off x="1204214" y="2070100"/>
            <a:ext cx="2773172"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לבן</a:t>
            </a:r>
          </a:p>
        </p:txBody>
      </p:sp>
      <p:sp>
        <p:nvSpPr>
          <p:cNvPr id="10" name="TextBox 9"/>
          <p:cNvSpPr txBox="1"/>
          <p:nvPr/>
        </p:nvSpPr>
        <p:spPr>
          <a:xfrm>
            <a:off x="1204214" y="2628900"/>
            <a:ext cx="2773172"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האדם: עבודה קשה בעבור מזונו, והופך מבן אל-מוות לבן תמותה.</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רצף האירועים</a:t>
            </a:r>
          </a:p>
        </p:txBody>
      </p:sp>
      <p:sp>
        <p:nvSpPr>
          <p:cNvPr id="5" name="TextBox 4"/>
          <p:cNvSpPr txBox="1"/>
          <p:nvPr/>
        </p:nvSpPr>
        <p:spPr>
          <a:xfrm>
            <a:off x="933033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1</a:t>
            </a:r>
          </a:p>
        </p:txBody>
      </p:sp>
      <p:sp>
        <p:nvSpPr>
          <p:cNvPr id="6" name="TextBox 5"/>
          <p:cNvSpPr txBox="1"/>
          <p:nvPr/>
        </p:nvSpPr>
        <p:spPr>
          <a:xfrm>
            <a:off x="8114486" y="2578100"/>
            <a:ext cx="2964992"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הנחש פונה לאישה ומסלף את האיסור.</a:t>
            </a:r>
          </a:p>
        </p:txBody>
      </p:sp>
      <p:sp>
        <p:nvSpPr>
          <p:cNvPr id="7" name="TextBox 6"/>
          <p:cNvSpPr txBox="1"/>
          <p:nvPr/>
        </p:nvSpPr>
        <p:spPr>
          <a:xfrm>
            <a:off x="5829399"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2</a:t>
            </a:r>
          </a:p>
        </p:txBody>
      </p:sp>
      <p:sp>
        <p:nvSpPr>
          <p:cNvPr id="8" name="TextBox 7"/>
          <p:cNvSpPr txBox="1"/>
          <p:nvPr/>
        </p:nvSpPr>
        <p:spPr>
          <a:xfrm>
            <a:off x="4613553" y="2578100"/>
            <a:ext cx="2964992"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עיניהם נפקחות, הם מגלים שהם ערומים ותופרים לעצמם חגורות עלי תאנה ומתחבאים.</a:t>
            </a:r>
          </a:p>
        </p:txBody>
      </p:sp>
      <p:sp>
        <p:nvSpPr>
          <p:cNvPr id="9" name="TextBox 8"/>
          <p:cNvSpPr txBox="1"/>
          <p:nvPr/>
        </p:nvSpPr>
        <p:spPr>
          <a:xfrm>
            <a:off x="2328465"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3</a:t>
            </a:r>
          </a:p>
        </p:txBody>
      </p:sp>
      <p:sp>
        <p:nvSpPr>
          <p:cNvPr id="10" name="TextBox 9"/>
          <p:cNvSpPr txBox="1"/>
          <p:nvPr/>
        </p:nvSpPr>
        <p:spPr>
          <a:xfrm>
            <a:off x="1112619" y="2578100"/>
            <a:ext cx="2964992"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אלוהים שואל ״איכה״.</a:t>
            </a:r>
          </a:p>
        </p:txBody>
      </p:sp>
      <p:sp>
        <p:nvSpPr>
          <p:cNvPr id="11" name="TextBox 10"/>
          <p:cNvSpPr txBox="1"/>
          <p:nvPr/>
        </p:nvSpPr>
        <p:spPr>
          <a:xfrm>
            <a:off x="9330332" y="427355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4</a:t>
            </a:r>
          </a:p>
        </p:txBody>
      </p:sp>
      <p:sp>
        <p:nvSpPr>
          <p:cNvPr id="12" name="TextBox 11"/>
          <p:cNvSpPr txBox="1"/>
          <p:nvPr/>
        </p:nvSpPr>
        <p:spPr>
          <a:xfrm>
            <a:off x="8114486" y="4832350"/>
            <a:ext cx="2964992" cy="1085850"/>
          </a:xfrm>
          <a:prstGeom prst="rect">
            <a:avLst/>
          </a:prstGeom>
          <a:noFill/>
        </p:spPr>
        <p:txBody>
          <a:bodyPr wrap="square" lIns="0" rIns="0" tIns="0" bIns="0" anchor="t"/>
          <a:lstStyle/>
          <a:p>
            <a:pPr algn="ctr" rtl="1">
              <a:lnSpc>
                <a:spcPts val="2111"/>
              </a:lnSpc>
            </a:pPr>
            <a:r>
              <a:rPr sz="1600" b="0" i="0" lang="he-IL">
                <a:solidFill>
                  <a:srgbClr val="2B2117"/>
                </a:solidFill>
                <a:latin typeface="Alef"/>
                <a:cs typeface="Alef"/>
                <a:ea typeface="Alef"/>
              </a:rPr>
              <a:t>העונשים: לנחש לכרוע על גחונו; לאישה צער הריון ומשיכה לבעלה; לאדם עמל באדמה ״בזיעת אפיך״ וחזרה אל העפר.</a:t>
            </a:r>
          </a:p>
        </p:txBody>
      </p:sp>
      <p:sp>
        <p:nvSpPr>
          <p:cNvPr id="13" name="TextBox 12"/>
          <p:cNvSpPr txBox="1"/>
          <p:nvPr/>
        </p:nvSpPr>
        <p:spPr>
          <a:xfrm>
            <a:off x="5829399" y="427355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5</a:t>
            </a:r>
          </a:p>
        </p:txBody>
      </p:sp>
      <p:sp>
        <p:nvSpPr>
          <p:cNvPr id="14" name="TextBox 13"/>
          <p:cNvSpPr txBox="1"/>
          <p:nvPr/>
        </p:nvSpPr>
        <p:spPr>
          <a:xfrm>
            <a:off x="4613553" y="4832350"/>
            <a:ext cx="2964992" cy="1085850"/>
          </a:xfrm>
          <a:prstGeom prst="rect">
            <a:avLst/>
          </a:prstGeom>
          <a:noFill/>
        </p:spPr>
        <p:txBody>
          <a:bodyPr wrap="square" lIns="0" rIns="0" tIns="0" bIns="0" anchor="t"/>
          <a:lstStyle/>
          <a:p>
            <a:pPr algn="ctr" rtl="1">
              <a:lnSpc>
                <a:spcPts val="2111"/>
              </a:lnSpc>
            </a:pPr>
            <a:r>
              <a:rPr sz="1600" b="0" i="0" lang="he-IL">
                <a:solidFill>
                  <a:srgbClr val="2B2117"/>
                </a:solidFill>
                <a:latin typeface="Alef"/>
                <a:cs typeface="Alef"/>
                <a:ea typeface="Alef"/>
              </a:rPr>
              <a:t>אלוהים מלביש אותם כותנות עור, מגרש אותם מהגן ומציב את הכרובים ולהט החרב המתהפכת לשמור על דרך עץ החיים.</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בראשית ג', ח'</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וַיִּשְׁמְעוּ אֶת־קוֹל ה' אֱלֹהִים</a:t>
            </a:r>
            <a:r>
              <a:rPr sz="4100" b="0" i="0" lang="he-IL">
                <a:solidFill>
                  <a:srgbClr val="2B2117"/>
                </a:solidFill>
                <a:latin typeface="Frank Ruhl Libre"/>
                <a:cs typeface="Frank Ruhl Libre"/>
                <a:ea typeface="Frank Ruhl Libre"/>
              </a:rPr>
              <a:t> מִתְהַלֵּךְ בַּגָּן לְרוּחַ הַיּוֹם וַיִּתְחַבֵּא הָאָדָם וְאִשְׁתּוֹ מִפְּנֵי ה' אֱלֹהִים בְּתוֹךְ עֵץ הַגָּן</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האל מחפש את האדם בשאלה ״איכה״.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בראשית ג', כ"א</a:t>
            </a:r>
          </a:p>
        </p:txBody>
      </p:sp>
      <p:sp>
        <p:nvSpPr>
          <p:cNvPr id="5" name="TextBox 4"/>
          <p:cNvSpPr txBox="1"/>
          <p:nvPr/>
        </p:nvSpPr>
        <p:spPr>
          <a:xfrm>
            <a:off x="1308354" y="3163887"/>
            <a:ext cx="9575292" cy="911225"/>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וַיַּעַשׂ ה' אֱלֹהִים לְאָדָם</a:t>
            </a:r>
            <a:r>
              <a:rPr sz="4100" b="0" i="0" lang="he-IL">
                <a:solidFill>
                  <a:srgbClr val="2B2117"/>
                </a:solidFill>
                <a:latin typeface="Frank Ruhl Libre"/>
                <a:cs typeface="Frank Ruhl Libre"/>
                <a:ea typeface="Frank Ruhl Libre"/>
              </a:rPr>
              <a:t> וּלְאִשְׁתּוֹ כָּתְנוֹת עוֹר וַיַּלְבִּשֵׁם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העונשים ניתנים בסדר נחש, אישה, אדם - שוב סדר הפוך מסדר החקירה.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בראשית ג', כ"ג</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וַיְשַׁלְּחֵהוּ ה' אֱלֹהִים מִגַּן־עֵדֶן</a:t>
            </a:r>
            <a:r>
              <a:rPr sz="4100" b="0" i="0" lang="he-IL">
                <a:solidFill>
                  <a:srgbClr val="2B2117"/>
                </a:solidFill>
                <a:latin typeface="Frank Ruhl Libre"/>
                <a:cs typeface="Frank Ruhl Libre"/>
                <a:ea typeface="Frank Ruhl Libre"/>
              </a:rPr>
              <a:t> לַעֲבֹד אֶת־הָאֲדָמָה אֲשֶׁר לֻקַּח מִשָּׁם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לאדם לא נאסר מלכתחילה לאכול מעץ החיים, כי נועד לחיות לנצח.</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מילים ומושגים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ביאורי מילים</a:t>
            </a:r>
          </a:p>
        </p:txBody>
      </p:sp>
      <p:sp>
        <p:nvSpPr>
          <p:cNvPr id="5" name="TextBox 4"/>
          <p:cNvSpPr txBox="1"/>
          <p:nvPr/>
        </p:nvSpPr>
        <p:spPr>
          <a:xfrm>
            <a:off x="8123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מילה מנחה</a:t>
            </a:r>
          </a:p>
        </p:txBody>
      </p:sp>
      <p:sp>
        <p:nvSpPr>
          <p:cNvPr id="6" name="TextBox 5"/>
          <p:cNvSpPr txBox="1"/>
          <p:nvPr/>
        </p:nvSpPr>
        <p:spPr>
          <a:xfrm>
            <a:off x="8123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6309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התגלות האל</a:t>
            </a:r>
          </a:p>
        </p:txBody>
      </p:sp>
      <p:sp>
        <p:nvSpPr>
          <p:cNvPr id="8" name="TextBox 7"/>
          <p:cNvSpPr txBox="1"/>
          <p:nvPr/>
        </p:nvSpPr>
        <p:spPr>
          <a:xfrm>
            <a:off x="46309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האלוהים הוא יישות מופשטת, הבוחרת להתגלות לנביאיו ולנבחריו בלבד.</a:t>
            </a:r>
          </a:p>
        </p:txBody>
      </p:sp>
      <p:sp>
        <p:nvSpPr>
          <p:cNvPr id="9" name="TextBox 8"/>
          <p:cNvSpPr txBox="1"/>
          <p:nvPr/>
        </p:nvSpPr>
        <p:spPr>
          <a:xfrm>
            <a:off x="1138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מידה כנגד מידה</a:t>
            </a:r>
          </a:p>
        </p:txBody>
      </p:sp>
      <p:sp>
        <p:nvSpPr>
          <p:cNvPr id="10" name="TextBox 9"/>
          <p:cNvSpPr txBox="1"/>
          <p:nvPr/>
        </p:nvSpPr>
        <p:spPr>
          <a:xfrm>
            <a:off x="1138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עיקרון של ענישה שניתן בהתאמה לחטא.</a:t>
            </a:r>
          </a:p>
        </p:txBody>
      </p:sp>
      <p:sp>
        <p:nvSpPr>
          <p:cNvPr id="11" name="TextBox 10"/>
          <p:cNvSpPr txBox="1"/>
          <p:nvPr/>
        </p:nvSpPr>
        <p:spPr>
          <a:xfrm>
            <a:off x="8123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קושי</a:t>
            </a:r>
          </a:p>
        </p:txBody>
      </p:sp>
      <p:sp>
        <p:nvSpPr>
          <p:cNvPr id="12" name="TextBox 11"/>
          <p:cNvSpPr txBox="1"/>
          <p:nvPr/>
        </p:nvSpPr>
        <p:spPr>
          <a:xfrm>
            <a:off x="8123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סתירה רעיונית או לשונית בין שני פסוקים בקטע או בין פסוקים בקטעים מרוחקים זה לזה.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רש"י</a:t>
            </a:r>
          </a:p>
        </p:txBody>
      </p:sp>
      <p:sp>
        <p:nvSpPr>
          <p:cNvPr id="5" name="TextBox 4"/>
          <p:cNvSpPr txBox="1"/>
          <p:nvPr/>
        </p:nvSpPr>
        <p:spPr>
          <a:xfrm>
            <a:off x="1308354" y="241042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רש"י על בראשית ג', ח'</a:t>
            </a:r>
          </a:p>
        </p:txBody>
      </p:sp>
      <p:sp>
        <p:nvSpPr>
          <p:cNvPr id="6" name="TextBox 5"/>
          <p:cNvSpPr txBox="1"/>
          <p:nvPr/>
        </p:nvSpPr>
        <p:spPr>
          <a:xfrm>
            <a:off x="1308354" y="2842220"/>
            <a:ext cx="9575292" cy="1414760"/>
          </a:xfrm>
          <a:prstGeom prst="rect">
            <a:avLst/>
          </a:prstGeom>
          <a:noFill/>
        </p:spPr>
        <p:txBody>
          <a:bodyPr wrap="square" lIns="0" rIns="0" tIns="0" bIns="0" anchor="t"/>
          <a:lstStyle/>
          <a:p>
            <a:pPr algn="r" rtl="1">
              <a:lnSpc>
                <a:spcPts val="3714"/>
              </a:lnSpc>
            </a:pPr>
            <a:r>
              <a:rPr sz="2300" b="1" i="0" lang="he-IL">
                <a:solidFill>
                  <a:srgbClr val="B5523B"/>
                </a:solidFill>
                <a:latin typeface="Noto Serif Hebrew"/>
                <a:cs typeface="Noto Serif Hebrew"/>
                <a:ea typeface="Noto Serif Hebrew"/>
              </a:rPr>
              <a:t>וישמעו</a:t>
            </a:r>
            <a:r>
              <a:rPr sz="2300" b="0" i="0" lang="he-IL">
                <a:solidFill>
                  <a:srgbClr val="2B2117"/>
                </a:solidFill>
                <a:latin typeface="Noto Serif Hebrew"/>
                <a:cs typeface="Noto Serif Hebrew"/>
                <a:ea typeface="Noto Serif Hebrew"/>
              </a:rPr>
              <a:t>. יֵשׁ מִדְרְשֵׁי אַגָּדָה רַבִּים וּכְבָר סִדְּרוּם רַבּוֹתֵינוּ עַל מְכוֹנָם בִּבְ"רַ וּבִשְׁאָר מִדְרָשׁוֹת; וַאֲנִי לֹא בָאתִי אֶלָּא לִפְשׁוּטוֹ שֶׁל מִקְרָא וּלְאַגָּדָה הַמְיַשֶּׁבֶת דִּבְרֵי הַמִּקְרָא דָבָר דָּבוּר עַל אׇפְנָיו: וישמעו. מַה שָּׁמְעוּ? שָׁמְעוּ אֶת קוֹל הַקָּבָּ"ה שֶׁהָיָה מִתְהַלֵּךְ בַּגַּן:</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מסביר רש"י על «וישמעו»?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מלבי"ם</a:t>
            </a:r>
          </a:p>
        </p:txBody>
      </p:sp>
      <p:sp>
        <p:nvSpPr>
          <p:cNvPr id="5" name="TextBox 4"/>
          <p:cNvSpPr txBox="1"/>
          <p:nvPr/>
        </p:nvSpPr>
        <p:spPr>
          <a:xfrm>
            <a:off x="1308354" y="241042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מלבי"ם על בראשית ג', כ"א</a:t>
            </a:r>
          </a:p>
        </p:txBody>
      </p:sp>
      <p:sp>
        <p:nvSpPr>
          <p:cNvPr id="6" name="TextBox 5"/>
          <p:cNvSpPr txBox="1"/>
          <p:nvPr/>
        </p:nvSpPr>
        <p:spPr>
          <a:xfrm>
            <a:off x="1308354" y="2842220"/>
            <a:ext cx="9575292" cy="1414760"/>
          </a:xfrm>
          <a:prstGeom prst="rect">
            <a:avLst/>
          </a:prstGeom>
          <a:noFill/>
        </p:spPr>
        <p:txBody>
          <a:bodyPr wrap="square" lIns="0" rIns="0" tIns="0" bIns="0" anchor="t"/>
          <a:lstStyle/>
          <a:p>
            <a:pPr algn="r" rtl="1">
              <a:lnSpc>
                <a:spcPts val="3714"/>
              </a:lnSpc>
            </a:pPr>
            <a:r>
              <a:rPr sz="2300" b="1" i="0" lang="he-IL">
                <a:solidFill>
                  <a:srgbClr val="B5523B"/>
                </a:solidFill>
                <a:latin typeface="Noto Serif Hebrew"/>
                <a:cs typeface="Noto Serif Hebrew"/>
                <a:ea typeface="Noto Serif Hebrew"/>
              </a:rPr>
              <a:t>ויעש</a:t>
            </a:r>
            <a:r>
              <a:rPr sz="2300" b="0" i="0" lang="he-IL">
                <a:solidFill>
                  <a:srgbClr val="2B2117"/>
                </a:solidFill>
                <a:latin typeface="Noto Serif Hebrew"/>
                <a:cs typeface="Noto Serif Hebrew"/>
                <a:ea typeface="Noto Serif Hebrew"/>
              </a:rPr>
              <a:t>. ומאז הוצרכו למלבושים וה' נתן בינה בלבם לעשות כתנות עור, שכבר התנוצץ בו השכל המלאכתותי והתחיל לעסוק באומנות ומלאכות, וכמ"ש חז"ל על וחרשים המה מאדם שהאומניות התחילה מאדה"ר, וחכמי החקירה יאמרו ...</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1</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א׳–ז׳ («החטא»).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2</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י״ד–כ״א («העונשים»).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3</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כ״ב–כ״ד («הגירוש»).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דיון בכיתה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מה דעתכם?</a:t>
            </a:r>
          </a:p>
        </p:txBody>
      </p:sp>
      <p:sp>
        <p:nvSpPr>
          <p:cNvPr id="5" name="TextBox 4"/>
          <p:cNvSpPr txBox="1"/>
          <p:nvPr/>
        </p:nvSpPr>
        <p:spPr>
          <a:xfrm>
            <a:off x="4929632" y="19685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מהי הטענה של ש' שפרה, והאם אתם מסכימים עם טענתה?</a:t>
            </a:r>
          </a:p>
        </p:txBody>
      </p:sp>
      <p:sp>
        <p:nvSpPr>
          <p:cNvPr id="6" name="TextBox 5"/>
          <p:cNvSpPr txBox="1"/>
          <p:nvPr/>
        </p:nvSpPr>
        <p:spPr>
          <a:xfrm>
            <a:off x="4929632" y="39370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מי לדעתך הָאָשֵׁם העיקרי בהפרת הצו האלוהי בסיפור גן עדן שלפניך?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סיכום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מפת מושגים</a:t>
            </a:r>
          </a:p>
        </p:txBody>
      </p:sp>
      <p:sp>
        <p:nvSpPr>
          <p:cNvPr id="5" name="TextBox 4"/>
          <p:cNvSpPr txBox="1"/>
          <p:nvPr/>
        </p:nvSpPr>
        <p:spPr>
          <a:xfrm>
            <a:off x="4853305" y="3492500"/>
            <a:ext cx="2485390" cy="952500"/>
          </a:xfrm>
          <a:prstGeom prst="rect">
            <a:avLst/>
          </a:prstGeom>
          <a:noFill/>
        </p:spPr>
        <p:txBody>
          <a:bodyPr wrap="square" lIns="0" rIns="0" tIns="0" bIns="0" anchor="ctr"/>
          <a:lstStyle/>
          <a:p>
            <a:pPr algn="ctr" rtl="1">
              <a:lnSpc>
                <a:spcPts val="3105"/>
              </a:lnSpc>
            </a:pPr>
            <a:r>
              <a:rPr sz="2700" b="0" i="0" lang="he-IL">
                <a:solidFill>
                  <a:srgbClr val="EFE3C8"/>
                </a:solidFill>
                <a:latin typeface="Suez One"/>
                <a:cs typeface="Suez One"/>
                <a:ea typeface="Suez One"/>
              </a:rPr>
              <a:t>חטא עץ הדעת והגירוש</a:t>
            </a:r>
          </a:p>
        </p:txBody>
      </p:sp>
      <p:sp>
        <p:nvSpPr>
          <p:cNvPr id="6" name="TextBox 5"/>
          <p:cNvSpPr txBox="1"/>
          <p:nvPr/>
        </p:nvSpPr>
        <p:spPr>
          <a:xfrm>
            <a:off x="7832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החטא</a:t>
            </a:r>
          </a:p>
        </p:txBody>
      </p:sp>
      <p:sp>
        <p:nvSpPr>
          <p:cNvPr id="7" name="TextBox 6"/>
          <p:cNvSpPr txBox="1"/>
          <p:nvPr/>
        </p:nvSpPr>
        <p:spPr>
          <a:xfrm>
            <a:off x="1101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שיחת אלוהים עם החוטאים</a:t>
            </a:r>
          </a:p>
        </p:txBody>
      </p:sp>
      <p:sp>
        <p:nvSpPr>
          <p:cNvPr id="8" name="TextBox 7"/>
          <p:cNvSpPr txBox="1"/>
          <p:nvPr/>
        </p:nvSpPr>
        <p:spPr>
          <a:xfrm>
            <a:off x="7832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העונשים</a:t>
            </a:r>
          </a:p>
        </p:txBody>
      </p:sp>
      <p:sp>
        <p:nvSpPr>
          <p:cNvPr id="9" name="TextBox 8"/>
          <p:cNvSpPr txBox="1"/>
          <p:nvPr/>
        </p:nvSpPr>
        <p:spPr>
          <a:xfrm>
            <a:off x="1101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הגירוש</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תרגול לקראת הבגרות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בסגנון בגרות</a:t>
            </a:r>
          </a:p>
        </p:txBody>
      </p:sp>
      <p:sp>
        <p:nvSpPr>
          <p:cNvPr id="5" name="TextBox 4"/>
          <p:cNvSpPr txBox="1"/>
          <p:nvPr/>
        </p:nvSpPr>
        <p:spPr>
          <a:xfrm>
            <a:off x="1125220" y="2032000"/>
            <a:ext cx="9941560" cy="3873500"/>
          </a:xfrm>
          <a:prstGeom prst="rect">
            <a:avLst/>
          </a:prstGeom>
          <a:noFill/>
        </p:spPr>
        <p:txBody>
          <a:bodyPr wrap="square" lIns="0" rIns="0" tIns="0" bIns="0" anchor="t"/>
          <a:lstStyle/>
          <a:p>
            <a:pPr algn="r" rtl="1">
              <a:lnSpc>
                <a:spcPts val="3000"/>
              </a:lnSpc>
            </a:pPr>
            <a:r>
              <a:rPr sz="2000" b="0" i="0" lang="he-IL">
                <a:solidFill>
                  <a:srgbClr val="2B2117"/>
                </a:solidFill>
                <a:latin typeface="Alef"/>
                <a:cs typeface="Alef"/>
                <a:ea typeface="Alef"/>
              </a:rPr>
              <a:t>(חורף תשפ"ד (שאלון 1262))</a:t>
            </a:r>
          </a:p>
          <a:p>
            <a:pPr algn="r" rtl="1">
              <a:lnSpc>
                <a:spcPts val="3000"/>
              </a:lnSpc>
            </a:pPr>
            <a:r>
              <a:rPr sz="2000" b="0" i="0" lang="he-IL">
                <a:solidFill>
                  <a:srgbClr val="2B2117"/>
                </a:solidFill>
                <a:latin typeface="Alef"/>
                <a:cs typeface="Alef"/>
                <a:ea typeface="Alef"/>
              </a:rPr>
              <a:t>2. קראו בראשית, פרק ג'. ענו על סעיף א' – חובה.</a:t>
            </a:r>
          </a:p>
          <a:p>
            <a:pPr algn="r" rtl="1">
              <a:lnSpc>
                <a:spcPts val="3000"/>
              </a:lnSpc>
            </a:pPr>
            <a:r>
              <a:rPr sz="2000" b="0" i="0" lang="he-IL">
                <a:solidFill>
                  <a:srgbClr val="2B2117"/>
                </a:solidFill>
                <a:latin typeface="Alef"/>
                <a:cs typeface="Alef"/>
                <a:ea typeface="Alef"/>
              </a:rPr>
              <a:t>א. קראו פסוקים א'–ז'. (1) על פי פסוק ו', הסבירו שלושה מאפיינים של פרי העץ האסור. (12 נקודות) (2) על פי פסוקים ד'–ה' ופסוק ז', הסבירו שלושה מאפיינים נוספים של פרי העץ האסור. בססו את תשובתכם על הכתוב. (13 נקודות)</a:t>
            </a:r>
          </a:p>
          <a:p>
            <a:pPr algn="r" rtl="1">
              <a:lnSpc>
                <a:spcPts val="3000"/>
              </a:lnSpc>
            </a:pPr>
            <a:r>
              <a:rPr sz="2000" b="0" i="0" lang="he-IL">
                <a:solidFill>
                  <a:srgbClr val="2B2117"/>
                </a:solidFill>
                <a:latin typeface="Alef"/>
                <a:cs typeface="Alef"/>
                <a:ea typeface="Alef"/>
              </a:rPr>
              <a:t>ענו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1</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א׳–ז׳ («החטא»).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הפרק בנוי משש תמונות ובכל אחת שני משתתפים. הנחש מתואר כ״ערום מכל חיית השדה״. לפי חוקרים, הסיפור מדגיש שהוא נברא בידי האל ואין לו כוחות עצמאיים, כדי להילחם בדימוי המיתולוגי של הנחש כאל.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2</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י״ד–כ״א («העונשים»).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העונשים ניתנים בסדר נחש, אישה, אדם - שוב סדר הפוך מסדר החקירה. לפי הניתוח הספרותי כל גיבור מקבל שני עונשים.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3</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כ״ב–כ״ד («הגירוש»).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לאדם לא נאסר מלכתחילה לאכול מעץ החיים, כי נועד לחיות לנצח. אחרי העונש, שבו חייו מוגבלים, אכילה מעץ החיים תפר את גזר הדין. לכן הוא מגורש מגן עדן.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 (1/2)</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321"/>
              </a:lnSpc>
            </a:pPr>
            <a:r>
              <a:rPr sz="1550" b="0" i="0" lang="he-IL">
                <a:solidFill>
                  <a:srgbClr val="2B2117"/>
                </a:solidFill>
                <a:latin typeface="Alef"/>
                <a:cs typeface="Alef"/>
                <a:ea typeface="Alef"/>
              </a:rPr>
              <a:t>שאלה 2: בראשית ג'</a:t>
            </a:r>
          </a:p>
          <a:p>
            <a:pPr algn="r" rtl="1">
              <a:lnSpc>
                <a:spcPts val="2321"/>
              </a:lnSpc>
            </a:pPr>
            <a:r>
              <a:rPr sz="1550" b="0" i="0" lang="he-IL">
                <a:solidFill>
                  <a:srgbClr val="2B2117"/>
                </a:solidFill>
                <a:latin typeface="Alef"/>
                <a:cs typeface="Alef"/>
                <a:ea typeface="Alef"/>
              </a:rPr>
              <a:t>א1. בפס' ו' נמצאים שלושה מאפיינים לפרי עץ הדעת:</a:t>
            </a:r>
          </a:p>
          <a:p>
            <a:pPr algn="r" rtl="1">
              <a:lnSpc>
                <a:spcPts val="2321"/>
              </a:lnSpc>
            </a:pPr>
            <a:r>
              <a:rPr sz="1550" b="0" i="0" lang="he-IL">
                <a:solidFill>
                  <a:srgbClr val="2B2117"/>
                </a:solidFill>
                <a:latin typeface="Alef"/>
                <a:cs typeface="Alef"/>
                <a:ea typeface="Alef"/>
              </a:rPr>
              <a:t>פרי ראוי למאכל: "טוב העץ למאכל".</a:t>
            </a:r>
          </a:p>
          <a:p>
            <a:pPr algn="r" rtl="1">
              <a:lnSpc>
                <a:spcPts val="2321"/>
              </a:lnSpc>
            </a:pPr>
            <a:r>
              <a:rPr sz="1550" b="0" i="0" lang="he-IL">
                <a:solidFill>
                  <a:srgbClr val="2B2117"/>
                </a:solidFill>
                <a:latin typeface="Alef"/>
                <a:cs typeface="Alef"/>
                <a:ea typeface="Alef"/>
              </a:rPr>
              <a:t>הפרי הוא בעל מראה: "תאוה הוא לעיניים".</a:t>
            </a:r>
          </a:p>
          <a:p>
            <a:pPr algn="r" rtl="1">
              <a:lnSpc>
                <a:spcPts val="2321"/>
              </a:lnSpc>
            </a:pPr>
            <a:r>
              <a:rPr sz="1550" b="0" i="0" lang="he-IL">
                <a:solidFill>
                  <a:srgbClr val="2B2117"/>
                </a:solidFill>
                <a:latin typeface="Alef"/>
                <a:cs typeface="Alef"/>
                <a:ea typeface="Alef"/>
              </a:rPr>
              <a:t>הפרי מעניק יכולת שכלית-חשיבתית: "נחמד העץ להשכיל".</a:t>
            </a:r>
          </a:p>
          <a:p>
            <a:pPr algn="r" rtl="1">
              <a:lnSpc>
                <a:spcPts val="2321"/>
              </a:lnSpc>
            </a:pPr>
            <a:r>
              <a:rPr sz="1550" b="0" i="0" lang="he-IL">
                <a:solidFill>
                  <a:srgbClr val="2B2117"/>
                </a:solidFill>
                <a:latin typeface="Alef"/>
                <a:cs typeface="Alef"/>
                <a:ea typeface="Alef"/>
              </a:rPr>
              <a:t>א2. בפס' ד-ה, ז, נמצאים שלושה מאפיינים נוספים לפרי עץ הדעת:</a:t>
            </a:r>
          </a:p>
          <a:p>
            <a:pPr algn="r" rtl="1">
              <a:lnSpc>
                <a:spcPts val="2321"/>
              </a:lnSpc>
            </a:pPr>
            <a:r>
              <a:rPr sz="1550" b="0" i="0" lang="he-IL">
                <a:solidFill>
                  <a:srgbClr val="2B2117"/>
                </a:solidFill>
                <a:latin typeface="Alef"/>
                <a:cs typeface="Alef"/>
                <a:ea typeface="Alef"/>
              </a:rPr>
              <a:t>אכילתו איננה מסכנת חיים: "לא מות תמותון".</a:t>
            </a:r>
          </a:p>
          <a:p>
            <a:pPr algn="r" rtl="1">
              <a:lnSpc>
                <a:spcPts val="2321"/>
              </a:lnSpc>
            </a:pPr>
            <a:r>
              <a:rPr sz="1550" b="0" i="0" lang="he-IL">
                <a:solidFill>
                  <a:srgbClr val="2B2117"/>
                </a:solidFill>
                <a:latin typeface="Alef"/>
                <a:cs typeface="Alef"/>
                <a:ea typeface="Alef"/>
              </a:rPr>
              <a:t>אכילתו עתידה להביא את האדם להבנה חדשה: "כי ביום אכלכם נפקחו עיניכם".</a:t>
            </a:r>
          </a:p>
          <a:p>
            <a:pPr algn="r" rtl="1">
              <a:lnSpc>
                <a:spcPts val="2321"/>
              </a:lnSpc>
            </a:pPr>
            <a:r>
              <a:rPr sz="1550" b="0" i="0" lang="he-IL">
                <a:solidFill>
                  <a:srgbClr val="2B2117"/>
                </a:solidFill>
                <a:latin typeface="Alef"/>
                <a:cs typeface="Alef"/>
                <a:ea typeface="Alef"/>
              </a:rPr>
              <a:t>אכילתו עתידה להביא את האדם לדרגה אלוהית: "והייתם כאלוהים יודעי טוב ורע".</a:t>
            </a:r>
          </a:p>
          <a:p>
            <a:pPr algn="r" rtl="1">
              <a:lnSpc>
                <a:spcPts val="2321"/>
              </a:lnSpc>
            </a:pPr>
            <a:r>
              <a:rPr sz="1550" b="0" i="0" lang="he-IL">
                <a:solidFill>
                  <a:srgbClr val="2B2117"/>
                </a:solidFill>
                <a:latin typeface="Alef"/>
                <a:cs typeface="Alef"/>
                <a:ea typeface="Alef"/>
              </a:rPr>
              <a:t>ב1. בפס' ט-יג נמצאו ארבע האשמות:</a:t>
            </a:r>
          </a:p>
          <a:p>
            <a:pPr algn="r" rtl="1">
              <a:lnSpc>
                <a:spcPts val="2321"/>
              </a:lnSpc>
            </a:pPr>
            <a:r>
              <a:rPr sz="1550" b="0" i="0" lang="he-IL">
                <a:solidFill>
                  <a:srgbClr val="2B2117"/>
                </a:solidFill>
                <a:latin typeface="Alef"/>
                <a:cs typeface="Alef"/>
                <a:ea typeface="Alef"/>
              </a:rPr>
              <a:t>האשמה של האל את האדם על אכילה מפרי עץ הדעת: "המן העץ אשר ציוויתיך לבלתי אכול ממנו אכלת".</a:t>
            </a:r>
          </a:p>
          <a:p>
            <a:pPr algn="r" rtl="1">
              <a:lnSpc>
                <a:spcPts val="2321"/>
              </a:lnSpc>
            </a:pPr>
            <a:r>
              <a:rPr sz="1550" b="0" i="0" lang="he-IL">
                <a:solidFill>
                  <a:srgbClr val="2B2117"/>
                </a:solidFill>
                <a:latin typeface="Alef"/>
                <a:cs typeface="Alef"/>
                <a:ea typeface="Alef"/>
              </a:rPr>
              <a:t>האשמה של האדם את האל בבריאת האישה: "ויאמר האדם: האשה אשר נתת עמדי".</a:t>
            </a:r>
          </a:p>
          <a:p>
            <a:pPr algn="r" rtl="1">
              <a:lnSpc>
                <a:spcPts val="2321"/>
              </a:lnSpc>
            </a:pPr>
            <a:r>
              <a:rPr sz="1550" b="0" i="0" lang="he-IL">
                <a:solidFill>
                  <a:srgbClr val="2B2117"/>
                </a:solidFill>
                <a:latin typeface="Alef"/>
                <a:cs typeface="Alef"/>
                <a:ea typeface="Alef"/>
              </a:rPr>
              <a:t>האשמה של האדם את האשה בפיתוי לאכילה מהפרי: "היא נתנה לי ואוכל".</a:t>
            </a:r>
          </a:p>
          <a:p>
            <a:pPr algn="r" rtl="1">
              <a:lnSpc>
                <a:spcPts val="2321"/>
              </a:lnSpc>
            </a:pPr>
            <a:r>
              <a:rPr sz="1550" b="0" i="0" lang="he-IL">
                <a:solidFill>
                  <a:srgbClr val="2B2117"/>
                </a:solidFill>
                <a:latin typeface="Alef"/>
                <a:cs typeface="Alef"/>
                <a:ea typeface="Alef"/>
              </a:rPr>
              <a:t>האשמה של האשה את הנחש בפיתוי: "הנחש השיאני ואוכל".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 (2/2)</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572"/>
              </a:lnSpc>
            </a:pPr>
            <a:r>
              <a:rPr sz="1700" b="0" i="0" lang="he-IL">
                <a:solidFill>
                  <a:srgbClr val="2B2117"/>
                </a:solidFill>
                <a:latin typeface="Alef"/>
                <a:cs typeface="Alef"/>
                <a:ea typeface="Alef"/>
              </a:rPr>
              <a:t>ב2. ובן טוען כי הסירוב של האדם והאישה להכיר בחטאם הביא להחמרה בעונשם. ביטוי לכך נמצא בפסוקים יד-כד:</a:t>
            </a:r>
          </a:p>
          <a:p>
            <a:pPr algn="r" rtl="1">
              <a:lnSpc>
                <a:spcPts val="2572"/>
              </a:lnSpc>
            </a:pPr>
            <a:r>
              <a:rPr sz="1700" b="0" i="0" lang="he-IL">
                <a:solidFill>
                  <a:srgbClr val="2B2117"/>
                </a:solidFill>
                <a:latin typeface="Alef"/>
                <a:cs typeface="Alef"/>
                <a:ea typeface="Alef"/>
              </a:rPr>
              <a:t>מעשיו של האדם: האדם הקשיב לאישה ואכל מהפרי וכתוצאה מכך נענש בקושי להשיג אוכל: "ואל האדם אמר: כי שמעת לקול אשתך ותאכל מן העץ [...] ארורה האדמה בעבורך בעצבון תאכלנה כל ימי חייך".</a:t>
            </a:r>
          </a:p>
          <a:p>
            <a:pPr algn="r" rtl="1">
              <a:lnSpc>
                <a:spcPts val="2572"/>
              </a:lnSpc>
            </a:pPr>
            <a:r>
              <a:rPr sz="1700" b="0" i="0" lang="he-IL">
                <a:solidFill>
                  <a:srgbClr val="2B2117"/>
                </a:solidFill>
                <a:latin typeface="Alef"/>
                <a:cs typeface="Alef"/>
                <a:ea typeface="Alef"/>
              </a:rPr>
              <a:t>מעשיה של האישה: האישה אכלה מהפרי האסור וכתוצאה מכך את פרי בטנה תוציא בקושי: "ואל האשה אמר: הרבה ארבה עצבונך והרנך, בעצב תלדי בנים".</a:t>
            </a:r>
          </a:p>
          <a:p>
            <a:pPr algn="r" rtl="1">
              <a:lnSpc>
                <a:spcPts val="2572"/>
              </a:lnSpc>
            </a:pPr>
            <a:r>
              <a:rPr sz="1700" b="0" i="0" lang="he-IL">
                <a:solidFill>
                  <a:srgbClr val="2B2117"/>
                </a:solidFill>
                <a:latin typeface="Alef"/>
                <a:cs typeface="Alef"/>
                <a:ea typeface="Alef"/>
              </a:rPr>
              <a:t>ג1. נראה כי התנהגות האדם בפס' כב-כד מעוררת באל שתי חששות:</a:t>
            </a:r>
          </a:p>
          <a:p>
            <a:pPr algn="r" rtl="1">
              <a:lnSpc>
                <a:spcPts val="2572"/>
              </a:lnSpc>
            </a:pPr>
            <a:r>
              <a:rPr sz="1700" b="0" i="0" lang="he-IL">
                <a:solidFill>
                  <a:srgbClr val="2B2117"/>
                </a:solidFill>
                <a:latin typeface="Alef"/>
                <a:cs typeface="Alef"/>
                <a:ea typeface="Alef"/>
              </a:rPr>
              <a:t>חשש שהאדם יזכה לחיי נצח: "ועתה פן ישלח ידו ולקח גם מעץ החיים ואכל וחי לעולם".</a:t>
            </a:r>
          </a:p>
          <a:p>
            <a:pPr algn="r" rtl="1">
              <a:lnSpc>
                <a:spcPts val="2572"/>
              </a:lnSpc>
            </a:pPr>
            <a:r>
              <a:rPr sz="1700" b="0" i="0" lang="he-IL">
                <a:solidFill>
                  <a:srgbClr val="2B2117"/>
                </a:solidFill>
                <a:latin typeface="Alef"/>
                <a:cs typeface="Alef"/>
                <a:ea typeface="Alef"/>
              </a:rPr>
              <a:t>חשש שהאדם הגיע למעמד אלוהי: "הן האדם היה כאחד ממנו לדעת טוב ורע".</a:t>
            </a:r>
          </a:p>
          <a:p>
            <a:pPr algn="r" rtl="1">
              <a:lnSpc>
                <a:spcPts val="2572"/>
              </a:lnSpc>
            </a:pPr>
            <a:r>
              <a:rPr sz="1700" b="0" i="0" lang="he-IL">
                <a:solidFill>
                  <a:srgbClr val="2B2117"/>
                </a:solidFill>
                <a:latin typeface="Alef"/>
                <a:cs typeface="Alef"/>
                <a:ea typeface="Alef"/>
              </a:rPr>
              <a:t>ג2. נראה כי פירושו של רש"י תומך בחשש האלוהי:</a:t>
            </a:r>
          </a:p>
          <a:p>
            <a:pPr algn="r" rtl="1">
              <a:lnSpc>
                <a:spcPts val="2572"/>
              </a:lnSpc>
            </a:pPr>
            <a:r>
              <a:rPr sz="1700" b="0" i="0" lang="he-IL">
                <a:solidFill>
                  <a:srgbClr val="2B2117"/>
                </a:solidFill>
                <a:latin typeface="Alef"/>
                <a:cs typeface="Alef"/>
                <a:ea typeface="Alef"/>
              </a:rPr>
              <a:t>מידת ההבנה: האדם נראה כאל השולט בעולם: "הוא היחיד בעולמות התחתונים".</a:t>
            </a:r>
          </a:p>
          <a:p>
            <a:pPr algn="r" rtl="1">
              <a:lnSpc>
                <a:spcPts val="2572"/>
              </a:lnSpc>
            </a:pPr>
            <a:r>
              <a:rPr sz="1700" b="0" i="0" lang="he-IL">
                <a:solidFill>
                  <a:srgbClr val="2B2117"/>
                </a:solidFill>
                <a:latin typeface="Alef"/>
                <a:cs typeface="Alef"/>
                <a:ea typeface="Alef"/>
              </a:rPr>
              <a:t>חיי נצח: חיי נצח לאדם עשויים ליצור לו דימוי של אל: "ומשיחיה לעולם הרי הוא קרוב להטעות את הבריות אחריו ולאמור אף הוא אלוה".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חטא עץ הדעת והגירוש – שאלון 1261</dc:title>
  <dc:subject/>
  <dc:creator/>
  <cp:keywords/>
  <dc:description/>
  <cp:lastModifiedBy/>
  <cp:revision>1</cp:revision>
  <dcterms:created xsi:type="dcterms:W3CDTF">2013-01-27T09:14:16Z</dcterms:created>
  <dcterms:modified xsi:type="dcterms:W3CDTF">2013-01-27T09:15:58Z</dcterms:modified>
  <cp:category/>
</cp:coreProperties>
</file>