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21250" y="1587500"/>
            <a:ext cx="6540500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00"/>
              </a:lnSpc>
            </a:pPr>
            <a:r>
              <a:rPr sz="24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בראשית ל״ב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21250" y="2032000"/>
            <a:ext cx="6540500" cy="2413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6267"/>
              </a:lnSpc>
            </a:pPr>
            <a:r>
              <a:rPr sz="58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יעקב נפגש עם עשיו; הנאבק במלאך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1250" y="4445000"/>
            <a:ext cx="654050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200" b="0" i="0" lang="he-IL">
                <a:solidFill>
                  <a:srgbClr val="DDDDDD"/>
                </a:solidFill>
                <a:latin typeface="Assistant"/>
                <a:cs typeface="Assistant"/>
                <a:ea typeface="Assistant"/>
              </a:rPr>
              <a:t>שאלון 1261 · בראשית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06100" y="2022475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5500" b="0" i="0" lang="he-IL">
                <a:solidFill>
                  <a:srgbClr val="000000"/>
                </a:solidFill>
                <a:latin typeface="Secular One"/>
                <a:cs typeface="Secular One"/>
                <a:ea typeface="Secular On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1941" y="1927225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250"/>
              </a:lnSpc>
            </a:pPr>
            <a:r>
              <a:rPr sz="26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נכיר את הסיפור «יעקב נפגש עם עשיו; הנאבק במלאך» (בראשית ל״ב) ואת הדמויות בו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06100" y="3171825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5500" b="0" i="0" lang="he-IL">
                <a:solidFill>
                  <a:srgbClr val="000000"/>
                </a:solidFill>
                <a:latin typeface="Secular One"/>
                <a:cs typeface="Secular One"/>
                <a:ea typeface="Secular On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1941" y="3076575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250"/>
              </a:lnSpc>
            </a:pPr>
            <a:r>
              <a:rPr sz="26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נבחן כיצד הסיפור מבטא את התמה «בראשית»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06100" y="4321175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5500" b="0" i="0" lang="he-IL">
                <a:solidFill>
                  <a:srgbClr val="000000"/>
                </a:solidFill>
                <a:latin typeface="Secular One"/>
                <a:cs typeface="Secular One"/>
                <a:ea typeface="Secular On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1941" y="4225925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250"/>
              </a:lnSpc>
            </a:pPr>
            <a:r>
              <a:rPr sz="26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נקרא פסוקי מפתח ונעמיק בפירוש רש"י ורמב"ן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06100" y="5470525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5500" b="0" i="0" lang="he-IL">
                <a:solidFill>
                  <a:srgbClr val="000000"/>
                </a:solidFill>
                <a:latin typeface="Secular One"/>
                <a:cs typeface="Secular One"/>
                <a:ea typeface="Secular On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1941" y="5375275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250"/>
              </a:lnSpc>
            </a:pPr>
            <a:r>
              <a:rPr sz="26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נתרגל שאלה בסגנון הבגרות ונבדוק את התשובות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הדמויות בסיפור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36966" y="2146300"/>
            <a:ext cx="298246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יעקב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36966" y="2705100"/>
            <a:ext cx="2982468" cy="33909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יעקב שולח מלאכים לעשיו ושומע שעשיו בא לקראתו עם ארבע מאות איש.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04766" y="2146300"/>
            <a:ext cx="298246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עשו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04766" y="2705100"/>
            <a:ext cx="2982468" cy="33909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הצילני נא מיד אחי מיד עשו״ ושולח מנחה לעשיו בשלושה גלים.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2566" y="2146300"/>
            <a:ext cx="298246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יצחק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2566" y="2705100"/>
            <a:ext cx="2982468" cy="33909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יעקב מתפלל: ״אלוהי אבי אברהם ואלוהי אבי יצחק...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רצף האירועים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95432" y="2133600"/>
            <a:ext cx="45720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200"/>
              </a:lnSpc>
            </a:pPr>
            <a:r>
              <a:rPr sz="21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6838" y="2654300"/>
            <a:ext cx="3174288" cy="1174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יעקב שולח מלאכים לעשיו ושומע שעשיו בא לקראתו עם ארבע מאות איש.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67499" y="2133600"/>
            <a:ext cx="45720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200"/>
              </a:lnSpc>
            </a:pPr>
            <a:r>
              <a:rPr sz="21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08905" y="2654300"/>
            <a:ext cx="3174288" cy="1174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הוא מתפלל: ״קטנתי מכל החסדים...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39565" y="2133600"/>
            <a:ext cx="45720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200"/>
              </a:lnSpc>
            </a:pPr>
            <a:r>
              <a:rPr sz="21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0971" y="2654300"/>
            <a:ext cx="3174288" cy="1174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בלילה יעקב נשאר לבדו ״ויאבק איש עמו עד עלות השחר״.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95432" y="4451350"/>
            <a:ext cx="45720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200"/>
              </a:lnSpc>
            </a:pPr>
            <a:r>
              <a:rPr sz="21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36838" y="4972050"/>
            <a:ext cx="3174288" cy="1174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יעקב קורא למקום פניאל: ״כי ראיתי אלוהים פנים אל פנים ותנצל נפשי״.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67499" y="4451350"/>
            <a:ext cx="45720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200"/>
              </a:lnSpc>
            </a:pPr>
            <a:r>
              <a:rPr sz="21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08905" y="4972050"/>
            <a:ext cx="3174288" cy="1174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בני ישראל לא אוכלים את גיד הנשה עד היום.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קוראים בפסוקים ·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בראשית ל"ב, ב'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3227387"/>
            <a:ext cx="10072370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F2EFE8"/>
                </a:solidFill>
                <a:latin typeface="Frank Ruhl Libre"/>
                <a:cs typeface="Frank Ruhl Libre"/>
                <a:ea typeface="Frank Ruhl Libre"/>
              </a:rPr>
              <a:t>וְיַעֲקֹב הָלַךְ לְדַרְכּוֹ </a:t>
            </a:r>
            <a:r>
              <a:rPr sz="4100" b="1" i="0" lang="he-IL">
                <a:solidFill>
                  <a:srgbClr val="F5A524"/>
                </a:solidFill>
                <a:latin typeface="Frank Ruhl Libre"/>
                <a:cs typeface="Frank Ruhl Libre"/>
                <a:ea typeface="Frank Ruhl Libre"/>
              </a:rPr>
              <a:t>וַיִּפְגְּעוּ־בוֹ מַלְאֲכֵי</a:t>
            </a:r>
            <a:r>
              <a:rPr sz="4100" b="0" i="0" lang="he-IL">
                <a:solidFill>
                  <a:srgbClr val="F2EFE8"/>
                </a:solidFill>
                <a:latin typeface="Frank Ruhl Libre"/>
                <a:cs typeface="Frank Ruhl Libre"/>
                <a:ea typeface="Frank Ruhl Libre"/>
              </a:rPr>
              <a:t> אֱלֹהִים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73700"/>
            <a:ext cx="1046480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C9C3B6"/>
                </a:solidFill>
                <a:latin typeface="Assistant"/>
                <a:cs typeface="Assistant"/>
                <a:ea typeface="Assistant"/>
              </a:rPr>
              <a:t>יעקב הולך לדרכו ״ויפגעו בו מלאכי אלוהים״.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קוראים בפסוקים ·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בראשית ל"ב, ד'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2771775"/>
            <a:ext cx="10072370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F5A524"/>
                </a:solidFill>
                <a:latin typeface="Frank Ruhl Libre"/>
                <a:cs typeface="Frank Ruhl Libre"/>
                <a:ea typeface="Frank Ruhl Libre"/>
              </a:rPr>
              <a:t>וַיִּשְׁלַח יַעֲקֹב מַלְאָכִים לְפָנָיו</a:t>
            </a:r>
            <a:r>
              <a:rPr sz="4100" b="0" i="0" lang="he-IL">
                <a:solidFill>
                  <a:srgbClr val="F2EFE8"/>
                </a:solidFill>
                <a:latin typeface="Frank Ruhl Libre"/>
                <a:cs typeface="Frank Ruhl Libre"/>
                <a:ea typeface="Frank Ruhl Libre"/>
              </a:rPr>
              <a:t> אֶל־עֵשָׂו אָחִיו אַרְצָה שֵׂעִיר שְׂדֵה אֱדוֹם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73700"/>
            <a:ext cx="1046480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C9C3B6"/>
                </a:solidFill>
                <a:latin typeface="Assistant"/>
                <a:cs typeface="Assistant"/>
                <a:ea typeface="Assistant"/>
              </a:rPr>
              <a:t>יעקב שולח מלאכים לעשיו לארץ שעיר שדה אדום ואומר ״עם לבן גרתי״.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קוראים בפסוקים ·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בראשית ל"ב, י"ט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2771775"/>
            <a:ext cx="10072370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F2EFE8"/>
                </a:solidFill>
                <a:latin typeface="Frank Ruhl Libre"/>
                <a:cs typeface="Frank Ruhl Libre"/>
                <a:ea typeface="Frank Ruhl Libre"/>
              </a:rPr>
              <a:t>וְאָמַרְתָּ </a:t>
            </a:r>
            <a:r>
              <a:rPr sz="4100" b="1" i="0" lang="he-IL">
                <a:solidFill>
                  <a:srgbClr val="F5A524"/>
                </a:solidFill>
                <a:latin typeface="Frank Ruhl Libre"/>
                <a:cs typeface="Frank Ruhl Libre"/>
                <a:ea typeface="Frank Ruhl Libre"/>
              </a:rPr>
              <a:t>לְעַבְדְּךָ לְיַעֲקֹב מִנְחָה</a:t>
            </a:r>
            <a:r>
              <a:rPr sz="4100" b="0" i="0" lang="he-IL">
                <a:solidFill>
                  <a:srgbClr val="F2EFE8"/>
                </a:solidFill>
                <a:latin typeface="Frank Ruhl Libre"/>
                <a:cs typeface="Frank Ruhl Libre"/>
                <a:ea typeface="Frank Ruhl Libre"/>
              </a:rPr>
              <a:t> הִוא שְׁלוּחָה לַאדֹנִי לְעֵשָׂו וְהִנֵּה גַם־הוּא אַחֲרֵינוּ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73700"/>
            <a:ext cx="1046480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C9C3B6"/>
                </a:solidFill>
                <a:latin typeface="Assistant"/>
                <a:cs typeface="Assistant"/>
                <a:ea typeface="Assistant"/>
              </a:rPr>
              <a:t>יעקב מכין מנחה לעשיו מתוך מה שבידו: מאתיים עזים, עשרים תיישים, מאתיים רחלים, עשרים אילים, ושלושים גמלות מניקות, ארבעים פרות, עשרה פרים,…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קוראים בפסוקים ·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בראשית ל"ב, כ"ה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3227387"/>
            <a:ext cx="10072370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F2EFE8"/>
                </a:solidFill>
                <a:latin typeface="Frank Ruhl Libre"/>
                <a:cs typeface="Frank Ruhl Libre"/>
                <a:ea typeface="Frank Ruhl Libre"/>
              </a:rPr>
              <a:t>וַיִּוָּתֵר יַעֲקֹב לְבַדּוֹ </a:t>
            </a:r>
            <a:r>
              <a:rPr sz="4100" b="1" i="0" lang="he-IL">
                <a:solidFill>
                  <a:srgbClr val="F5A524"/>
                </a:solidFill>
                <a:latin typeface="Frank Ruhl Libre"/>
                <a:cs typeface="Frank Ruhl Libre"/>
                <a:ea typeface="Frank Ruhl Libre"/>
              </a:rPr>
              <a:t>וַיֵּאָבֵק אִישׁ עִמּוֹ עַד עֲלוֹת הַשָּׁחַר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73700"/>
            <a:ext cx="1046480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C9C3B6"/>
                </a:solidFill>
                <a:latin typeface="Assistant"/>
                <a:cs typeface="Assistant"/>
                <a:ea typeface="Assistant"/>
              </a:rPr>
              <a:t>יעקב נשאר לבדו ו״ויאבק איש עמו עד עלות השחר״.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ביאורי מילים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45780" y="21209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ויפגעו בו מלאכי אלהים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45780" y="2590800"/>
            <a:ext cx="3139440" cy="1244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מַלְאָכִים שֶׁל אֶרֶץ יִשְׂרָאֵל בָּאוּ לִקְרָאתוֹ לְלַוּוֹתוֹ לָאָרֶץ.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26280" y="21209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וישלח יעקב מלאכים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6280" y="2590800"/>
            <a:ext cx="3139440" cy="1244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מַלְאָכִים מַמָּשׁ (בראשית רבה).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6780" y="21209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ארצה שעיר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6780" y="2590800"/>
            <a:ext cx="3139440" cy="1244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לְאֶרֶץ שֵׂעִיר כָּל תֵּבָה שֶׁצְּרִיכָה לָמֶ"ד בִּתְּחִלָּתָהּ הֵטִיל לָהּ הַכָּתוּב הֵ"א בְּסוֹפָהּ.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45780" y="44069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ויותר יעקב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45780" y="4876800"/>
            <a:ext cx="3139440" cy="1244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שָׁכַח פַּכִּים קְטַנִּים וְחָזַר עֲלֵיהֶם (חולין צ"א).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26280" y="44069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מילה מנחה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26280" y="4876800"/>
            <a:ext cx="3139440" cy="1244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מילה/שורש החוזר/ת על עצמו/ ה במספר פסוקים או פרקים במספר חריג של פעמי או במספר סימלי של פעמי בקטע, או…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6780" y="44069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קורבנות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6780" y="4876800"/>
            <a:ext cx="3139440" cy="1244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מתנה מן החי או מן הצומח שמביא אדם למקדש לכבוד האל.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רש"י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958" y="2612429"/>
            <a:ext cx="9993884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רש"י על בראשית ל"ב, ב'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958" y="3044229"/>
            <a:ext cx="9993884" cy="11378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480"/>
              </a:lnSpc>
            </a:pPr>
            <a:r>
              <a:rPr sz="2800" b="1" i="0" lang="he-IL">
                <a:solidFill>
                  <a:srgbClr val="F5A524"/>
                </a:solidFill>
                <a:latin typeface="Noto Serif Hebrew"/>
                <a:cs typeface="Noto Serif Hebrew"/>
                <a:ea typeface="Noto Serif Hebrew"/>
              </a:rPr>
              <a:t>ויפגעו בו מלאכי אלהים</a:t>
            </a:r>
            <a:r>
              <a:rPr sz="2800" b="0" i="0" lang="he-IL">
                <a:solidFill>
                  <a:srgbClr val="FFFFFF"/>
                </a:solidFill>
                <a:latin typeface="Noto Serif Hebrew"/>
                <a:cs typeface="Noto Serif Hebrew"/>
                <a:ea typeface="Noto Serif Hebrew"/>
              </a:rPr>
              <a:t>. מַלְאָכִים שֶׁל אֶרֶץ יִשְׂרָאֵל בָּאוּ לִקְרָאתוֹ לְלַוּוֹתוֹ לָאָרֶץ: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5207000"/>
            <a:ext cx="1033399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1" i="0" lang="he-IL">
                <a:solidFill>
                  <a:srgbClr val="0D1117"/>
                </a:solidFill>
                <a:latin typeface="Assistant"/>
                <a:cs typeface="Assistant"/>
                <a:ea typeface="Assistant"/>
              </a:rPr>
              <a:t>מה מסביר רש"י על «ויפגעו בו מלאכי אלהים»? הסבירו בלשונכם.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רמב"ן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958" y="2327969"/>
            <a:ext cx="9993884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רמב"ן על בראשית ל"ב, ד'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958" y="2759769"/>
            <a:ext cx="9993884" cy="1706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480"/>
              </a:lnSpc>
            </a:pPr>
            <a:r>
              <a:rPr sz="2800" b="0" i="0" lang="he-IL">
                <a:solidFill>
                  <a:srgbClr val="FFFFFF"/>
                </a:solidFill>
                <a:latin typeface="Noto Serif Hebrew"/>
                <a:cs typeface="Noto Serif Hebrew"/>
                <a:ea typeface="Noto Serif Hebrew"/>
              </a:rPr>
              <a:t>נִכְתְּבָה הַפָּרָשָׁה הַזֹּאת לְהוֹדִיעַ כִּי הִצִּיל הקב"ה אֶת עַבְדּוֹ וּגְאָלוֹ מִיַּד חָזָק מִמֶּנּוּ, וַיִּשְׁלַח מַלְאָךְ וַיַּצִּילֵהוּ. וּלְלַמְּדֵנוּ עוֹד שֶׁהוּא לֹא בָּטַח בְּצִדְקָתוֹ, וְהִשְׁתַּדֵּל בַּהַצָּלָה בְּכָל יְכָלְתּוֹ.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5207000"/>
            <a:ext cx="1033399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1" i="0" lang="he-IL">
                <a:solidFill>
                  <a:srgbClr val="0D1117"/>
                </a:solidFill>
                <a:latin typeface="Assistant"/>
                <a:cs typeface="Assistant"/>
                <a:ea typeface="Assistant"/>
              </a:rPr>
              <a:t>מה מוסיף פירושו של רמב"ן להבנת הפסוק? בססו את תשובתכם על הציטוט.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שאלות הבנה ופרשנות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050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620"/>
              </a:lnSpc>
            </a:pPr>
            <a:r>
              <a:rPr sz="33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קראו פסוקים א׳–ג׳ («מלאכי אלוהים»).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41164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F5A524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שאלות הבנה ופרשנות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050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620"/>
              </a:lnSpc>
            </a:pPr>
            <a:r>
              <a:rPr sz="33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קראו פסוקים י״ד–כ״ב («המנחה»).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41164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F5A524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שאלות הבנה ופרשנות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050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620"/>
              </a:lnSpc>
            </a:pPr>
            <a:r>
              <a:rPr sz="33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קראו פסוקים כ״ג–ל״ג («המאבק בלילה»).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41164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F5A524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דיון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מה דעתכם?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6203" y="2032000"/>
            <a:ext cx="6200394" cy="1524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לדעתך, איזה מאבק משמעותי יותר עבור יעקב — המאבק על פי הסיפור המקראי או המאבק על פי דברי קופטש?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3305" y="361950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2662"/>
              </a:lnSpc>
            </a:pPr>
            <a:r>
              <a:rPr sz="2300" b="0" i="0" lang="he-IL">
                <a:solidFill>
                  <a:srgbClr val="0D1117"/>
                </a:solidFill>
                <a:latin typeface="Secular One"/>
                <a:cs typeface="Secular One"/>
                <a:ea typeface="Secular One"/>
              </a:rPr>
              <a:t>יעקב נפגש עם עשיו; הנאבק במלאך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3794" y="2032000"/>
            <a:ext cx="3296412" cy="101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מלאכי אלוהים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1794" y="2032000"/>
            <a:ext cx="3296412" cy="101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ההכנות לפגישה עם עשיו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3794" y="3683000"/>
            <a:ext cx="3296412" cy="101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המנחה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1794" y="3683000"/>
            <a:ext cx="3296412" cy="101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המאבק בלילה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תרגול לקראת הבגרות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שאלה בסגנון 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9005" y="2095500"/>
            <a:ext cx="10333990" cy="4000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(חורף תשע"ט (שאלון 1282))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ענה על סעיף א (חובה).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א. (1) על פי פסוק 28 שלפניך, ציין מהו מדרש השם "ישראל" והסבר אותו. (10 נקודות)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(2) קרא את דברי י' זקוביץ':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"[...] וגם שמו של יעקב עצמו יוחלף עם פתיחת הפרק החדש בחייו. מי יודע, אולי נגלה כי גם באופיו ובהתנהגותו של יעקב חל שינוי [...]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נשתמרו במקרא גם מדרשי שם לישראל מלשון ישר, היפוך העוקב [...]".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(זקוביץ, י', יעקב: הסיפור המפתיע של אבי האומה, כנרת, זמורה-ביתן, דביר, 2012, עמ' 95, 108)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על פי זקוביץ', מהי משמעות השם החדש שניתן ליעקב, וכיצד הוא עשוי ללמד על השינוי שחל ביעקב?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היעזר בבראשית, כ"ז, 36. (15 נקודות)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ענה על אחד מן הסעיפים ב-ג.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685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F5A524"/>
                </a:solidFill>
                <a:latin typeface="Assistant"/>
                <a:cs typeface="Assistant"/>
                <a:ea typeface="Assistant"/>
              </a:rPr>
              <a:t>קראו פסוקים א׳–ג׳ («מלאכי אלוהים»).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31115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יעקב הולך לדרכו ״ויפגעו בו מלאכי אלוהים״. הוא אומר ״מחנה אלוהים זה״ וקורא למקום מחניים.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685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F5A524"/>
                </a:solidFill>
                <a:latin typeface="Assistant"/>
                <a:cs typeface="Assistant"/>
                <a:ea typeface="Assistant"/>
              </a:rPr>
              <a:t>קראו פסוקים י״ד–כ״ב («המנחה»).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31115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יעקב מכין מנחה לעשיו מתוך מה שבידו: מאתיים עזים, עשרים תיישים, מאתיים רחלים, עשרים אילים, ושלושים גמלות מניקות, ארבעים פרות, עשרה פרים, עשרים אתונות ועשרה עיירים.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685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F5A524"/>
                </a:solidFill>
                <a:latin typeface="Assistant"/>
                <a:cs typeface="Assistant"/>
                <a:ea typeface="Assistant"/>
              </a:rPr>
              <a:t>קראו פסוקים כ״ג–ל״ג («המאבק בלילה»).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31115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יעקב נשאר לבדו ו״ויאבק איש עמו עד עלות השחר״. האיש לא יכול ליעקב ופוגע בכף ירכו, ויעקב אומר ״לא אשלחך כי אם ברכתני״.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מחוון – שאלת הבגרות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2032000"/>
            <a:ext cx="10464800" cy="412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שאלה 2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סעיף א' (חובה)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(1) מדרש השם של ישראל על פי פסוק 28 הוא : ישראל מלשון "שרית" – לשון שררה-שלטון. יעקב נאבק עם בני אדם ועם מלאך ה' והצליח לגבור עליהם.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(2) משמעות השם החדש שניתן ליעקב, על פי פירוש זקוביץ היא : ישראל מלשון "ישר" או "יושר". השם החדש עשוי ללמד על השינוי שחל ביעקב מכאן ואילך – מאדם רמאי (יעקב-לשון מרמה), לאדם ישר. על פי הכתוב בבראשית כ"ז, 36, יעקב מאופיין כרמאי. עשיו דורש את שמו של יעקב : "הכי קרא שמו יעקב ויעקבני זה פעמים".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יעקב נפגש עם עשיו; הנאבק במלאך – שאלון 1261</dc:title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