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6.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6.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6.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6.jpg"/></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1.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4984750" y="952500"/>
            <a:ext cx="6540500" cy="444500"/>
          </a:xfrm>
          <a:prstGeom prst="rect">
            <a:avLst/>
          </a:prstGeom>
          <a:noFill/>
        </p:spPr>
        <p:txBody>
          <a:bodyPr wrap="square" lIns="0" rIns="0" tIns="0" bIns="0" anchor="t"/>
          <a:lstStyle/>
          <a:p>
            <a:pPr algn="ctr" rtl="1">
              <a:lnSpc>
                <a:spcPts val="3500"/>
              </a:lnSpc>
            </a:pPr>
            <a:r>
              <a:rPr sz="2400" b="1" i="0" lang="he-IL">
                <a:solidFill>
                  <a:srgbClr val="F8F8F8"/>
                </a:solidFill>
                <a:latin typeface="Karantina"/>
                <a:cs typeface="Karantina"/>
                <a:ea typeface="Karantina"/>
              </a:rPr>
              <a:t>בראשית ל״ז</a:t>
            </a:r>
          </a:p>
        </p:txBody>
      </p:sp>
      <p:sp>
        <p:nvSpPr>
          <p:cNvPr id="4" name="TextBox 3"/>
          <p:cNvSpPr txBox="1"/>
          <p:nvPr/>
        </p:nvSpPr>
        <p:spPr>
          <a:xfrm>
            <a:off x="4984750" y="1397000"/>
            <a:ext cx="6540500" cy="2159000"/>
          </a:xfrm>
          <a:prstGeom prst="rect">
            <a:avLst/>
          </a:prstGeom>
          <a:noFill/>
        </p:spPr>
        <p:txBody>
          <a:bodyPr wrap="square" lIns="0" rIns="0" tIns="0" bIns="0" anchor="ctr"/>
          <a:lstStyle/>
          <a:p>
            <a:pPr algn="ctr" rtl="1">
              <a:lnSpc>
                <a:spcPts val="7128"/>
              </a:lnSpc>
            </a:pPr>
            <a:r>
              <a:rPr sz="6600" b="0" i="0" lang="he-IL">
                <a:solidFill>
                  <a:srgbClr val="F8F8F8"/>
                </a:solidFill>
                <a:latin typeface="Suez One"/>
                <a:cs typeface="Suez One"/>
                <a:ea typeface="Suez One"/>
              </a:rPr>
              <a:t>יוסף ואחיו; מכירת יוסף</a:t>
            </a:r>
          </a:p>
        </p:txBody>
      </p:sp>
      <p:sp>
        <p:nvSpPr>
          <p:cNvPr id="5" name="TextBox 4"/>
          <p:cNvSpPr txBox="1"/>
          <p:nvPr/>
        </p:nvSpPr>
        <p:spPr>
          <a:xfrm>
            <a:off x="7436742" y="3683000"/>
            <a:ext cx="1636514" cy="406400"/>
          </a:xfrm>
          <a:prstGeom prst="rect">
            <a:avLst/>
          </a:prstGeom>
          <a:noFill/>
        </p:spPr>
        <p:txBody>
          <a:bodyPr wrap="square" lIns="0" rIns="0" tIns="0" bIns="0" anchor="t"/>
          <a:lstStyle/>
          <a:p>
            <a:pPr algn="ctr" rtl="1">
              <a:lnSpc>
                <a:spcPts val="3200"/>
              </a:lnSpc>
            </a:pPr>
            <a:r>
              <a:rPr sz="2100" b="1" i="0" lang="he-IL">
                <a:solidFill>
                  <a:srgbClr val="1D1D1D"/>
                </a:solidFill>
                <a:latin typeface="Karantina"/>
                <a:cs typeface="Karantina"/>
                <a:ea typeface="Karantina"/>
              </a:rPr>
              <a:t>שאלון 1261 · בראשית</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472241" y="508000"/>
            <a:ext cx="538658" cy="304800"/>
          </a:xfrm>
          <a:prstGeom prst="rect">
            <a:avLst/>
          </a:prstGeom>
          <a:noFill/>
        </p:spPr>
        <p:txBody>
          <a:bodyPr wrap="square" lIns="0" rIns="0" tIns="0" bIns="0" anchor="t"/>
          <a:lstStyle/>
          <a:p>
            <a:pPr algn="r" rtl="1">
              <a:lnSpc>
                <a:spcPts val="2400"/>
              </a:lnSpc>
            </a:pPr>
            <a:r>
              <a:rPr sz="2200" b="1" i="0" lang="he-IL">
                <a:solidFill>
                  <a:srgbClr val="1D1D1D"/>
                </a:solidFill>
                <a:latin typeface="Karantina"/>
                <a:cs typeface="Karantina"/>
                <a:ea typeface="Karantina"/>
              </a:rPr>
              <a:t>פתיחה</a:t>
            </a:r>
          </a:p>
        </p:txBody>
      </p:sp>
      <p:sp>
        <p:nvSpPr>
          <p:cNvPr id="4" name="TextBox 3"/>
          <p:cNvSpPr txBox="1"/>
          <p:nvPr/>
        </p:nvSpPr>
        <p:spPr>
          <a:xfrm>
            <a:off x="798195" y="812800"/>
            <a:ext cx="10595610" cy="762000"/>
          </a:xfrm>
          <a:prstGeom prst="rect">
            <a:avLst/>
          </a:prstGeom>
          <a:noFill/>
        </p:spPr>
        <p:txBody>
          <a:bodyPr wrap="square" lIns="0" rIns="0" tIns="0" bIns="0" anchor="t"/>
          <a:lstStyle/>
          <a:p>
            <a:pPr algn="r" rtl="1">
              <a:lnSpc>
                <a:spcPts val="6000"/>
              </a:lnSpc>
            </a:pPr>
            <a:r>
              <a:rPr sz="5200" b="1" i="0" lang="he-IL">
                <a:solidFill>
                  <a:srgbClr val="F8F8F8"/>
                </a:solidFill>
                <a:latin typeface="Karantina"/>
                <a:cs typeface="Karantina"/>
                <a:ea typeface="Karantina"/>
              </a:rPr>
              <a:t>מטרות השיעור</a:t>
            </a:r>
          </a:p>
        </p:txBody>
      </p:sp>
      <p:sp>
        <p:nvSpPr>
          <p:cNvPr id="5" name="TextBox 4"/>
          <p:cNvSpPr txBox="1"/>
          <p:nvPr/>
        </p:nvSpPr>
        <p:spPr>
          <a:xfrm>
            <a:off x="10452100" y="1936750"/>
            <a:ext cx="749300" cy="698500"/>
          </a:xfrm>
          <a:prstGeom prst="rect">
            <a:avLst/>
          </a:prstGeom>
          <a:noFill/>
        </p:spPr>
        <p:txBody>
          <a:bodyPr wrap="square" lIns="0" rIns="0" tIns="0" bIns="0" anchor="t"/>
          <a:lstStyle/>
          <a:p>
            <a:pPr algn="ctr" rtl="1">
              <a:lnSpc>
                <a:spcPts val="5500"/>
              </a:lnSpc>
            </a:pPr>
            <a:r>
              <a:rPr sz="3100" b="1" i="0" lang="he-IL">
                <a:solidFill>
                  <a:srgbClr val="1D1D1D"/>
                </a:solidFill>
                <a:latin typeface="Karantina"/>
                <a:cs typeface="Karantina"/>
                <a:ea typeface="Karantina"/>
              </a:rPr>
              <a:t>1</a:t>
            </a:r>
          </a:p>
        </p:txBody>
      </p:sp>
      <p:sp>
        <p:nvSpPr>
          <p:cNvPr id="6" name="TextBox 5"/>
          <p:cNvSpPr txBox="1"/>
          <p:nvPr/>
        </p:nvSpPr>
        <p:spPr>
          <a:xfrm>
            <a:off x="4615751" y="1841500"/>
            <a:ext cx="5716397" cy="889000"/>
          </a:xfrm>
          <a:prstGeom prst="rect">
            <a:avLst/>
          </a:prstGeom>
          <a:noFill/>
        </p:spPr>
        <p:txBody>
          <a:bodyPr wrap="square" lIns="0" rIns="0" tIns="0" bIns="0" anchor="ctr"/>
          <a:lstStyle/>
          <a:p>
            <a:pPr algn="r" rtl="1">
              <a:lnSpc>
                <a:spcPts val="3500"/>
              </a:lnSpc>
            </a:pPr>
            <a:r>
              <a:rPr sz="2800" b="0" i="0" lang="he-IL">
                <a:solidFill>
                  <a:srgbClr val="F8F8F8"/>
                </a:solidFill>
                <a:latin typeface="Rubik"/>
                <a:cs typeface="Rubik"/>
                <a:ea typeface="Rubik"/>
              </a:rPr>
              <a:t>נכיר את הסיפור «יוסף ואחיו; מכירת יוסף» (בראשית ל״ז) ואת הדמויות בו</a:t>
            </a:r>
          </a:p>
        </p:txBody>
      </p:sp>
      <p:sp>
        <p:nvSpPr>
          <p:cNvPr id="7" name="TextBox 6"/>
          <p:cNvSpPr txBox="1"/>
          <p:nvPr/>
        </p:nvSpPr>
        <p:spPr>
          <a:xfrm>
            <a:off x="10452100" y="3041650"/>
            <a:ext cx="749300" cy="698500"/>
          </a:xfrm>
          <a:prstGeom prst="rect">
            <a:avLst/>
          </a:prstGeom>
          <a:noFill/>
        </p:spPr>
        <p:txBody>
          <a:bodyPr wrap="square" lIns="0" rIns="0" tIns="0" bIns="0" anchor="t"/>
          <a:lstStyle/>
          <a:p>
            <a:pPr algn="ctr" rtl="1">
              <a:lnSpc>
                <a:spcPts val="5500"/>
              </a:lnSpc>
            </a:pPr>
            <a:r>
              <a:rPr sz="3100" b="1" i="0" lang="he-IL">
                <a:solidFill>
                  <a:srgbClr val="1D1D1D"/>
                </a:solidFill>
                <a:latin typeface="Karantina"/>
                <a:cs typeface="Karantina"/>
                <a:ea typeface="Karantina"/>
              </a:rPr>
              <a:t>2</a:t>
            </a:r>
          </a:p>
        </p:txBody>
      </p:sp>
      <p:sp>
        <p:nvSpPr>
          <p:cNvPr id="8" name="TextBox 7"/>
          <p:cNvSpPr txBox="1"/>
          <p:nvPr/>
        </p:nvSpPr>
        <p:spPr>
          <a:xfrm>
            <a:off x="4615751" y="2946400"/>
            <a:ext cx="5716397" cy="889000"/>
          </a:xfrm>
          <a:prstGeom prst="rect">
            <a:avLst/>
          </a:prstGeom>
          <a:noFill/>
        </p:spPr>
        <p:txBody>
          <a:bodyPr wrap="square" lIns="0" rIns="0" tIns="0" bIns="0" anchor="ctr"/>
          <a:lstStyle/>
          <a:p>
            <a:pPr algn="r" rtl="1">
              <a:lnSpc>
                <a:spcPts val="3500"/>
              </a:lnSpc>
            </a:pPr>
            <a:r>
              <a:rPr sz="2800" b="0" i="0" lang="he-IL">
                <a:solidFill>
                  <a:srgbClr val="F8F8F8"/>
                </a:solidFill>
                <a:latin typeface="Rubik"/>
                <a:cs typeface="Rubik"/>
                <a:ea typeface="Rubik"/>
              </a:rPr>
              <a:t>נבחן כיצד הסיפור מבטא את התמה «בראשית»</a:t>
            </a:r>
          </a:p>
        </p:txBody>
      </p:sp>
      <p:sp>
        <p:nvSpPr>
          <p:cNvPr id="9" name="TextBox 8"/>
          <p:cNvSpPr txBox="1"/>
          <p:nvPr/>
        </p:nvSpPr>
        <p:spPr>
          <a:xfrm>
            <a:off x="10452100" y="4146550"/>
            <a:ext cx="749300" cy="698500"/>
          </a:xfrm>
          <a:prstGeom prst="rect">
            <a:avLst/>
          </a:prstGeom>
          <a:noFill/>
        </p:spPr>
        <p:txBody>
          <a:bodyPr wrap="square" lIns="0" rIns="0" tIns="0" bIns="0" anchor="t"/>
          <a:lstStyle/>
          <a:p>
            <a:pPr algn="ctr" rtl="1">
              <a:lnSpc>
                <a:spcPts val="5500"/>
              </a:lnSpc>
            </a:pPr>
            <a:r>
              <a:rPr sz="3100" b="1" i="0" lang="he-IL">
                <a:solidFill>
                  <a:srgbClr val="1D1D1D"/>
                </a:solidFill>
                <a:latin typeface="Karantina"/>
                <a:cs typeface="Karantina"/>
                <a:ea typeface="Karantina"/>
              </a:rPr>
              <a:t>3</a:t>
            </a:r>
          </a:p>
        </p:txBody>
      </p:sp>
      <p:sp>
        <p:nvSpPr>
          <p:cNvPr id="10" name="TextBox 9"/>
          <p:cNvSpPr txBox="1"/>
          <p:nvPr/>
        </p:nvSpPr>
        <p:spPr>
          <a:xfrm>
            <a:off x="4615751" y="4051300"/>
            <a:ext cx="5716397" cy="889000"/>
          </a:xfrm>
          <a:prstGeom prst="rect">
            <a:avLst/>
          </a:prstGeom>
          <a:noFill/>
        </p:spPr>
        <p:txBody>
          <a:bodyPr wrap="square" lIns="0" rIns="0" tIns="0" bIns="0" anchor="ctr"/>
          <a:lstStyle/>
          <a:p>
            <a:pPr algn="r" rtl="1">
              <a:lnSpc>
                <a:spcPts val="3500"/>
              </a:lnSpc>
            </a:pPr>
            <a:r>
              <a:rPr sz="2800" b="0" i="0" lang="he-IL">
                <a:solidFill>
                  <a:srgbClr val="F8F8F8"/>
                </a:solidFill>
                <a:latin typeface="Rubik"/>
                <a:cs typeface="Rubik"/>
                <a:ea typeface="Rubik"/>
              </a:rPr>
              <a:t>נקרא פסוקי מפתח ונעמיק בפירוש רש"י ורמב"ן</a:t>
            </a:r>
          </a:p>
        </p:txBody>
      </p:sp>
      <p:sp>
        <p:nvSpPr>
          <p:cNvPr id="11" name="TextBox 10"/>
          <p:cNvSpPr txBox="1"/>
          <p:nvPr/>
        </p:nvSpPr>
        <p:spPr>
          <a:xfrm>
            <a:off x="10452100" y="5251450"/>
            <a:ext cx="749300" cy="698500"/>
          </a:xfrm>
          <a:prstGeom prst="rect">
            <a:avLst/>
          </a:prstGeom>
          <a:noFill/>
        </p:spPr>
        <p:txBody>
          <a:bodyPr wrap="square" lIns="0" rIns="0" tIns="0" bIns="0" anchor="t"/>
          <a:lstStyle/>
          <a:p>
            <a:pPr algn="ctr" rtl="1">
              <a:lnSpc>
                <a:spcPts val="5500"/>
              </a:lnSpc>
            </a:pPr>
            <a:r>
              <a:rPr sz="3100" b="1" i="0" lang="he-IL">
                <a:solidFill>
                  <a:srgbClr val="1D1D1D"/>
                </a:solidFill>
                <a:latin typeface="Karantina"/>
                <a:cs typeface="Karantina"/>
                <a:ea typeface="Karantina"/>
              </a:rPr>
              <a:t>4</a:t>
            </a:r>
          </a:p>
        </p:txBody>
      </p:sp>
      <p:sp>
        <p:nvSpPr>
          <p:cNvPr id="12" name="TextBox 11"/>
          <p:cNvSpPr txBox="1"/>
          <p:nvPr/>
        </p:nvSpPr>
        <p:spPr>
          <a:xfrm>
            <a:off x="4615751" y="5156200"/>
            <a:ext cx="5716397" cy="889000"/>
          </a:xfrm>
          <a:prstGeom prst="rect">
            <a:avLst/>
          </a:prstGeom>
          <a:noFill/>
        </p:spPr>
        <p:txBody>
          <a:bodyPr wrap="square" lIns="0" rIns="0" tIns="0" bIns="0" anchor="ctr"/>
          <a:lstStyle/>
          <a:p>
            <a:pPr algn="r" rtl="1">
              <a:lnSpc>
                <a:spcPts val="3500"/>
              </a:lnSpc>
            </a:pPr>
            <a:r>
              <a:rPr sz="2800" b="0" i="0" lang="he-IL">
                <a:solidFill>
                  <a:srgbClr val="F8F8F8"/>
                </a:solidFill>
                <a:latin typeface="Rubik"/>
                <a:cs typeface="Rubik"/>
                <a:ea typeface="Rubik"/>
              </a:rPr>
              <a:t>נתרגל שאלה בסגנון הבגרות ונבדוק את התשובות</a:t>
            </a:r>
          </a:p>
        </p:txBody>
      </p:sp>
      <p:sp>
        <p:nvSpPr>
          <p:cNvPr id="13" name="TextBox 12"/>
          <p:cNvSpPr txBox="1"/>
          <p:nvPr/>
        </p:nvSpPr>
        <p:spPr>
          <a:xfrm>
            <a:off x="254000" y="6540500"/>
            <a:ext cx="558800" cy="228600"/>
          </a:xfrm>
          <a:prstGeom prst="rect">
            <a:avLst/>
          </a:prstGeom>
          <a:noFill/>
        </p:spPr>
        <p:txBody>
          <a:bodyPr wrap="square" lIns="0" rIns="0" tIns="0" bIns="0" anchor="t"/>
          <a:lstStyle/>
          <a:p>
            <a:pPr algn="l" rtl="1">
              <a:lnSpc>
                <a:spcPts val="1800"/>
              </a:lnSpc>
            </a:pPr>
            <a:r>
              <a:rPr sz="1300" b="0" i="0" lang="he-IL">
                <a:solidFill>
                  <a:srgbClr val="2F4344"/>
                </a:solidFill>
                <a:latin typeface="Rubik"/>
                <a:cs typeface="Rubik"/>
                <a:ea typeface="Rubik"/>
              </a:rPr>
              <a:t>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3.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653315" y="508000"/>
            <a:ext cx="357584" cy="304800"/>
          </a:xfrm>
          <a:prstGeom prst="rect">
            <a:avLst/>
          </a:prstGeom>
          <a:noFill/>
        </p:spPr>
        <p:txBody>
          <a:bodyPr wrap="square" lIns="0" rIns="0" tIns="0" bIns="0" anchor="t"/>
          <a:lstStyle/>
          <a:p>
            <a:pPr algn="r" rtl="1">
              <a:lnSpc>
                <a:spcPts val="2400"/>
              </a:lnSpc>
            </a:pPr>
            <a:r>
              <a:rPr sz="2200" b="1" i="0" lang="he-IL">
                <a:solidFill>
                  <a:srgbClr val="1D1D1D"/>
                </a:solidFill>
                <a:latin typeface="Karantina"/>
                <a:cs typeface="Karantina"/>
                <a:ea typeface="Karantina"/>
              </a:rPr>
              <a:t>רקע</a:t>
            </a:r>
          </a:p>
        </p:txBody>
      </p:sp>
      <p:sp>
        <p:nvSpPr>
          <p:cNvPr id="4" name="TextBox 3"/>
          <p:cNvSpPr txBox="1"/>
          <p:nvPr/>
        </p:nvSpPr>
        <p:spPr>
          <a:xfrm>
            <a:off x="798195" y="812800"/>
            <a:ext cx="10595610" cy="762000"/>
          </a:xfrm>
          <a:prstGeom prst="rect">
            <a:avLst/>
          </a:prstGeom>
          <a:noFill/>
        </p:spPr>
        <p:txBody>
          <a:bodyPr wrap="square" lIns="0" rIns="0" tIns="0" bIns="0" anchor="t"/>
          <a:lstStyle/>
          <a:p>
            <a:pPr algn="r" rtl="1">
              <a:lnSpc>
                <a:spcPts val="6000"/>
              </a:lnSpc>
            </a:pPr>
            <a:r>
              <a:rPr sz="5200" b="1" i="0" lang="he-IL">
                <a:solidFill>
                  <a:srgbClr val="F8F8F8"/>
                </a:solidFill>
                <a:latin typeface="Karantina"/>
                <a:cs typeface="Karantina"/>
                <a:ea typeface="Karantina"/>
              </a:rPr>
              <a:t>הדמויות בסיפור</a:t>
            </a:r>
          </a:p>
        </p:txBody>
      </p:sp>
      <p:sp>
        <p:nvSpPr>
          <p:cNvPr id="5" name="TextBox 4"/>
          <p:cNvSpPr txBox="1"/>
          <p:nvPr/>
        </p:nvSpPr>
        <p:spPr>
          <a:xfrm>
            <a:off x="6397434" y="2032000"/>
            <a:ext cx="4591431" cy="482600"/>
          </a:xfrm>
          <a:prstGeom prst="rect">
            <a:avLst/>
          </a:prstGeom>
          <a:noFill/>
        </p:spPr>
        <p:txBody>
          <a:bodyPr wrap="square" lIns="0" rIns="0" tIns="0" bIns="0" anchor="t"/>
          <a:lstStyle/>
          <a:p>
            <a:pPr algn="r" rtl="1">
              <a:lnSpc>
                <a:spcPts val="3800"/>
              </a:lnSpc>
            </a:pPr>
            <a:r>
              <a:rPr sz="3200" b="1" i="0" lang="he-IL">
                <a:solidFill>
                  <a:srgbClr val="2F4344"/>
                </a:solidFill>
                <a:latin typeface="Karantina"/>
                <a:cs typeface="Karantina"/>
                <a:ea typeface="Karantina"/>
              </a:rPr>
              <a:t>יוסף</a:t>
            </a:r>
          </a:p>
        </p:txBody>
      </p:sp>
      <p:sp>
        <p:nvSpPr>
          <p:cNvPr id="6" name="TextBox 5"/>
          <p:cNvSpPr txBox="1"/>
          <p:nvPr/>
        </p:nvSpPr>
        <p:spPr>
          <a:xfrm>
            <a:off x="6397434" y="2590800"/>
            <a:ext cx="4591431" cy="751482"/>
          </a:xfrm>
          <a:prstGeom prst="rect">
            <a:avLst/>
          </a:prstGeom>
          <a:noFill/>
        </p:spPr>
        <p:txBody>
          <a:bodyPr wrap="square" lIns="0" rIns="0" tIns="0" bIns="0" anchor="t"/>
          <a:lstStyle/>
          <a:p>
            <a:pPr algn="r" rtl="1">
              <a:lnSpc>
                <a:spcPts val="2565"/>
              </a:lnSpc>
            </a:pPr>
            <a:r>
              <a:rPr sz="1900" b="0" i="0" lang="he-IL">
                <a:solidFill>
                  <a:srgbClr val="1D1D1D"/>
                </a:solidFill>
                <a:latin typeface="Rubik"/>
                <a:cs typeface="Rubik"/>
                <a:ea typeface="Rubik"/>
              </a:rPr>
              <a:t>יוסף בן שבע עשרה רועה עם אחיו ומביא אל אביו ״דבתם רעה״.</a:t>
            </a:r>
          </a:p>
        </p:txBody>
      </p:sp>
      <p:sp>
        <p:nvSpPr>
          <p:cNvPr id="7" name="TextBox 6"/>
          <p:cNvSpPr txBox="1"/>
          <p:nvPr/>
        </p:nvSpPr>
        <p:spPr>
          <a:xfrm>
            <a:off x="1203134" y="2032000"/>
            <a:ext cx="4591431" cy="482600"/>
          </a:xfrm>
          <a:prstGeom prst="rect">
            <a:avLst/>
          </a:prstGeom>
          <a:noFill/>
        </p:spPr>
        <p:txBody>
          <a:bodyPr wrap="square" lIns="0" rIns="0" tIns="0" bIns="0" anchor="t"/>
          <a:lstStyle/>
          <a:p>
            <a:pPr algn="r" rtl="1">
              <a:lnSpc>
                <a:spcPts val="3800"/>
              </a:lnSpc>
            </a:pPr>
            <a:r>
              <a:rPr sz="3200" b="1" i="0" lang="he-IL">
                <a:solidFill>
                  <a:srgbClr val="2F4344"/>
                </a:solidFill>
                <a:latin typeface="Karantina"/>
                <a:cs typeface="Karantina"/>
                <a:ea typeface="Karantina"/>
              </a:rPr>
              <a:t>יעקב</a:t>
            </a:r>
          </a:p>
        </p:txBody>
      </p:sp>
      <p:sp>
        <p:nvSpPr>
          <p:cNvPr id="8" name="TextBox 7"/>
          <p:cNvSpPr txBox="1"/>
          <p:nvPr/>
        </p:nvSpPr>
        <p:spPr>
          <a:xfrm>
            <a:off x="1203134" y="2590800"/>
            <a:ext cx="4591431" cy="751482"/>
          </a:xfrm>
          <a:prstGeom prst="rect">
            <a:avLst/>
          </a:prstGeom>
          <a:noFill/>
        </p:spPr>
        <p:txBody>
          <a:bodyPr wrap="square" lIns="0" rIns="0" tIns="0" bIns="0" anchor="t"/>
          <a:lstStyle/>
          <a:p>
            <a:pPr algn="r" rtl="1">
              <a:lnSpc>
                <a:spcPts val="2565"/>
              </a:lnSpc>
            </a:pPr>
            <a:r>
              <a:rPr sz="1900" b="0" i="0" lang="he-IL">
                <a:solidFill>
                  <a:srgbClr val="1D1D1D"/>
                </a:solidFill>
                <a:latin typeface="Rubik"/>
                <a:cs typeface="Rubik"/>
                <a:ea typeface="Rubik"/>
              </a:rPr>
              <a:t>יעקב שולח את יוסף לבדוק ״את שלום אחיך ואת שלום הצאן״.</a:t>
            </a:r>
          </a:p>
        </p:txBody>
      </p:sp>
      <p:sp>
        <p:nvSpPr>
          <p:cNvPr id="9" name="TextBox 8"/>
          <p:cNvSpPr txBox="1"/>
          <p:nvPr/>
        </p:nvSpPr>
        <p:spPr>
          <a:xfrm>
            <a:off x="6397434" y="3951882"/>
            <a:ext cx="4591431" cy="482600"/>
          </a:xfrm>
          <a:prstGeom prst="rect">
            <a:avLst/>
          </a:prstGeom>
          <a:noFill/>
        </p:spPr>
        <p:txBody>
          <a:bodyPr wrap="square" lIns="0" rIns="0" tIns="0" bIns="0" anchor="t"/>
          <a:lstStyle/>
          <a:p>
            <a:pPr algn="r" rtl="1">
              <a:lnSpc>
                <a:spcPts val="3800"/>
              </a:lnSpc>
            </a:pPr>
            <a:r>
              <a:rPr sz="3200" b="1" i="0" lang="he-IL">
                <a:solidFill>
                  <a:srgbClr val="2F4344"/>
                </a:solidFill>
                <a:latin typeface="Karantina"/>
                <a:cs typeface="Karantina"/>
                <a:ea typeface="Karantina"/>
              </a:rPr>
              <a:t>ראובן</a:t>
            </a:r>
          </a:p>
        </p:txBody>
      </p:sp>
      <p:sp>
        <p:nvSpPr>
          <p:cNvPr id="10" name="TextBox 9"/>
          <p:cNvSpPr txBox="1"/>
          <p:nvPr/>
        </p:nvSpPr>
        <p:spPr>
          <a:xfrm>
            <a:off x="6397434" y="4510682"/>
            <a:ext cx="4591431" cy="1077317"/>
          </a:xfrm>
          <a:prstGeom prst="rect">
            <a:avLst/>
          </a:prstGeom>
          <a:noFill/>
        </p:spPr>
        <p:txBody>
          <a:bodyPr wrap="square" lIns="0" rIns="0" tIns="0" bIns="0" anchor="t"/>
          <a:lstStyle/>
          <a:p>
            <a:pPr algn="r" rtl="1">
              <a:lnSpc>
                <a:spcPts val="2565"/>
              </a:lnSpc>
            </a:pPr>
            <a:r>
              <a:rPr sz="1900" b="0" i="0" lang="he-IL">
                <a:solidFill>
                  <a:srgbClr val="1D1D1D"/>
                </a:solidFill>
                <a:latin typeface="Rubik"/>
                <a:cs typeface="Rubik"/>
                <a:ea typeface="Rubik"/>
              </a:rPr>
              <a:t>ראובן מציל אותו מהריגה ומציע לזרוק אותו לבור.</a:t>
            </a:r>
          </a:p>
        </p:txBody>
      </p:sp>
      <p:sp>
        <p:nvSpPr>
          <p:cNvPr id="11" name="TextBox 10"/>
          <p:cNvSpPr txBox="1"/>
          <p:nvPr/>
        </p:nvSpPr>
        <p:spPr>
          <a:xfrm>
            <a:off x="1203134" y="3951882"/>
            <a:ext cx="4591431" cy="482600"/>
          </a:xfrm>
          <a:prstGeom prst="rect">
            <a:avLst/>
          </a:prstGeom>
          <a:noFill/>
        </p:spPr>
        <p:txBody>
          <a:bodyPr wrap="square" lIns="0" rIns="0" tIns="0" bIns="0" anchor="t"/>
          <a:lstStyle/>
          <a:p>
            <a:pPr algn="r" rtl="1">
              <a:lnSpc>
                <a:spcPts val="3800"/>
              </a:lnSpc>
            </a:pPr>
            <a:r>
              <a:rPr sz="3200" b="1" i="0" lang="he-IL">
                <a:solidFill>
                  <a:srgbClr val="2F4344"/>
                </a:solidFill>
                <a:latin typeface="Karantina"/>
                <a:cs typeface="Karantina"/>
                <a:ea typeface="Karantina"/>
              </a:rPr>
              <a:t>פוטיפר</a:t>
            </a:r>
          </a:p>
        </p:txBody>
      </p:sp>
      <p:sp>
        <p:nvSpPr>
          <p:cNvPr id="12" name="TextBox 11"/>
          <p:cNvSpPr txBox="1"/>
          <p:nvPr/>
        </p:nvSpPr>
        <p:spPr>
          <a:xfrm>
            <a:off x="1203134" y="4510682"/>
            <a:ext cx="4591431" cy="1077317"/>
          </a:xfrm>
          <a:prstGeom prst="rect">
            <a:avLst/>
          </a:prstGeom>
          <a:noFill/>
        </p:spPr>
        <p:txBody>
          <a:bodyPr wrap="square" lIns="0" rIns="0" tIns="0" bIns="0" anchor="t"/>
          <a:lstStyle/>
          <a:p>
            <a:pPr algn="r" rtl="1">
              <a:lnSpc>
                <a:spcPts val="2565"/>
              </a:lnSpc>
            </a:pPr>
            <a:r>
              <a:rPr sz="1900" b="0" i="0" lang="he-IL">
                <a:solidFill>
                  <a:srgbClr val="1D1D1D"/>
                </a:solidFill>
                <a:latin typeface="Rubik"/>
                <a:cs typeface="Rubik"/>
                <a:ea typeface="Rubik"/>
              </a:rPr>
              <a:t>המדרש מדגיש את הבגד: הכתונת מופיעה כאן, ובהמשך בגדים מופיעים בסיפור שוב ושוב (אשת פוטיפר, בגדי שרד).</a:t>
            </a:r>
          </a:p>
        </p:txBody>
      </p:sp>
      <p:sp>
        <p:nvSpPr>
          <p:cNvPr id="13" name="TextBox 12"/>
          <p:cNvSpPr txBox="1"/>
          <p:nvPr/>
        </p:nvSpPr>
        <p:spPr>
          <a:xfrm>
            <a:off x="254000" y="6540500"/>
            <a:ext cx="558800" cy="228600"/>
          </a:xfrm>
          <a:prstGeom prst="rect">
            <a:avLst/>
          </a:prstGeom>
          <a:noFill/>
        </p:spPr>
        <p:txBody>
          <a:bodyPr wrap="square" lIns="0" rIns="0" tIns="0" bIns="0" anchor="t"/>
          <a:lstStyle/>
          <a:p>
            <a:pPr algn="l" rtl="1">
              <a:lnSpc>
                <a:spcPts val="1800"/>
              </a:lnSpc>
            </a:pPr>
            <a:r>
              <a:rPr sz="1300" b="0" i="0" lang="he-IL">
                <a:solidFill>
                  <a:srgbClr val="2F4344"/>
                </a:solidFill>
                <a:latin typeface="Rubik"/>
                <a:cs typeface="Rubik"/>
                <a:ea typeface="Rubik"/>
              </a:rPr>
              <a:t>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653315" y="508000"/>
            <a:ext cx="357584" cy="304800"/>
          </a:xfrm>
          <a:prstGeom prst="rect">
            <a:avLst/>
          </a:prstGeom>
          <a:noFill/>
        </p:spPr>
        <p:txBody>
          <a:bodyPr wrap="square" lIns="0" rIns="0" tIns="0" bIns="0" anchor="t"/>
          <a:lstStyle/>
          <a:p>
            <a:pPr algn="r" rtl="1">
              <a:lnSpc>
                <a:spcPts val="2400"/>
              </a:lnSpc>
            </a:pPr>
            <a:r>
              <a:rPr sz="2200" b="1" i="0" lang="he-IL">
                <a:solidFill>
                  <a:srgbClr val="1D1D1D"/>
                </a:solidFill>
                <a:latin typeface="Karantina"/>
                <a:cs typeface="Karantina"/>
                <a:ea typeface="Karantina"/>
              </a:rPr>
              <a:t>רקע</a:t>
            </a:r>
          </a:p>
        </p:txBody>
      </p:sp>
      <p:sp>
        <p:nvSpPr>
          <p:cNvPr id="4" name="TextBox 3"/>
          <p:cNvSpPr txBox="1"/>
          <p:nvPr/>
        </p:nvSpPr>
        <p:spPr>
          <a:xfrm>
            <a:off x="798195" y="812800"/>
            <a:ext cx="10595610" cy="762000"/>
          </a:xfrm>
          <a:prstGeom prst="rect">
            <a:avLst/>
          </a:prstGeom>
          <a:noFill/>
        </p:spPr>
        <p:txBody>
          <a:bodyPr wrap="square" lIns="0" rIns="0" tIns="0" bIns="0" anchor="t"/>
          <a:lstStyle/>
          <a:p>
            <a:pPr algn="r" rtl="1">
              <a:lnSpc>
                <a:spcPts val="6000"/>
              </a:lnSpc>
            </a:pPr>
            <a:r>
              <a:rPr sz="5200" b="1" i="0" lang="he-IL">
                <a:solidFill>
                  <a:srgbClr val="F8F8F8"/>
                </a:solidFill>
                <a:latin typeface="Karantina"/>
                <a:cs typeface="Karantina"/>
                <a:ea typeface="Karantina"/>
              </a:rPr>
              <a:t>רצף האירועים</a:t>
            </a:r>
          </a:p>
        </p:txBody>
      </p:sp>
      <p:sp>
        <p:nvSpPr>
          <p:cNvPr id="5" name="TextBox 4"/>
          <p:cNvSpPr txBox="1"/>
          <p:nvPr/>
        </p:nvSpPr>
        <p:spPr>
          <a:xfrm>
            <a:off x="9287966" y="1981200"/>
            <a:ext cx="533400" cy="482600"/>
          </a:xfrm>
          <a:prstGeom prst="rect">
            <a:avLst/>
          </a:prstGeom>
          <a:noFill/>
        </p:spPr>
        <p:txBody>
          <a:bodyPr wrap="square" lIns="0" rIns="0" tIns="0" bIns="0" anchor="t"/>
          <a:lstStyle/>
          <a:p>
            <a:pPr algn="ctr" rtl="1">
              <a:lnSpc>
                <a:spcPts val="3800"/>
              </a:lnSpc>
            </a:pPr>
            <a:r>
              <a:rPr sz="2100" b="1" i="0" lang="he-IL">
                <a:solidFill>
                  <a:srgbClr val="FFD485"/>
                </a:solidFill>
                <a:latin typeface="Karantina"/>
                <a:cs typeface="Karantina"/>
                <a:ea typeface="Karantina"/>
              </a:rPr>
              <a:t>1</a:t>
            </a:r>
          </a:p>
        </p:txBody>
      </p:sp>
      <p:sp>
        <p:nvSpPr>
          <p:cNvPr id="6" name="TextBox 5"/>
          <p:cNvSpPr txBox="1"/>
          <p:nvPr/>
        </p:nvSpPr>
        <p:spPr>
          <a:xfrm>
            <a:off x="8054745" y="2540000"/>
            <a:ext cx="2999841" cy="1003300"/>
          </a:xfrm>
          <a:prstGeom prst="rect">
            <a:avLst/>
          </a:prstGeom>
          <a:noFill/>
        </p:spPr>
        <p:txBody>
          <a:bodyPr wrap="square" lIns="0" rIns="0" tIns="0" bIns="0" anchor="t"/>
          <a:lstStyle/>
          <a:p>
            <a:pPr algn="ctr" rtl="1">
              <a:lnSpc>
                <a:spcPts val="2340"/>
              </a:lnSpc>
            </a:pPr>
            <a:r>
              <a:rPr sz="1800" b="0" i="0" lang="he-IL">
                <a:solidFill>
                  <a:srgbClr val="111111"/>
                </a:solidFill>
                <a:latin typeface="Rubik"/>
                <a:cs typeface="Rubik"/>
                <a:ea typeface="Rubik"/>
              </a:rPr>
              <a:t>יוסף בן שבע עשרה רועה עם אחיו ומביא אל אביו ״דבתם רעה״.</a:t>
            </a:r>
          </a:p>
        </p:txBody>
      </p:sp>
      <p:sp>
        <p:nvSpPr>
          <p:cNvPr id="7" name="TextBox 6"/>
          <p:cNvSpPr txBox="1"/>
          <p:nvPr/>
        </p:nvSpPr>
        <p:spPr>
          <a:xfrm>
            <a:off x="5829399" y="1981200"/>
            <a:ext cx="533400" cy="482600"/>
          </a:xfrm>
          <a:prstGeom prst="rect">
            <a:avLst/>
          </a:prstGeom>
          <a:noFill/>
        </p:spPr>
        <p:txBody>
          <a:bodyPr wrap="square" lIns="0" rIns="0" tIns="0" bIns="0" anchor="t"/>
          <a:lstStyle/>
          <a:p>
            <a:pPr algn="ctr" rtl="1">
              <a:lnSpc>
                <a:spcPts val="3800"/>
              </a:lnSpc>
            </a:pPr>
            <a:r>
              <a:rPr sz="2100" b="1" i="0" lang="he-IL">
                <a:solidFill>
                  <a:srgbClr val="FFD485"/>
                </a:solidFill>
                <a:latin typeface="Karantina"/>
                <a:cs typeface="Karantina"/>
                <a:ea typeface="Karantina"/>
              </a:rPr>
              <a:t>2</a:t>
            </a:r>
          </a:p>
        </p:txBody>
      </p:sp>
      <p:sp>
        <p:nvSpPr>
          <p:cNvPr id="8" name="TextBox 7"/>
          <p:cNvSpPr txBox="1"/>
          <p:nvPr/>
        </p:nvSpPr>
        <p:spPr>
          <a:xfrm>
            <a:off x="4596077" y="2540000"/>
            <a:ext cx="2999943" cy="1003300"/>
          </a:xfrm>
          <a:prstGeom prst="rect">
            <a:avLst/>
          </a:prstGeom>
          <a:noFill/>
        </p:spPr>
        <p:txBody>
          <a:bodyPr wrap="square" lIns="0" rIns="0" tIns="0" bIns="0" anchor="t"/>
          <a:lstStyle/>
          <a:p>
            <a:pPr algn="ctr" rtl="1">
              <a:lnSpc>
                <a:spcPts val="2223"/>
              </a:lnSpc>
            </a:pPr>
            <a:r>
              <a:rPr sz="1700" b="0" i="0" lang="he-IL">
                <a:solidFill>
                  <a:srgbClr val="111111"/>
                </a:solidFill>
                <a:latin typeface="Rubik"/>
                <a:cs typeface="Rubik"/>
                <a:ea typeface="Rubik"/>
              </a:rPr>
              <a:t>יוסף חולם שני חלומות: אלומות משתחוות לאלומתו, והשמש והירח ואחד עשר כוכבים משתחווים לו.</a:t>
            </a:r>
          </a:p>
        </p:txBody>
      </p:sp>
      <p:sp>
        <p:nvSpPr>
          <p:cNvPr id="9" name="TextBox 8"/>
          <p:cNvSpPr txBox="1"/>
          <p:nvPr/>
        </p:nvSpPr>
        <p:spPr>
          <a:xfrm>
            <a:off x="2370732" y="1981200"/>
            <a:ext cx="533400" cy="482600"/>
          </a:xfrm>
          <a:prstGeom prst="rect">
            <a:avLst/>
          </a:prstGeom>
          <a:noFill/>
        </p:spPr>
        <p:txBody>
          <a:bodyPr wrap="square" lIns="0" rIns="0" tIns="0" bIns="0" anchor="t"/>
          <a:lstStyle/>
          <a:p>
            <a:pPr algn="ctr" rtl="1">
              <a:lnSpc>
                <a:spcPts val="3800"/>
              </a:lnSpc>
            </a:pPr>
            <a:r>
              <a:rPr sz="2100" b="1" i="0" lang="he-IL">
                <a:solidFill>
                  <a:srgbClr val="FFD485"/>
                </a:solidFill>
                <a:latin typeface="Karantina"/>
                <a:cs typeface="Karantina"/>
                <a:ea typeface="Karantina"/>
              </a:rPr>
              <a:t>3</a:t>
            </a:r>
          </a:p>
        </p:txBody>
      </p:sp>
      <p:sp>
        <p:nvSpPr>
          <p:cNvPr id="10" name="TextBox 9"/>
          <p:cNvSpPr txBox="1"/>
          <p:nvPr/>
        </p:nvSpPr>
        <p:spPr>
          <a:xfrm>
            <a:off x="1137512" y="2540000"/>
            <a:ext cx="2999841" cy="1003300"/>
          </a:xfrm>
          <a:prstGeom prst="rect">
            <a:avLst/>
          </a:prstGeom>
          <a:noFill/>
        </p:spPr>
        <p:txBody>
          <a:bodyPr wrap="square" lIns="0" rIns="0" tIns="0" bIns="0" anchor="t"/>
          <a:lstStyle/>
          <a:p>
            <a:pPr algn="ctr" rtl="1">
              <a:lnSpc>
                <a:spcPts val="2340"/>
              </a:lnSpc>
            </a:pPr>
            <a:r>
              <a:rPr sz="1800" b="0" i="0" lang="he-IL">
                <a:solidFill>
                  <a:srgbClr val="111111"/>
                </a:solidFill>
                <a:latin typeface="Rubik"/>
                <a:cs typeface="Rubik"/>
                <a:ea typeface="Rubik"/>
              </a:rPr>
              <a:t>יעקב שולח את יוסף לשכם לראות את שלום אחיו.</a:t>
            </a:r>
          </a:p>
        </p:txBody>
      </p:sp>
      <p:sp>
        <p:nvSpPr>
          <p:cNvPr id="11" name="TextBox 10"/>
          <p:cNvSpPr txBox="1"/>
          <p:nvPr/>
        </p:nvSpPr>
        <p:spPr>
          <a:xfrm>
            <a:off x="9287966" y="4076700"/>
            <a:ext cx="533400" cy="482600"/>
          </a:xfrm>
          <a:prstGeom prst="rect">
            <a:avLst/>
          </a:prstGeom>
          <a:noFill/>
        </p:spPr>
        <p:txBody>
          <a:bodyPr wrap="square" lIns="0" rIns="0" tIns="0" bIns="0" anchor="t"/>
          <a:lstStyle/>
          <a:p>
            <a:pPr algn="ctr" rtl="1">
              <a:lnSpc>
                <a:spcPts val="3800"/>
              </a:lnSpc>
            </a:pPr>
            <a:r>
              <a:rPr sz="2100" b="1" i="0" lang="he-IL">
                <a:solidFill>
                  <a:srgbClr val="FFD485"/>
                </a:solidFill>
                <a:latin typeface="Karantina"/>
                <a:cs typeface="Karantina"/>
                <a:ea typeface="Karantina"/>
              </a:rPr>
              <a:t>4</a:t>
            </a:r>
          </a:p>
        </p:txBody>
      </p:sp>
      <p:sp>
        <p:nvSpPr>
          <p:cNvPr id="12" name="TextBox 11"/>
          <p:cNvSpPr txBox="1"/>
          <p:nvPr/>
        </p:nvSpPr>
        <p:spPr>
          <a:xfrm>
            <a:off x="8054745" y="4635500"/>
            <a:ext cx="2999841" cy="1003300"/>
          </a:xfrm>
          <a:prstGeom prst="rect">
            <a:avLst/>
          </a:prstGeom>
          <a:noFill/>
        </p:spPr>
        <p:txBody>
          <a:bodyPr wrap="square" lIns="0" rIns="0" tIns="0" bIns="0" anchor="t"/>
          <a:lstStyle/>
          <a:p>
            <a:pPr algn="ctr" rtl="1">
              <a:lnSpc>
                <a:spcPts val="2340"/>
              </a:lnSpc>
            </a:pPr>
            <a:r>
              <a:rPr sz="1800" b="0" i="0" lang="he-IL">
                <a:solidFill>
                  <a:srgbClr val="111111"/>
                </a:solidFill>
                <a:latin typeface="Rubik"/>
                <a:cs typeface="Rubik"/>
                <a:ea typeface="Rubik"/>
              </a:rPr>
              <a:t>ראובן מציל אותו מהריגה ומציע לזרוק אותו לבור.</a:t>
            </a:r>
          </a:p>
        </p:txBody>
      </p:sp>
      <p:sp>
        <p:nvSpPr>
          <p:cNvPr id="13" name="TextBox 12"/>
          <p:cNvSpPr txBox="1"/>
          <p:nvPr/>
        </p:nvSpPr>
        <p:spPr>
          <a:xfrm>
            <a:off x="5829399" y="4076700"/>
            <a:ext cx="533400" cy="482600"/>
          </a:xfrm>
          <a:prstGeom prst="rect">
            <a:avLst/>
          </a:prstGeom>
          <a:noFill/>
        </p:spPr>
        <p:txBody>
          <a:bodyPr wrap="square" lIns="0" rIns="0" tIns="0" bIns="0" anchor="t"/>
          <a:lstStyle/>
          <a:p>
            <a:pPr algn="ctr" rtl="1">
              <a:lnSpc>
                <a:spcPts val="3800"/>
              </a:lnSpc>
            </a:pPr>
            <a:r>
              <a:rPr sz="2100" b="1" i="0" lang="he-IL">
                <a:solidFill>
                  <a:srgbClr val="FFD485"/>
                </a:solidFill>
                <a:latin typeface="Karantina"/>
                <a:cs typeface="Karantina"/>
                <a:ea typeface="Karantina"/>
              </a:rPr>
              <a:t>5</a:t>
            </a:r>
          </a:p>
        </p:txBody>
      </p:sp>
      <p:sp>
        <p:nvSpPr>
          <p:cNvPr id="14" name="TextBox 13"/>
          <p:cNvSpPr txBox="1"/>
          <p:nvPr/>
        </p:nvSpPr>
        <p:spPr>
          <a:xfrm>
            <a:off x="4596077" y="4635500"/>
            <a:ext cx="2999943" cy="1003300"/>
          </a:xfrm>
          <a:prstGeom prst="rect">
            <a:avLst/>
          </a:prstGeom>
          <a:noFill/>
        </p:spPr>
        <p:txBody>
          <a:bodyPr wrap="square" lIns="0" rIns="0" tIns="0" bIns="0" anchor="t"/>
          <a:lstStyle/>
          <a:p>
            <a:pPr algn="ctr" rtl="1">
              <a:lnSpc>
                <a:spcPts val="2111"/>
              </a:lnSpc>
            </a:pPr>
            <a:r>
              <a:rPr sz="1600" b="0" i="0" lang="he-IL">
                <a:solidFill>
                  <a:srgbClr val="111111"/>
                </a:solidFill>
                <a:latin typeface="Rubik"/>
                <a:cs typeface="Rubik"/>
                <a:ea typeface="Rubik"/>
              </a:rPr>
              <a:t>האחים טובלים את הכתונת בדם שעיר עזים ושולחים לאביהם, ויעקב מתאבל ״ירד אל בני אבל שאולה״.</a:t>
            </a:r>
          </a:p>
        </p:txBody>
      </p:sp>
      <p:sp>
        <p:nvSpPr>
          <p:cNvPr id="15" name="TextBox 14"/>
          <p:cNvSpPr txBox="1"/>
          <p:nvPr/>
        </p:nvSpPr>
        <p:spPr>
          <a:xfrm>
            <a:off x="254000" y="6540500"/>
            <a:ext cx="558800" cy="228600"/>
          </a:xfrm>
          <a:prstGeom prst="rect">
            <a:avLst/>
          </a:prstGeom>
          <a:noFill/>
        </p:spPr>
        <p:txBody>
          <a:bodyPr wrap="square" lIns="0" rIns="0" tIns="0" bIns="0" anchor="t"/>
          <a:lstStyle/>
          <a:p>
            <a:pPr algn="l" rtl="1">
              <a:lnSpc>
                <a:spcPts val="1800"/>
              </a:lnSpc>
            </a:pPr>
            <a:r>
              <a:rPr sz="1300" b="0" i="0" lang="he-IL">
                <a:solidFill>
                  <a:srgbClr val="2F4344"/>
                </a:solidFill>
                <a:latin typeface="Rubik"/>
                <a:cs typeface="Rubik"/>
                <a:ea typeface="Rubik"/>
              </a:rPr>
              <a:t>4</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9293621" y="508000"/>
            <a:ext cx="1717278" cy="304800"/>
          </a:xfrm>
          <a:prstGeom prst="rect">
            <a:avLst/>
          </a:prstGeom>
          <a:noFill/>
        </p:spPr>
        <p:txBody>
          <a:bodyPr wrap="square" lIns="0" rIns="0" tIns="0" bIns="0" anchor="t"/>
          <a:lstStyle/>
          <a:p>
            <a:pPr algn="r" rtl="1">
              <a:lnSpc>
                <a:spcPts val="2400"/>
              </a:lnSpc>
            </a:pPr>
            <a:r>
              <a:rPr sz="2200" b="1" i="0" lang="he-IL">
                <a:solidFill>
                  <a:srgbClr val="1D1D1D"/>
                </a:solidFill>
                <a:latin typeface="Karantina"/>
                <a:cs typeface="Karantina"/>
                <a:ea typeface="Karantina"/>
              </a:rPr>
              <a:t>קוראים בפסוקים · 1/4</a:t>
            </a:r>
          </a:p>
        </p:txBody>
      </p:sp>
      <p:sp>
        <p:nvSpPr>
          <p:cNvPr id="4" name="TextBox 3"/>
          <p:cNvSpPr txBox="1"/>
          <p:nvPr/>
        </p:nvSpPr>
        <p:spPr>
          <a:xfrm>
            <a:off x="798195" y="812800"/>
            <a:ext cx="10595610" cy="762000"/>
          </a:xfrm>
          <a:prstGeom prst="rect">
            <a:avLst/>
          </a:prstGeom>
          <a:noFill/>
        </p:spPr>
        <p:txBody>
          <a:bodyPr wrap="square" lIns="0" rIns="0" tIns="0" bIns="0" anchor="t"/>
          <a:lstStyle/>
          <a:p>
            <a:pPr algn="r" rtl="1">
              <a:lnSpc>
                <a:spcPts val="6000"/>
              </a:lnSpc>
            </a:pPr>
            <a:r>
              <a:rPr sz="5200" b="1" i="0" lang="he-IL">
                <a:solidFill>
                  <a:srgbClr val="F8F8F8"/>
                </a:solidFill>
                <a:latin typeface="Karantina"/>
                <a:cs typeface="Karantina"/>
                <a:ea typeface="Karantina"/>
              </a:rPr>
              <a:t>בראשית ל"ז, ד'</a:t>
            </a:r>
          </a:p>
        </p:txBody>
      </p:sp>
      <p:sp>
        <p:nvSpPr>
          <p:cNvPr id="5" name="TextBox 4"/>
          <p:cNvSpPr txBox="1"/>
          <p:nvPr/>
        </p:nvSpPr>
        <p:spPr>
          <a:xfrm>
            <a:off x="1321435" y="2708275"/>
            <a:ext cx="9549130" cy="1822450"/>
          </a:xfrm>
          <a:prstGeom prst="rect">
            <a:avLst/>
          </a:prstGeom>
          <a:noFill/>
        </p:spPr>
        <p:txBody>
          <a:bodyPr wrap="square" lIns="0" rIns="0" tIns="0" bIns="0" anchor="t"/>
          <a:lstStyle/>
          <a:p>
            <a:pPr algn="ctr" rtl="1">
              <a:lnSpc>
                <a:spcPts val="7175"/>
              </a:lnSpc>
            </a:pPr>
            <a:r>
              <a:rPr sz="4100" b="0" i="0" lang="he-IL">
                <a:solidFill>
                  <a:srgbClr val="F8F8F8"/>
                </a:solidFill>
                <a:latin typeface="Frank Ruhl Libre"/>
                <a:cs typeface="Frank Ruhl Libre"/>
                <a:ea typeface="Frank Ruhl Libre"/>
              </a:rPr>
              <a:t>וַיִּרְאוּ אֶחָיו כִּי־אֹתוֹ אָהַב אֲבִיהֶם מִכָּל־אֶחָיו וַיִּשְׂנְאוּ אֹתוֹ </a:t>
            </a:r>
            <a:r>
              <a:rPr sz="4100" b="0" i="0" lang="he-IL">
                <a:solidFill>
                  <a:srgbClr val="FFD485"/>
                </a:solidFill>
                <a:latin typeface="Frank Ruhl Libre"/>
                <a:cs typeface="Frank Ruhl Libre"/>
                <a:ea typeface="Frank Ruhl Libre"/>
              </a:rPr>
              <a:t>וְלֹא יָכְלוּ דַּבְּרוֹ</a:t>
            </a:r>
            <a:r>
              <a:rPr sz="4100" b="0" i="0" lang="he-IL">
                <a:solidFill>
                  <a:srgbClr val="F8F8F8"/>
                </a:solidFill>
                <a:latin typeface="Frank Ruhl Libre"/>
                <a:cs typeface="Frank Ruhl Libre"/>
                <a:ea typeface="Frank Ruhl Libre"/>
              </a:rPr>
              <a:t> לְשָׁלֹם</a:t>
            </a:r>
          </a:p>
        </p:txBody>
      </p:sp>
      <p:sp>
        <p:nvSpPr>
          <p:cNvPr id="6" name="TextBox 5"/>
          <p:cNvSpPr txBox="1"/>
          <p:nvPr/>
        </p:nvSpPr>
        <p:spPr>
          <a:xfrm>
            <a:off x="1125220" y="5905500"/>
            <a:ext cx="9941560" cy="698500"/>
          </a:xfrm>
          <a:prstGeom prst="rect">
            <a:avLst/>
          </a:prstGeom>
          <a:noFill/>
        </p:spPr>
        <p:txBody>
          <a:bodyPr wrap="square" lIns="0" rIns="0" tIns="0" bIns="0" anchor="ctr"/>
          <a:lstStyle/>
          <a:p>
            <a:pPr algn="r" rtl="1">
              <a:lnSpc>
                <a:spcPts val="2430"/>
              </a:lnSpc>
            </a:pPr>
            <a:r>
              <a:rPr sz="1800" b="0" i="0" lang="he-IL">
                <a:solidFill>
                  <a:srgbClr val="2F4344"/>
                </a:solidFill>
                <a:latin typeface="Rubik"/>
                <a:cs typeface="Rubik"/>
                <a:ea typeface="Rubik"/>
              </a:rPr>
              <a:t>יוסף בן שבע עשרה רועה את הצאן עם אחיו, ו״יבא יוסף את דבתם רעה אל אביהם״.</a:t>
            </a:r>
          </a:p>
        </p:txBody>
      </p:sp>
      <p:sp>
        <p:nvSpPr>
          <p:cNvPr id="7" name="TextBox 6"/>
          <p:cNvSpPr txBox="1"/>
          <p:nvPr/>
        </p:nvSpPr>
        <p:spPr>
          <a:xfrm>
            <a:off x="254000" y="6540500"/>
            <a:ext cx="558800" cy="228600"/>
          </a:xfrm>
          <a:prstGeom prst="rect">
            <a:avLst/>
          </a:prstGeom>
          <a:noFill/>
        </p:spPr>
        <p:txBody>
          <a:bodyPr wrap="square" lIns="0" rIns="0" tIns="0" bIns="0" anchor="t"/>
          <a:lstStyle/>
          <a:p>
            <a:pPr algn="l" rtl="1">
              <a:lnSpc>
                <a:spcPts val="1800"/>
              </a:lnSpc>
            </a:pPr>
            <a:r>
              <a:rPr sz="1300" b="0" i="0" lang="he-IL">
                <a:solidFill>
                  <a:srgbClr val="2F4344"/>
                </a:solidFill>
                <a:latin typeface="Rubik"/>
                <a:cs typeface="Rubik"/>
                <a:ea typeface="Rubik"/>
              </a:rPr>
              <a:t>5</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6.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9275762" y="508000"/>
            <a:ext cx="1735137" cy="304800"/>
          </a:xfrm>
          <a:prstGeom prst="rect">
            <a:avLst/>
          </a:prstGeom>
          <a:noFill/>
        </p:spPr>
        <p:txBody>
          <a:bodyPr wrap="square" lIns="0" rIns="0" tIns="0" bIns="0" anchor="t"/>
          <a:lstStyle/>
          <a:p>
            <a:pPr algn="r" rtl="1">
              <a:lnSpc>
                <a:spcPts val="2400"/>
              </a:lnSpc>
            </a:pPr>
            <a:r>
              <a:rPr sz="2200" b="1" i="0" lang="he-IL">
                <a:solidFill>
                  <a:srgbClr val="1D1D1D"/>
                </a:solidFill>
                <a:latin typeface="Karantina"/>
                <a:cs typeface="Karantina"/>
                <a:ea typeface="Karantina"/>
              </a:rPr>
              <a:t>קוראים בפסוקים · 2/4</a:t>
            </a:r>
          </a:p>
        </p:txBody>
      </p:sp>
      <p:sp>
        <p:nvSpPr>
          <p:cNvPr id="4" name="TextBox 3"/>
          <p:cNvSpPr txBox="1"/>
          <p:nvPr/>
        </p:nvSpPr>
        <p:spPr>
          <a:xfrm>
            <a:off x="798195" y="812800"/>
            <a:ext cx="10595610" cy="762000"/>
          </a:xfrm>
          <a:prstGeom prst="rect">
            <a:avLst/>
          </a:prstGeom>
          <a:noFill/>
        </p:spPr>
        <p:txBody>
          <a:bodyPr wrap="square" lIns="0" rIns="0" tIns="0" bIns="0" anchor="t"/>
          <a:lstStyle/>
          <a:p>
            <a:pPr algn="r" rtl="1">
              <a:lnSpc>
                <a:spcPts val="6000"/>
              </a:lnSpc>
            </a:pPr>
            <a:r>
              <a:rPr sz="5200" b="1" i="0" lang="he-IL">
                <a:solidFill>
                  <a:srgbClr val="F8F8F8"/>
                </a:solidFill>
                <a:latin typeface="Karantina"/>
                <a:cs typeface="Karantina"/>
                <a:ea typeface="Karantina"/>
              </a:rPr>
              <a:t>בראשית ל"ז, י"ח</a:t>
            </a:r>
          </a:p>
        </p:txBody>
      </p:sp>
      <p:sp>
        <p:nvSpPr>
          <p:cNvPr id="5" name="TextBox 4"/>
          <p:cNvSpPr txBox="1"/>
          <p:nvPr/>
        </p:nvSpPr>
        <p:spPr>
          <a:xfrm>
            <a:off x="1321435" y="2708275"/>
            <a:ext cx="9549130" cy="1822450"/>
          </a:xfrm>
          <a:prstGeom prst="rect">
            <a:avLst/>
          </a:prstGeom>
          <a:noFill/>
        </p:spPr>
        <p:txBody>
          <a:bodyPr wrap="square" lIns="0" rIns="0" tIns="0" bIns="0" anchor="t"/>
          <a:lstStyle/>
          <a:p>
            <a:pPr algn="ctr" rtl="1">
              <a:lnSpc>
                <a:spcPts val="7175"/>
              </a:lnSpc>
            </a:pPr>
            <a:r>
              <a:rPr sz="4100" b="0" i="0" lang="he-IL">
                <a:solidFill>
                  <a:srgbClr val="FFD485"/>
                </a:solidFill>
                <a:latin typeface="Frank Ruhl Libre"/>
                <a:cs typeface="Frank Ruhl Libre"/>
                <a:ea typeface="Frank Ruhl Libre"/>
              </a:rPr>
              <a:t>וַיִּרְאוּ אֹתוֹ מֵרָחֹק וּבְטֶרֶם</a:t>
            </a:r>
            <a:r>
              <a:rPr sz="4100" b="0" i="0" lang="he-IL">
                <a:solidFill>
                  <a:srgbClr val="F8F8F8"/>
                </a:solidFill>
                <a:latin typeface="Frank Ruhl Libre"/>
                <a:cs typeface="Frank Ruhl Libre"/>
                <a:ea typeface="Frank Ruhl Libre"/>
              </a:rPr>
              <a:t> יִקְרַב אֲלֵיהֶם וַיִּתְנַכְּלוּ אֹתוֹ לַהֲמִיתוֹ</a:t>
            </a:r>
          </a:p>
        </p:txBody>
      </p:sp>
      <p:sp>
        <p:nvSpPr>
          <p:cNvPr id="6" name="TextBox 5"/>
          <p:cNvSpPr txBox="1"/>
          <p:nvPr/>
        </p:nvSpPr>
        <p:spPr>
          <a:xfrm>
            <a:off x="1125220" y="5905500"/>
            <a:ext cx="9941560" cy="698500"/>
          </a:xfrm>
          <a:prstGeom prst="rect">
            <a:avLst/>
          </a:prstGeom>
          <a:noFill/>
        </p:spPr>
        <p:txBody>
          <a:bodyPr wrap="square" lIns="0" rIns="0" tIns="0" bIns="0" anchor="ctr"/>
          <a:lstStyle/>
          <a:p>
            <a:pPr algn="r" rtl="1">
              <a:lnSpc>
                <a:spcPts val="2430"/>
              </a:lnSpc>
            </a:pPr>
            <a:r>
              <a:rPr sz="1800" b="0" i="0" lang="he-IL">
                <a:solidFill>
                  <a:srgbClr val="2F4344"/>
                </a:solidFill>
                <a:latin typeface="Rubik"/>
                <a:cs typeface="Rubik"/>
                <a:ea typeface="Rubik"/>
              </a:rPr>
              <a:t>יעקב שולח את יוסף לבדוק ״את שלום אחיך ואת שלום הצאן״.</a:t>
            </a:r>
          </a:p>
        </p:txBody>
      </p:sp>
      <p:sp>
        <p:nvSpPr>
          <p:cNvPr id="7" name="TextBox 6"/>
          <p:cNvSpPr txBox="1"/>
          <p:nvPr/>
        </p:nvSpPr>
        <p:spPr>
          <a:xfrm>
            <a:off x="254000" y="6540500"/>
            <a:ext cx="558800" cy="228600"/>
          </a:xfrm>
          <a:prstGeom prst="rect">
            <a:avLst/>
          </a:prstGeom>
          <a:noFill/>
        </p:spPr>
        <p:txBody>
          <a:bodyPr wrap="square" lIns="0" rIns="0" tIns="0" bIns="0" anchor="t"/>
          <a:lstStyle/>
          <a:p>
            <a:pPr algn="l" rtl="1">
              <a:lnSpc>
                <a:spcPts val="1800"/>
              </a:lnSpc>
            </a:pPr>
            <a:r>
              <a:rPr sz="1300" b="0" i="0" lang="he-IL">
                <a:solidFill>
                  <a:srgbClr val="2F4344"/>
                </a:solidFill>
                <a:latin typeface="Rubik"/>
                <a:cs typeface="Rubik"/>
                <a:ea typeface="Rubik"/>
              </a:rPr>
              <a:t>6</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9275762" y="508000"/>
            <a:ext cx="1735137" cy="304800"/>
          </a:xfrm>
          <a:prstGeom prst="rect">
            <a:avLst/>
          </a:prstGeom>
          <a:noFill/>
        </p:spPr>
        <p:txBody>
          <a:bodyPr wrap="square" lIns="0" rIns="0" tIns="0" bIns="0" anchor="t"/>
          <a:lstStyle/>
          <a:p>
            <a:pPr algn="r" rtl="1">
              <a:lnSpc>
                <a:spcPts val="2400"/>
              </a:lnSpc>
            </a:pPr>
            <a:r>
              <a:rPr sz="2200" b="1" i="0" lang="he-IL">
                <a:solidFill>
                  <a:srgbClr val="1D1D1D"/>
                </a:solidFill>
                <a:latin typeface="Karantina"/>
                <a:cs typeface="Karantina"/>
                <a:ea typeface="Karantina"/>
              </a:rPr>
              <a:t>קוראים בפסוקים · 3/4</a:t>
            </a:r>
          </a:p>
        </p:txBody>
      </p:sp>
      <p:sp>
        <p:nvSpPr>
          <p:cNvPr id="4" name="TextBox 3"/>
          <p:cNvSpPr txBox="1"/>
          <p:nvPr/>
        </p:nvSpPr>
        <p:spPr>
          <a:xfrm>
            <a:off x="798195" y="812800"/>
            <a:ext cx="10595610" cy="762000"/>
          </a:xfrm>
          <a:prstGeom prst="rect">
            <a:avLst/>
          </a:prstGeom>
          <a:noFill/>
        </p:spPr>
        <p:txBody>
          <a:bodyPr wrap="square" lIns="0" rIns="0" tIns="0" bIns="0" anchor="t"/>
          <a:lstStyle/>
          <a:p>
            <a:pPr algn="r" rtl="1">
              <a:lnSpc>
                <a:spcPts val="6000"/>
              </a:lnSpc>
            </a:pPr>
            <a:r>
              <a:rPr sz="5200" b="1" i="0" lang="he-IL">
                <a:solidFill>
                  <a:srgbClr val="F8F8F8"/>
                </a:solidFill>
                <a:latin typeface="Karantina"/>
                <a:cs typeface="Karantina"/>
                <a:ea typeface="Karantina"/>
              </a:rPr>
              <a:t>בראשית ל"ז, ל"ה</a:t>
            </a:r>
          </a:p>
        </p:txBody>
      </p:sp>
      <p:sp>
        <p:nvSpPr>
          <p:cNvPr id="5" name="TextBox 4"/>
          <p:cNvSpPr txBox="1"/>
          <p:nvPr/>
        </p:nvSpPr>
        <p:spPr>
          <a:xfrm>
            <a:off x="1321435" y="2708275"/>
            <a:ext cx="9549130" cy="1822450"/>
          </a:xfrm>
          <a:prstGeom prst="rect">
            <a:avLst/>
          </a:prstGeom>
          <a:noFill/>
        </p:spPr>
        <p:txBody>
          <a:bodyPr wrap="square" lIns="0" rIns="0" tIns="0" bIns="0" anchor="t"/>
          <a:lstStyle/>
          <a:p>
            <a:pPr algn="ctr" rtl="1">
              <a:lnSpc>
                <a:spcPts val="7175"/>
              </a:lnSpc>
            </a:pPr>
            <a:r>
              <a:rPr sz="4100" b="0" i="0" lang="he-IL">
                <a:solidFill>
                  <a:srgbClr val="FFD485"/>
                </a:solidFill>
                <a:latin typeface="Frank Ruhl Libre"/>
                <a:cs typeface="Frank Ruhl Libre"/>
                <a:ea typeface="Frank Ruhl Libre"/>
              </a:rPr>
              <a:t>וַיָּקֻמוּ כָל־בָּנָיו וְכָל־בְּנֹתָיו לְנַחֲמוֹ</a:t>
            </a:r>
            <a:r>
              <a:rPr sz="4100" b="0" i="0" lang="he-IL">
                <a:solidFill>
                  <a:srgbClr val="F8F8F8"/>
                </a:solidFill>
                <a:latin typeface="Frank Ruhl Libre"/>
                <a:cs typeface="Frank Ruhl Libre"/>
                <a:ea typeface="Frank Ruhl Libre"/>
              </a:rPr>
              <a:t> וַיְמָאֵן לְהִתְנַחֵם וַיֹּאמֶר כִּי־אֵרֵד אֶל־בְּנִי אָבֵל שְׁאֹלָה וַיֵּבְךְּ אֹתוֹ אָבִיו</a:t>
            </a:r>
          </a:p>
        </p:txBody>
      </p:sp>
      <p:sp>
        <p:nvSpPr>
          <p:cNvPr id="6" name="TextBox 5"/>
          <p:cNvSpPr txBox="1"/>
          <p:nvPr/>
        </p:nvSpPr>
        <p:spPr>
          <a:xfrm>
            <a:off x="1125220" y="5905500"/>
            <a:ext cx="9941560" cy="698500"/>
          </a:xfrm>
          <a:prstGeom prst="rect">
            <a:avLst/>
          </a:prstGeom>
          <a:noFill/>
        </p:spPr>
        <p:txBody>
          <a:bodyPr wrap="square" lIns="0" rIns="0" tIns="0" bIns="0" anchor="ctr"/>
          <a:lstStyle/>
          <a:p>
            <a:pPr algn="r" rtl="1">
              <a:lnSpc>
                <a:spcPts val="2430"/>
              </a:lnSpc>
            </a:pPr>
            <a:r>
              <a:rPr sz="1800" b="0" i="0" lang="he-IL">
                <a:solidFill>
                  <a:srgbClr val="2F4344"/>
                </a:solidFill>
                <a:latin typeface="Rubik"/>
                <a:cs typeface="Rubik"/>
                <a:ea typeface="Rubik"/>
              </a:rPr>
              <a:t>האחים יושבים לאכול, ורואים שיירת ישמעאלים בדרכה למצרים.</a:t>
            </a:r>
          </a:p>
        </p:txBody>
      </p:sp>
      <p:sp>
        <p:nvSpPr>
          <p:cNvPr id="7" name="TextBox 6"/>
          <p:cNvSpPr txBox="1"/>
          <p:nvPr/>
        </p:nvSpPr>
        <p:spPr>
          <a:xfrm>
            <a:off x="254000" y="6540500"/>
            <a:ext cx="558800" cy="228600"/>
          </a:xfrm>
          <a:prstGeom prst="rect">
            <a:avLst/>
          </a:prstGeom>
          <a:noFill/>
        </p:spPr>
        <p:txBody>
          <a:bodyPr wrap="square" lIns="0" rIns="0" tIns="0" bIns="0" anchor="t"/>
          <a:lstStyle/>
          <a:p>
            <a:pPr algn="l" rtl="1">
              <a:lnSpc>
                <a:spcPts val="1800"/>
              </a:lnSpc>
            </a:pPr>
            <a:r>
              <a:rPr sz="1300" b="0" i="0" lang="he-IL">
                <a:solidFill>
                  <a:srgbClr val="2F4344"/>
                </a:solidFill>
                <a:latin typeface="Rubik"/>
                <a:cs typeface="Rubik"/>
                <a:ea typeface="Rubik"/>
              </a:rPr>
              <a:t>7</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9254346" y="508000"/>
            <a:ext cx="1756737" cy="304800"/>
          </a:xfrm>
          <a:prstGeom prst="rect">
            <a:avLst/>
          </a:prstGeom>
          <a:noFill/>
        </p:spPr>
        <p:txBody>
          <a:bodyPr wrap="square" lIns="0" rIns="0" tIns="0" bIns="0" anchor="t"/>
          <a:lstStyle/>
          <a:p>
            <a:pPr algn="r" rtl="1">
              <a:lnSpc>
                <a:spcPts val="2400"/>
              </a:lnSpc>
            </a:pPr>
            <a:r>
              <a:rPr sz="2200" b="1" i="0" lang="he-IL">
                <a:solidFill>
                  <a:srgbClr val="1D1D1D"/>
                </a:solidFill>
                <a:latin typeface="Karantina"/>
                <a:cs typeface="Karantina"/>
                <a:ea typeface="Karantina"/>
              </a:rPr>
              <a:t>קוראים בפסוקים · 4/4</a:t>
            </a:r>
          </a:p>
        </p:txBody>
      </p:sp>
      <p:sp>
        <p:nvSpPr>
          <p:cNvPr id="4" name="TextBox 3"/>
          <p:cNvSpPr txBox="1"/>
          <p:nvPr/>
        </p:nvSpPr>
        <p:spPr>
          <a:xfrm>
            <a:off x="798195" y="812800"/>
            <a:ext cx="10595610" cy="762000"/>
          </a:xfrm>
          <a:prstGeom prst="rect">
            <a:avLst/>
          </a:prstGeom>
          <a:noFill/>
        </p:spPr>
        <p:txBody>
          <a:bodyPr wrap="square" lIns="0" rIns="0" tIns="0" bIns="0" anchor="t"/>
          <a:lstStyle/>
          <a:p>
            <a:pPr algn="r" rtl="1">
              <a:lnSpc>
                <a:spcPts val="6000"/>
              </a:lnSpc>
            </a:pPr>
            <a:r>
              <a:rPr sz="5200" b="1" i="0" lang="he-IL">
                <a:solidFill>
                  <a:srgbClr val="F8F8F8"/>
                </a:solidFill>
                <a:latin typeface="Karantina"/>
                <a:cs typeface="Karantina"/>
                <a:ea typeface="Karantina"/>
              </a:rPr>
              <a:t>בראשית ל"ז, ב'</a:t>
            </a:r>
          </a:p>
        </p:txBody>
      </p:sp>
      <p:sp>
        <p:nvSpPr>
          <p:cNvPr id="5" name="TextBox 4"/>
          <p:cNvSpPr txBox="1"/>
          <p:nvPr/>
        </p:nvSpPr>
        <p:spPr>
          <a:xfrm>
            <a:off x="1321435" y="2320925"/>
            <a:ext cx="9549130" cy="2597050"/>
          </a:xfrm>
          <a:prstGeom prst="rect">
            <a:avLst/>
          </a:prstGeom>
          <a:noFill/>
        </p:spPr>
        <p:txBody>
          <a:bodyPr wrap="square" lIns="0" rIns="0" tIns="0" bIns="0" anchor="t"/>
          <a:lstStyle/>
          <a:p>
            <a:pPr algn="ctr" rtl="1">
              <a:lnSpc>
                <a:spcPts val="6816"/>
              </a:lnSpc>
            </a:pPr>
            <a:r>
              <a:rPr sz="3900" b="0" i="0" lang="he-IL">
                <a:solidFill>
                  <a:srgbClr val="F8F8F8"/>
                </a:solidFill>
                <a:latin typeface="Frank Ruhl Libre"/>
                <a:cs typeface="Frank Ruhl Libre"/>
                <a:ea typeface="Frank Ruhl Libre"/>
              </a:rPr>
              <a:t>אֵלֶּה תֹּלְדוֹת יַעֲקֹב יוֹסֵף בֶּן־שְׁבַע־עֶשְׂרֵה שָׁנָה הָיָה רֹעֶה אֶת־אֶחָיו בַּצֹּאן וְהוּא נַעַר אֶת־בְּנֵי בִלְהָה וְאֶת־בְּנֵי זִלְפָּה נְשֵׁי אָבִיו וַיָּבֵא </a:t>
            </a:r>
            <a:r>
              <a:rPr sz="3900" b="0" i="0" lang="he-IL">
                <a:solidFill>
                  <a:srgbClr val="FFD485"/>
                </a:solidFill>
                <a:latin typeface="Frank Ruhl Libre"/>
                <a:cs typeface="Frank Ruhl Libre"/>
                <a:ea typeface="Frank Ruhl Libre"/>
              </a:rPr>
              <a:t>יוֹסֵף אֶת־דִּבָּתָם רָעָה אֶל־אֲבִיהֶם</a:t>
            </a:r>
          </a:p>
        </p:txBody>
      </p:sp>
      <p:sp>
        <p:nvSpPr>
          <p:cNvPr id="6" name="TextBox 5"/>
          <p:cNvSpPr txBox="1"/>
          <p:nvPr/>
        </p:nvSpPr>
        <p:spPr>
          <a:xfrm>
            <a:off x="1125220" y="5905500"/>
            <a:ext cx="9941560" cy="698500"/>
          </a:xfrm>
          <a:prstGeom prst="rect">
            <a:avLst/>
          </a:prstGeom>
          <a:noFill/>
        </p:spPr>
        <p:txBody>
          <a:bodyPr wrap="square" lIns="0" rIns="0" tIns="0" bIns="0" anchor="ctr"/>
          <a:lstStyle/>
          <a:p>
            <a:pPr algn="r" rtl="1">
              <a:lnSpc>
                <a:spcPts val="2430"/>
              </a:lnSpc>
            </a:pPr>
            <a:r>
              <a:rPr sz="1800" b="0" i="0" lang="he-IL">
                <a:solidFill>
                  <a:srgbClr val="2F4344"/>
                </a:solidFill>
                <a:latin typeface="Rubik"/>
                <a:cs typeface="Rubik"/>
                <a:ea typeface="Rubik"/>
              </a:rPr>
              <a:t>יוסף בן שבע עשרה רועה את הצאן עם אחיו, ו״יבא יוסף את דבתם רעה אל אביהם״.</a:t>
            </a:r>
          </a:p>
        </p:txBody>
      </p:sp>
      <p:sp>
        <p:nvSpPr>
          <p:cNvPr id="7" name="TextBox 6"/>
          <p:cNvSpPr txBox="1"/>
          <p:nvPr/>
        </p:nvSpPr>
        <p:spPr>
          <a:xfrm>
            <a:off x="254000" y="6540500"/>
            <a:ext cx="558800" cy="228600"/>
          </a:xfrm>
          <a:prstGeom prst="rect">
            <a:avLst/>
          </a:prstGeom>
          <a:noFill/>
        </p:spPr>
        <p:txBody>
          <a:bodyPr wrap="square" lIns="0" rIns="0" tIns="0" bIns="0" anchor="t"/>
          <a:lstStyle/>
          <a:p>
            <a:pPr algn="l" rtl="1">
              <a:lnSpc>
                <a:spcPts val="1800"/>
              </a:lnSpc>
            </a:pPr>
            <a:r>
              <a:rPr sz="1300" b="0" i="0" lang="he-IL">
                <a:solidFill>
                  <a:srgbClr val="2F4344"/>
                </a:solidFill>
                <a:latin typeface="Rubik"/>
                <a:cs typeface="Rubik"/>
                <a:ea typeface="Rubik"/>
              </a:rPr>
              <a:t>8</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9.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9838233" y="508000"/>
            <a:ext cx="1172666" cy="304800"/>
          </a:xfrm>
          <a:prstGeom prst="rect">
            <a:avLst/>
          </a:prstGeom>
          <a:noFill/>
        </p:spPr>
        <p:txBody>
          <a:bodyPr wrap="square" lIns="0" rIns="0" tIns="0" bIns="0" anchor="t"/>
          <a:lstStyle/>
          <a:p>
            <a:pPr algn="r" rtl="1">
              <a:lnSpc>
                <a:spcPts val="2400"/>
              </a:lnSpc>
            </a:pPr>
            <a:r>
              <a:rPr sz="2200" b="1" i="0" lang="he-IL">
                <a:solidFill>
                  <a:srgbClr val="1D1D1D"/>
                </a:solidFill>
                <a:latin typeface="Karantina"/>
                <a:cs typeface="Karantina"/>
                <a:ea typeface="Karantina"/>
              </a:rPr>
              <a:t>מילים ומושגים</a:t>
            </a:r>
          </a:p>
        </p:txBody>
      </p:sp>
      <p:sp>
        <p:nvSpPr>
          <p:cNvPr id="4" name="TextBox 3"/>
          <p:cNvSpPr txBox="1"/>
          <p:nvPr/>
        </p:nvSpPr>
        <p:spPr>
          <a:xfrm>
            <a:off x="798195" y="812800"/>
            <a:ext cx="10595610" cy="762000"/>
          </a:xfrm>
          <a:prstGeom prst="rect">
            <a:avLst/>
          </a:prstGeom>
          <a:noFill/>
        </p:spPr>
        <p:txBody>
          <a:bodyPr wrap="square" lIns="0" rIns="0" tIns="0" bIns="0" anchor="t"/>
          <a:lstStyle/>
          <a:p>
            <a:pPr algn="r" rtl="1">
              <a:lnSpc>
                <a:spcPts val="6000"/>
              </a:lnSpc>
            </a:pPr>
            <a:r>
              <a:rPr sz="5200" b="1" i="0" lang="he-IL">
                <a:solidFill>
                  <a:srgbClr val="F8F8F8"/>
                </a:solidFill>
                <a:latin typeface="Karantina"/>
                <a:cs typeface="Karantina"/>
                <a:ea typeface="Karantina"/>
              </a:rPr>
              <a:t>ביאורי מילים</a:t>
            </a:r>
          </a:p>
        </p:txBody>
      </p:sp>
      <p:sp>
        <p:nvSpPr>
          <p:cNvPr id="5" name="TextBox 4"/>
          <p:cNvSpPr txBox="1"/>
          <p:nvPr/>
        </p:nvSpPr>
        <p:spPr>
          <a:xfrm>
            <a:off x="8063686" y="2006600"/>
            <a:ext cx="2964992" cy="406400"/>
          </a:xfrm>
          <a:prstGeom prst="rect">
            <a:avLst/>
          </a:prstGeom>
          <a:noFill/>
        </p:spPr>
        <p:txBody>
          <a:bodyPr wrap="square" lIns="0" rIns="0" tIns="0" bIns="0" anchor="t"/>
          <a:lstStyle/>
          <a:p>
            <a:pPr algn="r" rtl="1">
              <a:lnSpc>
                <a:spcPts val="3200"/>
              </a:lnSpc>
            </a:pPr>
            <a:r>
              <a:rPr sz="3200" b="1" i="0" lang="he-IL">
                <a:solidFill>
                  <a:srgbClr val="2F4344"/>
                </a:solidFill>
                <a:latin typeface="Karantina"/>
                <a:cs typeface="Karantina"/>
                <a:ea typeface="Karantina"/>
              </a:rPr>
              <a:t>ולא יכלו דברו לשלום</a:t>
            </a:r>
          </a:p>
        </p:txBody>
      </p:sp>
      <p:sp>
        <p:nvSpPr>
          <p:cNvPr id="6" name="TextBox 5"/>
          <p:cNvSpPr txBox="1"/>
          <p:nvPr/>
        </p:nvSpPr>
        <p:spPr>
          <a:xfrm>
            <a:off x="8063686" y="2476500"/>
            <a:ext cx="2964992" cy="1073150"/>
          </a:xfrm>
          <a:prstGeom prst="rect">
            <a:avLst/>
          </a:prstGeom>
          <a:noFill/>
        </p:spPr>
        <p:txBody>
          <a:bodyPr wrap="square" lIns="0" rIns="0" tIns="0" bIns="0" anchor="t"/>
          <a:lstStyle/>
          <a:p>
            <a:pPr algn="r" rtl="1">
              <a:lnSpc>
                <a:spcPts val="2227"/>
              </a:lnSpc>
            </a:pPr>
            <a:r>
              <a:rPr sz="1650" b="0" i="0" lang="he-IL">
                <a:solidFill>
                  <a:srgbClr val="1D1D1D"/>
                </a:solidFill>
                <a:latin typeface="Rubik"/>
                <a:cs typeface="Rubik"/>
                <a:ea typeface="Rubik"/>
              </a:rPr>
              <a:t>מִתּוֹךְ גְּנוּתָם לָמַדְנוּ שִׁבְחָם, שֶׁלֹּא דִבְּרוּ אַחַת בַּפֶּה וְאַחַת בַּלֵּב.</a:t>
            </a:r>
          </a:p>
        </p:txBody>
      </p:sp>
      <p:sp>
        <p:nvSpPr>
          <p:cNvPr id="7" name="TextBox 6"/>
          <p:cNvSpPr txBox="1"/>
          <p:nvPr/>
        </p:nvSpPr>
        <p:spPr>
          <a:xfrm>
            <a:off x="4613553" y="2006600"/>
            <a:ext cx="2964992" cy="406400"/>
          </a:xfrm>
          <a:prstGeom prst="rect">
            <a:avLst/>
          </a:prstGeom>
          <a:noFill/>
        </p:spPr>
        <p:txBody>
          <a:bodyPr wrap="square" lIns="0" rIns="0" tIns="0" bIns="0" anchor="t"/>
          <a:lstStyle/>
          <a:p>
            <a:pPr algn="r" rtl="1">
              <a:lnSpc>
                <a:spcPts val="3200"/>
              </a:lnSpc>
            </a:pPr>
            <a:r>
              <a:rPr sz="3200" b="1" i="0" lang="he-IL">
                <a:solidFill>
                  <a:srgbClr val="2F4344"/>
                </a:solidFill>
                <a:latin typeface="Karantina"/>
                <a:cs typeface="Karantina"/>
                <a:ea typeface="Karantina"/>
              </a:rPr>
              <a:t>דברו</a:t>
            </a:r>
          </a:p>
        </p:txBody>
      </p:sp>
      <p:sp>
        <p:nvSpPr>
          <p:cNvPr id="8" name="TextBox 7"/>
          <p:cNvSpPr txBox="1"/>
          <p:nvPr/>
        </p:nvSpPr>
        <p:spPr>
          <a:xfrm>
            <a:off x="4613553" y="2476500"/>
            <a:ext cx="2964992" cy="1073150"/>
          </a:xfrm>
          <a:prstGeom prst="rect">
            <a:avLst/>
          </a:prstGeom>
          <a:noFill/>
        </p:spPr>
        <p:txBody>
          <a:bodyPr wrap="square" lIns="0" rIns="0" tIns="0" bIns="0" anchor="t"/>
          <a:lstStyle/>
          <a:p>
            <a:pPr algn="r" rtl="1">
              <a:lnSpc>
                <a:spcPts val="2227"/>
              </a:lnSpc>
            </a:pPr>
            <a:r>
              <a:rPr sz="1650" b="0" i="0" lang="he-IL">
                <a:solidFill>
                  <a:srgbClr val="1D1D1D"/>
                </a:solidFill>
                <a:latin typeface="Rubik"/>
                <a:cs typeface="Rubik"/>
                <a:ea typeface="Rubik"/>
              </a:rPr>
              <a:t>לְדַבֵּר עִמּוֹ.</a:t>
            </a:r>
          </a:p>
        </p:txBody>
      </p:sp>
      <p:sp>
        <p:nvSpPr>
          <p:cNvPr id="9" name="TextBox 8"/>
          <p:cNvSpPr txBox="1"/>
          <p:nvPr/>
        </p:nvSpPr>
        <p:spPr>
          <a:xfrm>
            <a:off x="1163419" y="2006600"/>
            <a:ext cx="2964992" cy="406400"/>
          </a:xfrm>
          <a:prstGeom prst="rect">
            <a:avLst/>
          </a:prstGeom>
          <a:noFill/>
        </p:spPr>
        <p:txBody>
          <a:bodyPr wrap="square" lIns="0" rIns="0" tIns="0" bIns="0" anchor="t"/>
          <a:lstStyle/>
          <a:p>
            <a:pPr algn="r" rtl="1">
              <a:lnSpc>
                <a:spcPts val="3200"/>
              </a:lnSpc>
            </a:pPr>
            <a:r>
              <a:rPr sz="3200" b="1" i="0" lang="he-IL">
                <a:solidFill>
                  <a:srgbClr val="2F4344"/>
                </a:solidFill>
                <a:latin typeface="Karantina"/>
                <a:cs typeface="Karantina"/>
                <a:ea typeface="Karantina"/>
              </a:rPr>
              <a:t>ויתנכלו</a:t>
            </a:r>
          </a:p>
        </p:txBody>
      </p:sp>
      <p:sp>
        <p:nvSpPr>
          <p:cNvPr id="10" name="TextBox 9"/>
          <p:cNvSpPr txBox="1"/>
          <p:nvPr/>
        </p:nvSpPr>
        <p:spPr>
          <a:xfrm>
            <a:off x="1163419" y="2476500"/>
            <a:ext cx="2964992" cy="1073150"/>
          </a:xfrm>
          <a:prstGeom prst="rect">
            <a:avLst/>
          </a:prstGeom>
          <a:noFill/>
        </p:spPr>
        <p:txBody>
          <a:bodyPr wrap="square" lIns="0" rIns="0" tIns="0" bIns="0" anchor="t"/>
          <a:lstStyle/>
          <a:p>
            <a:pPr algn="r" rtl="1">
              <a:lnSpc>
                <a:spcPts val="2227"/>
              </a:lnSpc>
            </a:pPr>
            <a:r>
              <a:rPr sz="1650" b="0" i="0" lang="he-IL">
                <a:solidFill>
                  <a:srgbClr val="1D1D1D"/>
                </a:solidFill>
                <a:latin typeface="Rubik"/>
                <a:cs typeface="Rubik"/>
                <a:ea typeface="Rubik"/>
              </a:rPr>
              <a:t>נִתְמַלְּאוּ נְכָלִים וְעַרְמוּמִית.</a:t>
            </a:r>
          </a:p>
        </p:txBody>
      </p:sp>
      <p:sp>
        <p:nvSpPr>
          <p:cNvPr id="11" name="TextBox 10"/>
          <p:cNvSpPr txBox="1"/>
          <p:nvPr/>
        </p:nvSpPr>
        <p:spPr>
          <a:xfrm>
            <a:off x="8063686" y="4070350"/>
            <a:ext cx="2964992" cy="406400"/>
          </a:xfrm>
          <a:prstGeom prst="rect">
            <a:avLst/>
          </a:prstGeom>
          <a:noFill/>
        </p:spPr>
        <p:txBody>
          <a:bodyPr wrap="square" lIns="0" rIns="0" tIns="0" bIns="0" anchor="t"/>
          <a:lstStyle/>
          <a:p>
            <a:pPr algn="r" rtl="1">
              <a:lnSpc>
                <a:spcPts val="3200"/>
              </a:lnSpc>
            </a:pPr>
            <a:r>
              <a:rPr sz="3200" b="1" i="0" lang="he-IL">
                <a:solidFill>
                  <a:srgbClr val="2F4344"/>
                </a:solidFill>
                <a:latin typeface="Karantina"/>
                <a:cs typeface="Karantina"/>
                <a:ea typeface="Karantina"/>
              </a:rPr>
              <a:t>אתו</a:t>
            </a:r>
          </a:p>
        </p:txBody>
      </p:sp>
      <p:sp>
        <p:nvSpPr>
          <p:cNvPr id="12" name="TextBox 11"/>
          <p:cNvSpPr txBox="1"/>
          <p:nvPr/>
        </p:nvSpPr>
        <p:spPr>
          <a:xfrm>
            <a:off x="8063686" y="4540250"/>
            <a:ext cx="2964992" cy="1073150"/>
          </a:xfrm>
          <a:prstGeom prst="rect">
            <a:avLst/>
          </a:prstGeom>
          <a:noFill/>
        </p:spPr>
        <p:txBody>
          <a:bodyPr wrap="square" lIns="0" rIns="0" tIns="0" bIns="0" anchor="t"/>
          <a:lstStyle/>
          <a:p>
            <a:pPr algn="r" rtl="1">
              <a:lnSpc>
                <a:spcPts val="2227"/>
              </a:lnSpc>
            </a:pPr>
            <a:r>
              <a:rPr sz="1650" b="0" i="0" lang="he-IL">
                <a:solidFill>
                  <a:srgbClr val="1D1D1D"/>
                </a:solidFill>
                <a:latin typeface="Rubik"/>
                <a:cs typeface="Rubik"/>
                <a:ea typeface="Rubik"/>
              </a:rPr>
              <a:t>כְּמוֹ אִתּוֹ, עִמּוֹ, כְּלוֹמַר, אֵלָיו.</a:t>
            </a:r>
          </a:p>
        </p:txBody>
      </p:sp>
      <p:sp>
        <p:nvSpPr>
          <p:cNvPr id="13" name="TextBox 12"/>
          <p:cNvSpPr txBox="1"/>
          <p:nvPr/>
        </p:nvSpPr>
        <p:spPr>
          <a:xfrm>
            <a:off x="4613553" y="4070350"/>
            <a:ext cx="2964992" cy="406400"/>
          </a:xfrm>
          <a:prstGeom prst="rect">
            <a:avLst/>
          </a:prstGeom>
          <a:noFill/>
        </p:spPr>
        <p:txBody>
          <a:bodyPr wrap="square" lIns="0" rIns="0" tIns="0" bIns="0" anchor="t"/>
          <a:lstStyle/>
          <a:p>
            <a:pPr algn="r" rtl="1">
              <a:lnSpc>
                <a:spcPts val="3200"/>
              </a:lnSpc>
            </a:pPr>
            <a:r>
              <a:rPr sz="3200" b="1" i="0" lang="he-IL">
                <a:solidFill>
                  <a:srgbClr val="2F4344"/>
                </a:solidFill>
                <a:latin typeface="Karantina"/>
                <a:cs typeface="Karantina"/>
                <a:ea typeface="Karantina"/>
              </a:rPr>
              <a:t>והוא נער</a:t>
            </a:r>
          </a:p>
        </p:txBody>
      </p:sp>
      <p:sp>
        <p:nvSpPr>
          <p:cNvPr id="14" name="TextBox 13"/>
          <p:cNvSpPr txBox="1"/>
          <p:nvPr/>
        </p:nvSpPr>
        <p:spPr>
          <a:xfrm>
            <a:off x="4613553" y="4540250"/>
            <a:ext cx="2964992" cy="1073150"/>
          </a:xfrm>
          <a:prstGeom prst="rect">
            <a:avLst/>
          </a:prstGeom>
          <a:noFill/>
        </p:spPr>
        <p:txBody>
          <a:bodyPr wrap="square" lIns="0" rIns="0" tIns="0" bIns="0" anchor="t"/>
          <a:lstStyle/>
          <a:p>
            <a:pPr algn="r" rtl="1">
              <a:lnSpc>
                <a:spcPts val="2227"/>
              </a:lnSpc>
            </a:pPr>
            <a:r>
              <a:rPr sz="1650" b="0" i="0" lang="he-IL">
                <a:solidFill>
                  <a:srgbClr val="1D1D1D"/>
                </a:solidFill>
                <a:latin typeface="Rubik"/>
                <a:cs typeface="Rubik"/>
                <a:ea typeface="Rubik"/>
              </a:rPr>
              <a:t>שֶׁהָיָה עוֹשֶׂה מַעֲשֵׂה נַעֲרוּת, מְתַקֵּן בִּשְׂעָרוֹ, מְמַשְׁמֵשׁ בְּעֵינָיו, כְּדֵי שֶׁיִּהְיֶה נִרְאֶה יָפֶה.</a:t>
            </a:r>
          </a:p>
        </p:txBody>
      </p:sp>
      <p:sp>
        <p:nvSpPr>
          <p:cNvPr id="15" name="TextBox 14"/>
          <p:cNvSpPr txBox="1"/>
          <p:nvPr/>
        </p:nvSpPr>
        <p:spPr>
          <a:xfrm>
            <a:off x="1163419" y="4070350"/>
            <a:ext cx="2964992" cy="406400"/>
          </a:xfrm>
          <a:prstGeom prst="rect">
            <a:avLst/>
          </a:prstGeom>
          <a:noFill/>
        </p:spPr>
        <p:txBody>
          <a:bodyPr wrap="square" lIns="0" rIns="0" tIns="0" bIns="0" anchor="t"/>
          <a:lstStyle/>
          <a:p>
            <a:pPr algn="r" rtl="1">
              <a:lnSpc>
                <a:spcPts val="3200"/>
              </a:lnSpc>
            </a:pPr>
            <a:r>
              <a:rPr sz="3200" b="1" i="0" lang="he-IL">
                <a:solidFill>
                  <a:srgbClr val="2F4344"/>
                </a:solidFill>
                <a:latin typeface="Karantina"/>
                <a:cs typeface="Karantina"/>
                <a:ea typeface="Karantina"/>
              </a:rPr>
              <a:t>את בני בלהה</a:t>
            </a:r>
          </a:p>
        </p:txBody>
      </p:sp>
      <p:sp>
        <p:nvSpPr>
          <p:cNvPr id="16" name="TextBox 15"/>
          <p:cNvSpPr txBox="1"/>
          <p:nvPr/>
        </p:nvSpPr>
        <p:spPr>
          <a:xfrm>
            <a:off x="1163419" y="4540250"/>
            <a:ext cx="2964992" cy="1073150"/>
          </a:xfrm>
          <a:prstGeom prst="rect">
            <a:avLst/>
          </a:prstGeom>
          <a:noFill/>
        </p:spPr>
        <p:txBody>
          <a:bodyPr wrap="square" lIns="0" rIns="0" tIns="0" bIns="0" anchor="t"/>
          <a:lstStyle/>
          <a:p>
            <a:pPr algn="r" rtl="1">
              <a:lnSpc>
                <a:spcPts val="2227"/>
              </a:lnSpc>
            </a:pPr>
            <a:r>
              <a:rPr sz="1650" b="0" i="0" lang="he-IL">
                <a:solidFill>
                  <a:srgbClr val="1D1D1D"/>
                </a:solidFill>
                <a:latin typeface="Rubik"/>
                <a:cs typeface="Rubik"/>
                <a:ea typeface="Rubik"/>
              </a:rPr>
              <a:t>כְּלוֹמַר וְרָגִיל אֵצֶל בְּנֵי בִלְהָה, לְפִי שֶׁהָיוּ אֶחָיו מְבַזִּין אוֹתָן וְהוּא מְקָרְבָן.</a:t>
            </a:r>
          </a:p>
        </p:txBody>
      </p:sp>
      <p:sp>
        <p:nvSpPr>
          <p:cNvPr id="17" name="TextBox 16"/>
          <p:cNvSpPr txBox="1"/>
          <p:nvPr/>
        </p:nvSpPr>
        <p:spPr>
          <a:xfrm>
            <a:off x="254000" y="6540500"/>
            <a:ext cx="558800" cy="228600"/>
          </a:xfrm>
          <a:prstGeom prst="rect">
            <a:avLst/>
          </a:prstGeom>
          <a:noFill/>
        </p:spPr>
        <p:txBody>
          <a:bodyPr wrap="square" lIns="0" rIns="0" tIns="0" bIns="0" anchor="t"/>
          <a:lstStyle/>
          <a:p>
            <a:pPr algn="l" rtl="1">
              <a:lnSpc>
                <a:spcPts val="1800"/>
              </a:lnSpc>
            </a:pPr>
            <a:r>
              <a:rPr sz="1300" b="0" i="0" lang="he-IL">
                <a:solidFill>
                  <a:srgbClr val="2F4344"/>
                </a:solidFill>
                <a:latin typeface="Rubik"/>
                <a:cs typeface="Rubik"/>
                <a:ea typeface="Rubik"/>
              </a:rPr>
              <a:t>9</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0.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369946" y="508000"/>
            <a:ext cx="640953" cy="304800"/>
          </a:xfrm>
          <a:prstGeom prst="rect">
            <a:avLst/>
          </a:prstGeom>
          <a:noFill/>
        </p:spPr>
        <p:txBody>
          <a:bodyPr wrap="square" lIns="0" rIns="0" tIns="0" bIns="0" anchor="t"/>
          <a:lstStyle/>
          <a:p>
            <a:pPr algn="r" rtl="1">
              <a:lnSpc>
                <a:spcPts val="2400"/>
              </a:lnSpc>
            </a:pPr>
            <a:r>
              <a:rPr sz="2200" b="1" i="0" lang="he-IL">
                <a:solidFill>
                  <a:srgbClr val="1D1D1D"/>
                </a:solidFill>
                <a:latin typeface="Karantina"/>
                <a:cs typeface="Karantina"/>
                <a:ea typeface="Karantina"/>
              </a:rPr>
              <a:t>פרשנים</a:t>
            </a:r>
          </a:p>
        </p:txBody>
      </p:sp>
      <p:sp>
        <p:nvSpPr>
          <p:cNvPr id="4" name="TextBox 3"/>
          <p:cNvSpPr txBox="1"/>
          <p:nvPr/>
        </p:nvSpPr>
        <p:spPr>
          <a:xfrm>
            <a:off x="798195" y="812800"/>
            <a:ext cx="10595610" cy="762000"/>
          </a:xfrm>
          <a:prstGeom prst="rect">
            <a:avLst/>
          </a:prstGeom>
          <a:noFill/>
        </p:spPr>
        <p:txBody>
          <a:bodyPr wrap="square" lIns="0" rIns="0" tIns="0" bIns="0" anchor="t"/>
          <a:lstStyle/>
          <a:p>
            <a:pPr algn="r" rtl="1">
              <a:lnSpc>
                <a:spcPts val="6000"/>
              </a:lnSpc>
            </a:pPr>
            <a:r>
              <a:rPr sz="5200" b="1" i="0" lang="he-IL">
                <a:solidFill>
                  <a:srgbClr val="F8F8F8"/>
                </a:solidFill>
                <a:latin typeface="Karantina"/>
                <a:cs typeface="Karantina"/>
                <a:ea typeface="Karantina"/>
              </a:rPr>
              <a:t>רש"י</a:t>
            </a:r>
          </a:p>
        </p:txBody>
      </p:sp>
      <p:sp>
        <p:nvSpPr>
          <p:cNvPr id="5" name="TextBox 4"/>
          <p:cNvSpPr txBox="1"/>
          <p:nvPr/>
        </p:nvSpPr>
        <p:spPr>
          <a:xfrm>
            <a:off x="1341056" y="2508250"/>
            <a:ext cx="9509887" cy="304800"/>
          </a:xfrm>
          <a:prstGeom prst="rect">
            <a:avLst/>
          </a:prstGeom>
          <a:noFill/>
        </p:spPr>
        <p:txBody>
          <a:bodyPr wrap="square" lIns="0" rIns="0" tIns="0" bIns="0" anchor="t"/>
          <a:lstStyle/>
          <a:p>
            <a:pPr algn="r" rtl="1">
              <a:lnSpc>
                <a:spcPts val="2400"/>
              </a:lnSpc>
            </a:pPr>
            <a:r>
              <a:rPr sz="2300" b="1" i="0" lang="he-IL">
                <a:solidFill>
                  <a:srgbClr val="FFD485"/>
                </a:solidFill>
                <a:latin typeface="Karantina"/>
                <a:cs typeface="Karantina"/>
                <a:ea typeface="Karantina"/>
              </a:rPr>
              <a:t>רש"י על בראשית ל"ז, ד'</a:t>
            </a:r>
          </a:p>
        </p:txBody>
      </p:sp>
      <p:sp>
        <p:nvSpPr>
          <p:cNvPr id="6" name="TextBox 5"/>
          <p:cNvSpPr txBox="1"/>
          <p:nvPr/>
        </p:nvSpPr>
        <p:spPr>
          <a:xfrm>
            <a:off x="1341056" y="2940050"/>
            <a:ext cx="9509887" cy="1219200"/>
          </a:xfrm>
          <a:prstGeom prst="rect">
            <a:avLst/>
          </a:prstGeom>
          <a:noFill/>
        </p:spPr>
        <p:txBody>
          <a:bodyPr wrap="square" lIns="0" rIns="0" tIns="0" bIns="0" anchor="t"/>
          <a:lstStyle/>
          <a:p>
            <a:pPr algn="r" rtl="1">
              <a:lnSpc>
                <a:spcPts val="4800"/>
              </a:lnSpc>
            </a:pPr>
            <a:r>
              <a:rPr sz="3000" b="1" i="0" lang="he-IL">
                <a:solidFill>
                  <a:srgbClr val="FFD485"/>
                </a:solidFill>
                <a:latin typeface="Noto Serif Hebrew"/>
                <a:cs typeface="Noto Serif Hebrew"/>
                <a:ea typeface="Noto Serif Hebrew"/>
              </a:rPr>
              <a:t>ולא יכלו דברו לשלום</a:t>
            </a:r>
            <a:r>
              <a:rPr sz="3000" b="0" i="0" lang="he-IL">
                <a:solidFill>
                  <a:srgbClr val="F8F8F8"/>
                </a:solidFill>
                <a:latin typeface="Noto Serif Hebrew"/>
                <a:cs typeface="Noto Serif Hebrew"/>
                <a:ea typeface="Noto Serif Hebrew"/>
              </a:rPr>
              <a:t>. מִתּוֹךְ גְּנוּתָם לָמַדְנוּ שִׁבְחָם, שֶׁלֹּא דִבְּרוּ אַחַת בַּפֶּה וְאַחַת בַּלֵּב:</a:t>
            </a:r>
          </a:p>
        </p:txBody>
      </p:sp>
      <p:sp>
        <p:nvSpPr>
          <p:cNvPr id="7" name="TextBox 6"/>
          <p:cNvSpPr txBox="1"/>
          <p:nvPr/>
        </p:nvSpPr>
        <p:spPr>
          <a:xfrm>
            <a:off x="1190625" y="4762500"/>
            <a:ext cx="9810750" cy="1079500"/>
          </a:xfrm>
          <a:prstGeom prst="rect">
            <a:avLst/>
          </a:prstGeom>
          <a:noFill/>
        </p:spPr>
        <p:txBody>
          <a:bodyPr wrap="square" lIns="0" rIns="0" tIns="0" bIns="0" anchor="ctr"/>
          <a:lstStyle/>
          <a:p>
            <a:pPr algn="r" rtl="1">
              <a:lnSpc>
                <a:spcPts val="2860"/>
              </a:lnSpc>
            </a:pPr>
            <a:r>
              <a:rPr sz="2200" b="0" i="0" lang="he-IL">
                <a:solidFill>
                  <a:srgbClr val="111111"/>
                </a:solidFill>
                <a:latin typeface="Rubik"/>
                <a:cs typeface="Rubik"/>
                <a:ea typeface="Rubik"/>
              </a:rPr>
              <a:t>מה מסביר רש"י על «ולא יכלו דברו לשלום»? הסבירו בלשונכם.</a:t>
            </a:r>
          </a:p>
        </p:txBody>
      </p:sp>
      <p:sp>
        <p:nvSpPr>
          <p:cNvPr id="8" name="TextBox 7"/>
          <p:cNvSpPr txBox="1"/>
          <p:nvPr/>
        </p:nvSpPr>
        <p:spPr>
          <a:xfrm>
            <a:off x="254000" y="6540500"/>
            <a:ext cx="558800" cy="228600"/>
          </a:xfrm>
          <a:prstGeom prst="rect">
            <a:avLst/>
          </a:prstGeom>
          <a:noFill/>
        </p:spPr>
        <p:txBody>
          <a:bodyPr wrap="square" lIns="0" rIns="0" tIns="0" bIns="0" anchor="t"/>
          <a:lstStyle/>
          <a:p>
            <a:pPr algn="l" rtl="1">
              <a:lnSpc>
                <a:spcPts val="1800"/>
              </a:lnSpc>
            </a:pPr>
            <a:r>
              <a:rPr sz="1300" b="0" i="0" lang="he-IL">
                <a:solidFill>
                  <a:srgbClr val="2F4344"/>
                </a:solidFill>
                <a:latin typeface="Rubik"/>
                <a:cs typeface="Rubik"/>
                <a:ea typeface="Rubik"/>
              </a:rPr>
              <a:t>10</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0.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369946" y="508000"/>
            <a:ext cx="640953" cy="304800"/>
          </a:xfrm>
          <a:prstGeom prst="rect">
            <a:avLst/>
          </a:prstGeom>
          <a:noFill/>
        </p:spPr>
        <p:txBody>
          <a:bodyPr wrap="square" lIns="0" rIns="0" tIns="0" bIns="0" anchor="t"/>
          <a:lstStyle/>
          <a:p>
            <a:pPr algn="r" rtl="1">
              <a:lnSpc>
                <a:spcPts val="2400"/>
              </a:lnSpc>
            </a:pPr>
            <a:r>
              <a:rPr sz="2200" b="1" i="0" lang="he-IL">
                <a:solidFill>
                  <a:srgbClr val="1D1D1D"/>
                </a:solidFill>
                <a:latin typeface="Karantina"/>
                <a:cs typeface="Karantina"/>
                <a:ea typeface="Karantina"/>
              </a:rPr>
              <a:t>פרשנים</a:t>
            </a:r>
          </a:p>
        </p:txBody>
      </p:sp>
      <p:sp>
        <p:nvSpPr>
          <p:cNvPr id="4" name="TextBox 3"/>
          <p:cNvSpPr txBox="1"/>
          <p:nvPr/>
        </p:nvSpPr>
        <p:spPr>
          <a:xfrm>
            <a:off x="798195" y="812800"/>
            <a:ext cx="10595610" cy="762000"/>
          </a:xfrm>
          <a:prstGeom prst="rect">
            <a:avLst/>
          </a:prstGeom>
          <a:noFill/>
        </p:spPr>
        <p:txBody>
          <a:bodyPr wrap="square" lIns="0" rIns="0" tIns="0" bIns="0" anchor="t"/>
          <a:lstStyle/>
          <a:p>
            <a:pPr algn="r" rtl="1">
              <a:lnSpc>
                <a:spcPts val="6000"/>
              </a:lnSpc>
            </a:pPr>
            <a:r>
              <a:rPr sz="5200" b="1" i="0" lang="he-IL">
                <a:solidFill>
                  <a:srgbClr val="F8F8F8"/>
                </a:solidFill>
                <a:latin typeface="Karantina"/>
                <a:cs typeface="Karantina"/>
                <a:ea typeface="Karantina"/>
              </a:rPr>
              <a:t>רמב"ן</a:t>
            </a:r>
          </a:p>
        </p:txBody>
      </p:sp>
      <p:sp>
        <p:nvSpPr>
          <p:cNvPr id="5" name="TextBox 4"/>
          <p:cNvSpPr txBox="1"/>
          <p:nvPr/>
        </p:nvSpPr>
        <p:spPr>
          <a:xfrm>
            <a:off x="1341056" y="2292548"/>
            <a:ext cx="9509887" cy="304800"/>
          </a:xfrm>
          <a:prstGeom prst="rect">
            <a:avLst/>
          </a:prstGeom>
          <a:noFill/>
        </p:spPr>
        <p:txBody>
          <a:bodyPr wrap="square" lIns="0" rIns="0" tIns="0" bIns="0" anchor="t"/>
          <a:lstStyle/>
          <a:p>
            <a:pPr algn="r" rtl="1">
              <a:lnSpc>
                <a:spcPts val="2400"/>
              </a:lnSpc>
            </a:pPr>
            <a:r>
              <a:rPr sz="2300" b="1" i="0" lang="he-IL">
                <a:solidFill>
                  <a:srgbClr val="FFD485"/>
                </a:solidFill>
                <a:latin typeface="Karantina"/>
                <a:cs typeface="Karantina"/>
                <a:ea typeface="Karantina"/>
              </a:rPr>
              <a:t>רמב"ן על בראשית ל"ז, י"ח</a:t>
            </a:r>
          </a:p>
        </p:txBody>
      </p:sp>
      <p:sp>
        <p:nvSpPr>
          <p:cNvPr id="6" name="TextBox 5"/>
          <p:cNvSpPr txBox="1"/>
          <p:nvPr/>
        </p:nvSpPr>
        <p:spPr>
          <a:xfrm>
            <a:off x="1341056" y="2724348"/>
            <a:ext cx="9509887" cy="1650503"/>
          </a:xfrm>
          <a:prstGeom prst="rect">
            <a:avLst/>
          </a:prstGeom>
          <a:noFill/>
        </p:spPr>
        <p:txBody>
          <a:bodyPr wrap="square" lIns="0" rIns="0" tIns="0" bIns="0" anchor="t"/>
          <a:lstStyle/>
          <a:p>
            <a:pPr algn="r" rtl="1">
              <a:lnSpc>
                <a:spcPts val="4332"/>
              </a:lnSpc>
            </a:pPr>
            <a:r>
              <a:rPr sz="2700" b="1" i="0" lang="he-IL">
                <a:solidFill>
                  <a:srgbClr val="FFD485"/>
                </a:solidFill>
                <a:latin typeface="Noto Serif Hebrew"/>
                <a:cs typeface="Noto Serif Hebrew"/>
                <a:ea typeface="Noto Serif Hebrew"/>
              </a:rPr>
              <a:t>וַיִּתְנַכְּלוּ אוֹתוֹ לַהֲמִיתוֹ</a:t>
            </a:r>
            <a:r>
              <a:rPr sz="2700" b="0" i="0" lang="he-IL">
                <a:solidFill>
                  <a:srgbClr val="F8F8F8"/>
                </a:solidFill>
                <a:latin typeface="Noto Serif Hebrew"/>
                <a:cs typeface="Noto Serif Hebrew"/>
                <a:ea typeface="Noto Serif Hebrew"/>
              </a:rPr>
              <a:t> הָיוּ חוֹשְׁבִים לְהָמִית אוֹתוֹ בְּנִכְלֵיהֶם אֲשֶׁר יִתְנַכְּלוּ בְּטֶרֶם יִקְרַב אֲלֵיהֶם וְלֹא יִצְטָרְכוּ לִשְׁפֹּךְ דָּמוֹ בִּידֵיהֶם. וְכָךְ אָמְרוּ בִּבְרֵאשִׁית רַבָּה (בראשית רבה פ"ד:י"ד), נְשַׁסֶּה בּוֹ אֶת הַכְּלָבִים.</a:t>
            </a:r>
          </a:p>
        </p:txBody>
      </p:sp>
      <p:sp>
        <p:nvSpPr>
          <p:cNvPr id="7" name="TextBox 6"/>
          <p:cNvSpPr txBox="1"/>
          <p:nvPr/>
        </p:nvSpPr>
        <p:spPr>
          <a:xfrm>
            <a:off x="1190625" y="4762500"/>
            <a:ext cx="9810750" cy="1079500"/>
          </a:xfrm>
          <a:prstGeom prst="rect">
            <a:avLst/>
          </a:prstGeom>
          <a:noFill/>
        </p:spPr>
        <p:txBody>
          <a:bodyPr wrap="square" lIns="0" rIns="0" tIns="0" bIns="0" anchor="ctr"/>
          <a:lstStyle/>
          <a:p>
            <a:pPr algn="r" rtl="1">
              <a:lnSpc>
                <a:spcPts val="2860"/>
              </a:lnSpc>
            </a:pPr>
            <a:r>
              <a:rPr sz="2200" b="0" i="0" lang="he-IL">
                <a:solidFill>
                  <a:srgbClr val="111111"/>
                </a:solidFill>
                <a:latin typeface="Rubik"/>
                <a:cs typeface="Rubik"/>
                <a:ea typeface="Rubik"/>
              </a:rPr>
              <a:t>מה מוסיף פירושו של רמב"ן להבנת הפסוק? בססו את תשובתכם על הציטוט.</a:t>
            </a:r>
          </a:p>
        </p:txBody>
      </p:sp>
      <p:sp>
        <p:nvSpPr>
          <p:cNvPr id="8" name="TextBox 7"/>
          <p:cNvSpPr txBox="1"/>
          <p:nvPr/>
        </p:nvSpPr>
        <p:spPr>
          <a:xfrm>
            <a:off x="254000" y="6540500"/>
            <a:ext cx="558800" cy="228600"/>
          </a:xfrm>
          <a:prstGeom prst="rect">
            <a:avLst/>
          </a:prstGeom>
          <a:noFill/>
        </p:spPr>
        <p:txBody>
          <a:bodyPr wrap="square" lIns="0" rIns="0" tIns="0" bIns="0" anchor="t"/>
          <a:lstStyle/>
          <a:p>
            <a:pPr algn="l" rtl="1">
              <a:lnSpc>
                <a:spcPts val="1800"/>
              </a:lnSpc>
            </a:pPr>
            <a:r>
              <a:rPr sz="1300" b="0" i="0" lang="he-IL">
                <a:solidFill>
                  <a:srgbClr val="2F4344"/>
                </a:solidFill>
                <a:latin typeface="Rubik"/>
                <a:cs typeface="Rubik"/>
                <a:ea typeface="Rubik"/>
              </a:rPr>
              <a:t>11</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8900663" y="508000"/>
            <a:ext cx="2115647" cy="304800"/>
          </a:xfrm>
          <a:prstGeom prst="rect">
            <a:avLst/>
          </a:prstGeom>
          <a:noFill/>
        </p:spPr>
        <p:txBody>
          <a:bodyPr wrap="square" lIns="0" rIns="0" tIns="0" bIns="0" anchor="t"/>
          <a:lstStyle/>
          <a:p>
            <a:pPr algn="r" rtl="1">
              <a:lnSpc>
                <a:spcPts val="2400"/>
              </a:lnSpc>
            </a:pPr>
            <a:r>
              <a:rPr sz="2200" b="1" i="0" lang="he-IL">
                <a:solidFill>
                  <a:srgbClr val="1D1D1D"/>
                </a:solidFill>
                <a:latin typeface="Karantina"/>
                <a:cs typeface="Karantina"/>
                <a:ea typeface="Karantina"/>
              </a:rPr>
              <a:t>שאלות הבנה ופרשנות · 1/3</a:t>
            </a:r>
          </a:p>
        </p:txBody>
      </p:sp>
      <p:sp>
        <p:nvSpPr>
          <p:cNvPr id="4" name="TextBox 3"/>
          <p:cNvSpPr txBox="1"/>
          <p:nvPr/>
        </p:nvSpPr>
        <p:spPr>
          <a:xfrm>
            <a:off x="798195" y="812800"/>
            <a:ext cx="10595610" cy="762000"/>
          </a:xfrm>
          <a:prstGeom prst="rect">
            <a:avLst/>
          </a:prstGeom>
          <a:noFill/>
        </p:spPr>
        <p:txBody>
          <a:bodyPr wrap="square" lIns="0" rIns="0" tIns="0" bIns="0" anchor="t"/>
          <a:lstStyle/>
          <a:p>
            <a:pPr algn="r" rtl="1">
              <a:lnSpc>
                <a:spcPts val="6000"/>
              </a:lnSpc>
            </a:pPr>
            <a:r>
              <a:rPr sz="5200" b="1" i="0" lang="he-IL">
                <a:solidFill>
                  <a:srgbClr val="F8F8F8"/>
                </a:solidFill>
                <a:latin typeface="Karantina"/>
                <a:cs typeface="Karantina"/>
                <a:ea typeface="Karantina"/>
              </a:rPr>
              <a:t>שאלה 1</a:t>
            </a:r>
          </a:p>
        </p:txBody>
      </p:sp>
      <p:sp>
        <p:nvSpPr>
          <p:cNvPr id="5" name="TextBox 4"/>
          <p:cNvSpPr txBox="1"/>
          <p:nvPr/>
        </p:nvSpPr>
        <p:spPr>
          <a:xfrm>
            <a:off x="1125220" y="1841500"/>
            <a:ext cx="9941560" cy="3556000"/>
          </a:xfrm>
          <a:prstGeom prst="rect">
            <a:avLst/>
          </a:prstGeom>
          <a:noFill/>
        </p:spPr>
        <p:txBody>
          <a:bodyPr wrap="square" lIns="0" rIns="0" tIns="0" bIns="0" anchor="ctr"/>
          <a:lstStyle/>
          <a:p>
            <a:pPr algn="r" rtl="1">
              <a:lnSpc>
                <a:spcPts val="4340"/>
              </a:lnSpc>
            </a:pPr>
            <a:r>
              <a:rPr sz="3100" b="0" i="0" lang="he-IL">
                <a:solidFill>
                  <a:srgbClr val="F8F8F8"/>
                </a:solidFill>
                <a:latin typeface="Rubik"/>
                <a:cs typeface="Rubik"/>
                <a:ea typeface="Rubik"/>
              </a:rPr>
              <a:t>קראו פסוקים א׳–י״א («יוסף ואחיו: שנאה וחלומות»). מה מתואר בקטע? הביאו ראיה מן הכתוב.</a:t>
            </a:r>
          </a:p>
        </p:txBody>
      </p:sp>
      <p:sp>
        <p:nvSpPr>
          <p:cNvPr id="6" name="TextBox 5"/>
          <p:cNvSpPr txBox="1"/>
          <p:nvPr/>
        </p:nvSpPr>
        <p:spPr>
          <a:xfrm>
            <a:off x="1143000" y="5461000"/>
            <a:ext cx="695225" cy="317500"/>
          </a:xfrm>
          <a:prstGeom prst="rect">
            <a:avLst/>
          </a:prstGeom>
          <a:noFill/>
        </p:spPr>
        <p:txBody>
          <a:bodyPr wrap="square" lIns="0" rIns="0" tIns="0" bIns="0" anchor="t"/>
          <a:lstStyle/>
          <a:p>
            <a:pPr algn="r" rtl="1">
              <a:lnSpc>
                <a:spcPts val="2500"/>
              </a:lnSpc>
            </a:pPr>
            <a:r>
              <a:rPr sz="2200" b="0" i="0" lang="he-IL">
                <a:solidFill>
                  <a:srgbClr val="FFD485"/>
                </a:solidFill>
                <a:latin typeface="Karantina"/>
                <a:cs typeface="Karantina"/>
                <a:ea typeface="Karantina"/>
              </a:rPr>
              <a:t>8 נקודות</a:t>
            </a:r>
          </a:p>
        </p:txBody>
      </p:sp>
      <p:sp>
        <p:nvSpPr>
          <p:cNvPr id="7" name="TextBox 6"/>
          <p:cNvSpPr txBox="1"/>
          <p:nvPr/>
        </p:nvSpPr>
        <p:spPr>
          <a:xfrm>
            <a:off x="254000" y="6540500"/>
            <a:ext cx="558800" cy="228600"/>
          </a:xfrm>
          <a:prstGeom prst="rect">
            <a:avLst/>
          </a:prstGeom>
          <a:noFill/>
        </p:spPr>
        <p:txBody>
          <a:bodyPr wrap="square" lIns="0" rIns="0" tIns="0" bIns="0" anchor="t"/>
          <a:lstStyle/>
          <a:p>
            <a:pPr algn="l" rtl="1">
              <a:lnSpc>
                <a:spcPts val="1800"/>
              </a:lnSpc>
            </a:pPr>
            <a:r>
              <a:rPr sz="1300" b="0" i="0" lang="he-IL">
                <a:solidFill>
                  <a:srgbClr val="2F4344"/>
                </a:solidFill>
                <a:latin typeface="Rubik"/>
                <a:cs typeface="Rubik"/>
                <a:ea typeface="Rubik"/>
              </a:rPr>
              <a:t>12</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3.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8882535" y="508000"/>
            <a:ext cx="2134042" cy="304800"/>
          </a:xfrm>
          <a:prstGeom prst="rect">
            <a:avLst/>
          </a:prstGeom>
          <a:noFill/>
        </p:spPr>
        <p:txBody>
          <a:bodyPr wrap="square" lIns="0" rIns="0" tIns="0" bIns="0" anchor="t"/>
          <a:lstStyle/>
          <a:p>
            <a:pPr algn="r" rtl="1">
              <a:lnSpc>
                <a:spcPts val="2400"/>
              </a:lnSpc>
            </a:pPr>
            <a:r>
              <a:rPr sz="2200" b="1" i="0" lang="he-IL">
                <a:solidFill>
                  <a:srgbClr val="1D1D1D"/>
                </a:solidFill>
                <a:latin typeface="Karantina"/>
                <a:cs typeface="Karantina"/>
                <a:ea typeface="Karantina"/>
              </a:rPr>
              <a:t>שאלות הבנה ופרשנות · 2/3</a:t>
            </a:r>
          </a:p>
        </p:txBody>
      </p:sp>
      <p:sp>
        <p:nvSpPr>
          <p:cNvPr id="4" name="TextBox 3"/>
          <p:cNvSpPr txBox="1"/>
          <p:nvPr/>
        </p:nvSpPr>
        <p:spPr>
          <a:xfrm>
            <a:off x="798195" y="812800"/>
            <a:ext cx="10595610" cy="762000"/>
          </a:xfrm>
          <a:prstGeom prst="rect">
            <a:avLst/>
          </a:prstGeom>
          <a:noFill/>
        </p:spPr>
        <p:txBody>
          <a:bodyPr wrap="square" lIns="0" rIns="0" tIns="0" bIns="0" anchor="t"/>
          <a:lstStyle/>
          <a:p>
            <a:pPr algn="r" rtl="1">
              <a:lnSpc>
                <a:spcPts val="6000"/>
              </a:lnSpc>
            </a:pPr>
            <a:r>
              <a:rPr sz="5200" b="1" i="0" lang="he-IL">
                <a:solidFill>
                  <a:srgbClr val="F8F8F8"/>
                </a:solidFill>
                <a:latin typeface="Karantina"/>
                <a:cs typeface="Karantina"/>
                <a:ea typeface="Karantina"/>
              </a:rPr>
              <a:t>שאלה 2</a:t>
            </a:r>
          </a:p>
        </p:txBody>
      </p:sp>
      <p:sp>
        <p:nvSpPr>
          <p:cNvPr id="5" name="TextBox 4"/>
          <p:cNvSpPr txBox="1"/>
          <p:nvPr/>
        </p:nvSpPr>
        <p:spPr>
          <a:xfrm>
            <a:off x="1125220" y="1841500"/>
            <a:ext cx="9941560" cy="3556000"/>
          </a:xfrm>
          <a:prstGeom prst="rect">
            <a:avLst/>
          </a:prstGeom>
          <a:noFill/>
        </p:spPr>
        <p:txBody>
          <a:bodyPr wrap="square" lIns="0" rIns="0" tIns="0" bIns="0" anchor="ctr"/>
          <a:lstStyle/>
          <a:p>
            <a:pPr algn="r" rtl="1">
              <a:lnSpc>
                <a:spcPts val="4340"/>
              </a:lnSpc>
            </a:pPr>
            <a:r>
              <a:rPr sz="3100" b="0" i="0" lang="he-IL">
                <a:solidFill>
                  <a:srgbClr val="F8F8F8"/>
                </a:solidFill>
                <a:latin typeface="Rubik"/>
                <a:cs typeface="Rubik"/>
                <a:ea typeface="Rubik"/>
              </a:rPr>
              <a:t>קראו פסוקים י״ב–כ״ד («הדרך לדותן והבור»). מה מתואר בקטע? הביאו ראיה מן הכתוב.</a:t>
            </a:r>
          </a:p>
        </p:txBody>
      </p:sp>
      <p:sp>
        <p:nvSpPr>
          <p:cNvPr id="6" name="TextBox 5"/>
          <p:cNvSpPr txBox="1"/>
          <p:nvPr/>
        </p:nvSpPr>
        <p:spPr>
          <a:xfrm>
            <a:off x="1143000" y="5461000"/>
            <a:ext cx="695225" cy="317500"/>
          </a:xfrm>
          <a:prstGeom prst="rect">
            <a:avLst/>
          </a:prstGeom>
          <a:noFill/>
        </p:spPr>
        <p:txBody>
          <a:bodyPr wrap="square" lIns="0" rIns="0" tIns="0" bIns="0" anchor="t"/>
          <a:lstStyle/>
          <a:p>
            <a:pPr algn="r" rtl="1">
              <a:lnSpc>
                <a:spcPts val="2500"/>
              </a:lnSpc>
            </a:pPr>
            <a:r>
              <a:rPr sz="2200" b="0" i="0" lang="he-IL">
                <a:solidFill>
                  <a:srgbClr val="FFD485"/>
                </a:solidFill>
                <a:latin typeface="Karantina"/>
                <a:cs typeface="Karantina"/>
                <a:ea typeface="Karantina"/>
              </a:rPr>
              <a:t>8 נקודות</a:t>
            </a:r>
          </a:p>
        </p:txBody>
      </p:sp>
      <p:sp>
        <p:nvSpPr>
          <p:cNvPr id="7" name="TextBox 6"/>
          <p:cNvSpPr txBox="1"/>
          <p:nvPr/>
        </p:nvSpPr>
        <p:spPr>
          <a:xfrm>
            <a:off x="254000" y="6540500"/>
            <a:ext cx="558800" cy="228600"/>
          </a:xfrm>
          <a:prstGeom prst="rect">
            <a:avLst/>
          </a:prstGeom>
          <a:noFill/>
        </p:spPr>
        <p:txBody>
          <a:bodyPr wrap="square" lIns="0" rIns="0" tIns="0" bIns="0" anchor="t"/>
          <a:lstStyle/>
          <a:p>
            <a:pPr algn="l" rtl="1">
              <a:lnSpc>
                <a:spcPts val="1800"/>
              </a:lnSpc>
            </a:pPr>
            <a:r>
              <a:rPr sz="1300" b="0" i="0" lang="he-IL">
                <a:solidFill>
                  <a:srgbClr val="2F4344"/>
                </a:solidFill>
                <a:latin typeface="Rubik"/>
                <a:cs typeface="Rubik"/>
                <a:ea typeface="Rubik"/>
              </a:rPr>
              <a:t>13</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3.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8882535" y="508000"/>
            <a:ext cx="2134042" cy="304800"/>
          </a:xfrm>
          <a:prstGeom prst="rect">
            <a:avLst/>
          </a:prstGeom>
          <a:noFill/>
        </p:spPr>
        <p:txBody>
          <a:bodyPr wrap="square" lIns="0" rIns="0" tIns="0" bIns="0" anchor="t"/>
          <a:lstStyle/>
          <a:p>
            <a:pPr algn="r" rtl="1">
              <a:lnSpc>
                <a:spcPts val="2400"/>
              </a:lnSpc>
            </a:pPr>
            <a:r>
              <a:rPr sz="2200" b="1" i="0" lang="he-IL">
                <a:solidFill>
                  <a:srgbClr val="1D1D1D"/>
                </a:solidFill>
                <a:latin typeface="Karantina"/>
                <a:cs typeface="Karantina"/>
                <a:ea typeface="Karantina"/>
              </a:rPr>
              <a:t>שאלות הבנה ופרשנות · 3/3</a:t>
            </a:r>
          </a:p>
        </p:txBody>
      </p:sp>
      <p:sp>
        <p:nvSpPr>
          <p:cNvPr id="4" name="TextBox 3"/>
          <p:cNvSpPr txBox="1"/>
          <p:nvPr/>
        </p:nvSpPr>
        <p:spPr>
          <a:xfrm>
            <a:off x="798195" y="812800"/>
            <a:ext cx="10595610" cy="762000"/>
          </a:xfrm>
          <a:prstGeom prst="rect">
            <a:avLst/>
          </a:prstGeom>
          <a:noFill/>
        </p:spPr>
        <p:txBody>
          <a:bodyPr wrap="square" lIns="0" rIns="0" tIns="0" bIns="0" anchor="t"/>
          <a:lstStyle/>
          <a:p>
            <a:pPr algn="r" rtl="1">
              <a:lnSpc>
                <a:spcPts val="6000"/>
              </a:lnSpc>
            </a:pPr>
            <a:r>
              <a:rPr sz="5200" b="1" i="0" lang="he-IL">
                <a:solidFill>
                  <a:srgbClr val="F8F8F8"/>
                </a:solidFill>
                <a:latin typeface="Karantina"/>
                <a:cs typeface="Karantina"/>
                <a:ea typeface="Karantina"/>
              </a:rPr>
              <a:t>שאלה 3</a:t>
            </a:r>
          </a:p>
        </p:txBody>
      </p:sp>
      <p:sp>
        <p:nvSpPr>
          <p:cNvPr id="5" name="TextBox 4"/>
          <p:cNvSpPr txBox="1"/>
          <p:nvPr/>
        </p:nvSpPr>
        <p:spPr>
          <a:xfrm>
            <a:off x="1125220" y="1841500"/>
            <a:ext cx="9941560" cy="3556000"/>
          </a:xfrm>
          <a:prstGeom prst="rect">
            <a:avLst/>
          </a:prstGeom>
          <a:noFill/>
        </p:spPr>
        <p:txBody>
          <a:bodyPr wrap="square" lIns="0" rIns="0" tIns="0" bIns="0" anchor="ctr"/>
          <a:lstStyle/>
          <a:p>
            <a:pPr algn="r" rtl="1">
              <a:lnSpc>
                <a:spcPts val="4340"/>
              </a:lnSpc>
            </a:pPr>
            <a:r>
              <a:rPr sz="3100" b="0" i="0" lang="he-IL">
                <a:solidFill>
                  <a:srgbClr val="F8F8F8"/>
                </a:solidFill>
                <a:latin typeface="Rubik"/>
                <a:cs typeface="Rubik"/>
                <a:ea typeface="Rubik"/>
              </a:rPr>
              <a:t>קראו פסוקים כ״ה–ל״ו («המכירה»). מה מתואר בקטע? הביאו ראיה מן הכתוב.</a:t>
            </a:r>
          </a:p>
        </p:txBody>
      </p:sp>
      <p:sp>
        <p:nvSpPr>
          <p:cNvPr id="6" name="TextBox 5"/>
          <p:cNvSpPr txBox="1"/>
          <p:nvPr/>
        </p:nvSpPr>
        <p:spPr>
          <a:xfrm>
            <a:off x="1143000" y="5461000"/>
            <a:ext cx="695225" cy="317500"/>
          </a:xfrm>
          <a:prstGeom prst="rect">
            <a:avLst/>
          </a:prstGeom>
          <a:noFill/>
        </p:spPr>
        <p:txBody>
          <a:bodyPr wrap="square" lIns="0" rIns="0" tIns="0" bIns="0" anchor="t"/>
          <a:lstStyle/>
          <a:p>
            <a:pPr algn="r" rtl="1">
              <a:lnSpc>
                <a:spcPts val="2500"/>
              </a:lnSpc>
            </a:pPr>
            <a:r>
              <a:rPr sz="2200" b="0" i="0" lang="he-IL">
                <a:solidFill>
                  <a:srgbClr val="FFD485"/>
                </a:solidFill>
                <a:latin typeface="Karantina"/>
                <a:cs typeface="Karantina"/>
                <a:ea typeface="Karantina"/>
              </a:rPr>
              <a:t>8 נקודות</a:t>
            </a:r>
          </a:p>
        </p:txBody>
      </p:sp>
      <p:sp>
        <p:nvSpPr>
          <p:cNvPr id="7" name="TextBox 6"/>
          <p:cNvSpPr txBox="1"/>
          <p:nvPr/>
        </p:nvSpPr>
        <p:spPr>
          <a:xfrm>
            <a:off x="254000" y="6540500"/>
            <a:ext cx="558800" cy="228600"/>
          </a:xfrm>
          <a:prstGeom prst="rect">
            <a:avLst/>
          </a:prstGeom>
          <a:noFill/>
        </p:spPr>
        <p:txBody>
          <a:bodyPr wrap="square" lIns="0" rIns="0" tIns="0" bIns="0" anchor="t"/>
          <a:lstStyle/>
          <a:p>
            <a:pPr algn="l" rtl="1">
              <a:lnSpc>
                <a:spcPts val="1800"/>
              </a:lnSpc>
            </a:pPr>
            <a:r>
              <a:rPr sz="1300" b="0" i="0" lang="he-IL">
                <a:solidFill>
                  <a:srgbClr val="2F4344"/>
                </a:solidFill>
                <a:latin typeface="Rubik"/>
                <a:cs typeface="Rubik"/>
                <a:ea typeface="Rubik"/>
              </a:rPr>
              <a:t>14</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165457" y="508000"/>
            <a:ext cx="845442" cy="304800"/>
          </a:xfrm>
          <a:prstGeom prst="rect">
            <a:avLst/>
          </a:prstGeom>
          <a:noFill/>
        </p:spPr>
        <p:txBody>
          <a:bodyPr wrap="square" lIns="0" rIns="0" tIns="0" bIns="0" anchor="t"/>
          <a:lstStyle/>
          <a:p>
            <a:pPr algn="r" rtl="1">
              <a:lnSpc>
                <a:spcPts val="2400"/>
              </a:lnSpc>
            </a:pPr>
            <a:r>
              <a:rPr sz="2200" b="1" i="0" lang="he-IL">
                <a:solidFill>
                  <a:srgbClr val="1D1D1D"/>
                </a:solidFill>
                <a:latin typeface="Karantina"/>
                <a:cs typeface="Karantina"/>
                <a:ea typeface="Karantina"/>
              </a:rPr>
              <a:t>דיון בכיתה</a:t>
            </a:r>
          </a:p>
        </p:txBody>
      </p:sp>
      <p:sp>
        <p:nvSpPr>
          <p:cNvPr id="4" name="TextBox 3"/>
          <p:cNvSpPr txBox="1"/>
          <p:nvPr/>
        </p:nvSpPr>
        <p:spPr>
          <a:xfrm>
            <a:off x="798195" y="812800"/>
            <a:ext cx="10595610" cy="762000"/>
          </a:xfrm>
          <a:prstGeom prst="rect">
            <a:avLst/>
          </a:prstGeom>
          <a:noFill/>
        </p:spPr>
        <p:txBody>
          <a:bodyPr wrap="square" lIns="0" rIns="0" tIns="0" bIns="0" anchor="t"/>
          <a:lstStyle/>
          <a:p>
            <a:pPr algn="r" rtl="1">
              <a:lnSpc>
                <a:spcPts val="6000"/>
              </a:lnSpc>
            </a:pPr>
            <a:r>
              <a:rPr sz="5200" b="1" i="0" lang="he-IL">
                <a:solidFill>
                  <a:srgbClr val="F8F8F8"/>
                </a:solidFill>
                <a:latin typeface="Karantina"/>
                <a:cs typeface="Karantina"/>
                <a:ea typeface="Karantina"/>
              </a:rPr>
              <a:t>מה דעתכם?</a:t>
            </a:r>
          </a:p>
        </p:txBody>
      </p:sp>
      <p:sp>
        <p:nvSpPr>
          <p:cNvPr id="5" name="TextBox 4"/>
          <p:cNvSpPr txBox="1"/>
          <p:nvPr/>
        </p:nvSpPr>
        <p:spPr>
          <a:xfrm>
            <a:off x="4928870" y="1968500"/>
            <a:ext cx="6017260" cy="1460500"/>
          </a:xfrm>
          <a:prstGeom prst="rect">
            <a:avLst/>
          </a:prstGeom>
          <a:noFill/>
        </p:spPr>
        <p:txBody>
          <a:bodyPr wrap="square" lIns="0" rIns="0" tIns="0" bIns="0" anchor="ctr"/>
          <a:lstStyle/>
          <a:p>
            <a:pPr algn="r" rtl="1">
              <a:lnSpc>
                <a:spcPts val="3105"/>
              </a:lnSpc>
            </a:pPr>
            <a:r>
              <a:rPr sz="2300" b="0" i="0" lang="he-IL">
                <a:solidFill>
                  <a:srgbClr val="111111"/>
                </a:solidFill>
                <a:latin typeface="Rubik"/>
                <a:cs typeface="Rubik"/>
                <a:ea typeface="Rubik"/>
              </a:rPr>
              <a:t>מה לדעתכם המסר המרכזי של בראשית ל״ז? נמקו את דעתכם.</a:t>
            </a:r>
          </a:p>
        </p:txBody>
      </p:sp>
      <p:sp>
        <p:nvSpPr>
          <p:cNvPr id="6" name="TextBox 5"/>
          <p:cNvSpPr txBox="1"/>
          <p:nvPr/>
        </p:nvSpPr>
        <p:spPr>
          <a:xfrm>
            <a:off x="254000" y="6540500"/>
            <a:ext cx="558800" cy="228600"/>
          </a:xfrm>
          <a:prstGeom prst="rect">
            <a:avLst/>
          </a:prstGeom>
          <a:noFill/>
        </p:spPr>
        <p:txBody>
          <a:bodyPr wrap="square" lIns="0" rIns="0" tIns="0" bIns="0" anchor="t"/>
          <a:lstStyle/>
          <a:p>
            <a:pPr algn="l" rtl="1">
              <a:lnSpc>
                <a:spcPts val="1800"/>
              </a:lnSpc>
            </a:pPr>
            <a:r>
              <a:rPr sz="1300" b="0" i="0" lang="he-IL">
                <a:solidFill>
                  <a:srgbClr val="2F4344"/>
                </a:solidFill>
                <a:latin typeface="Rubik"/>
                <a:cs typeface="Rubik"/>
                <a:ea typeface="Rubik"/>
              </a:rPr>
              <a:t>15</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6.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526117" y="508000"/>
            <a:ext cx="484782" cy="304800"/>
          </a:xfrm>
          <a:prstGeom prst="rect">
            <a:avLst/>
          </a:prstGeom>
          <a:noFill/>
        </p:spPr>
        <p:txBody>
          <a:bodyPr wrap="square" lIns="0" rIns="0" tIns="0" bIns="0" anchor="t"/>
          <a:lstStyle/>
          <a:p>
            <a:pPr algn="r" rtl="1">
              <a:lnSpc>
                <a:spcPts val="2400"/>
              </a:lnSpc>
            </a:pPr>
            <a:r>
              <a:rPr sz="2200" b="1" i="0" lang="he-IL">
                <a:solidFill>
                  <a:srgbClr val="1D1D1D"/>
                </a:solidFill>
                <a:latin typeface="Karantina"/>
                <a:cs typeface="Karantina"/>
                <a:ea typeface="Karantina"/>
              </a:rPr>
              <a:t>סיכום</a:t>
            </a:r>
          </a:p>
        </p:txBody>
      </p:sp>
      <p:sp>
        <p:nvSpPr>
          <p:cNvPr id="4" name="TextBox 3"/>
          <p:cNvSpPr txBox="1"/>
          <p:nvPr/>
        </p:nvSpPr>
        <p:spPr>
          <a:xfrm>
            <a:off x="798195" y="812800"/>
            <a:ext cx="10595610" cy="762000"/>
          </a:xfrm>
          <a:prstGeom prst="rect">
            <a:avLst/>
          </a:prstGeom>
          <a:noFill/>
        </p:spPr>
        <p:txBody>
          <a:bodyPr wrap="square" lIns="0" rIns="0" tIns="0" bIns="0" anchor="t"/>
          <a:lstStyle/>
          <a:p>
            <a:pPr algn="r" rtl="1">
              <a:lnSpc>
                <a:spcPts val="6000"/>
              </a:lnSpc>
            </a:pPr>
            <a:r>
              <a:rPr sz="5200" b="1" i="0" lang="he-IL">
                <a:solidFill>
                  <a:srgbClr val="F8F8F8"/>
                </a:solidFill>
                <a:latin typeface="Karantina"/>
                <a:cs typeface="Karantina"/>
                <a:ea typeface="Karantina"/>
              </a:rPr>
              <a:t>מפת מושגים</a:t>
            </a:r>
          </a:p>
        </p:txBody>
      </p:sp>
      <p:sp>
        <p:nvSpPr>
          <p:cNvPr id="5" name="TextBox 4"/>
          <p:cNvSpPr txBox="1"/>
          <p:nvPr/>
        </p:nvSpPr>
        <p:spPr>
          <a:xfrm>
            <a:off x="4853305" y="3333750"/>
            <a:ext cx="2485390" cy="952500"/>
          </a:xfrm>
          <a:prstGeom prst="rect">
            <a:avLst/>
          </a:prstGeom>
          <a:noFill/>
        </p:spPr>
        <p:txBody>
          <a:bodyPr wrap="square" lIns="0" rIns="0" tIns="0" bIns="0" anchor="ctr"/>
          <a:lstStyle/>
          <a:p>
            <a:pPr algn="ctr" rtl="1">
              <a:lnSpc>
                <a:spcPts val="3679"/>
              </a:lnSpc>
            </a:pPr>
            <a:r>
              <a:rPr sz="3200" b="1" i="0" lang="he-IL">
                <a:solidFill>
                  <a:srgbClr val="1D1D1D"/>
                </a:solidFill>
                <a:latin typeface="Karantina"/>
                <a:cs typeface="Karantina"/>
                <a:ea typeface="Karantina"/>
              </a:rPr>
              <a:t>יוסף ואחיו; מכירת יוסף</a:t>
            </a:r>
          </a:p>
        </p:txBody>
      </p:sp>
      <p:sp>
        <p:nvSpPr>
          <p:cNvPr id="6" name="TextBox 5"/>
          <p:cNvSpPr txBox="1"/>
          <p:nvPr/>
        </p:nvSpPr>
        <p:spPr>
          <a:xfrm>
            <a:off x="7756334" y="1974850"/>
            <a:ext cx="3283330" cy="1003300"/>
          </a:xfrm>
          <a:prstGeom prst="rect">
            <a:avLst/>
          </a:prstGeom>
          <a:noFill/>
        </p:spPr>
        <p:txBody>
          <a:bodyPr wrap="square" lIns="0" rIns="0" tIns="0" bIns="0" anchor="ctr"/>
          <a:lstStyle/>
          <a:p>
            <a:pPr algn="r" rtl="1">
              <a:lnSpc>
                <a:spcPts val="2014"/>
              </a:lnSpc>
            </a:pPr>
            <a:r>
              <a:rPr sz="1550" b="0" i="0" lang="he-IL">
                <a:solidFill>
                  <a:srgbClr val="F8F8F8"/>
                </a:solidFill>
                <a:latin typeface="Rubik"/>
                <a:cs typeface="Rubik"/>
                <a:ea typeface="Rubik"/>
              </a:rPr>
              <a:t>יוסף ואחיו: שנאה וחלומות</a:t>
            </a:r>
          </a:p>
        </p:txBody>
      </p:sp>
      <p:sp>
        <p:nvSpPr>
          <p:cNvPr id="7" name="TextBox 6"/>
          <p:cNvSpPr txBox="1"/>
          <p:nvPr/>
        </p:nvSpPr>
        <p:spPr>
          <a:xfrm>
            <a:off x="1152334" y="1974850"/>
            <a:ext cx="3283330" cy="1003300"/>
          </a:xfrm>
          <a:prstGeom prst="rect">
            <a:avLst/>
          </a:prstGeom>
          <a:noFill/>
        </p:spPr>
        <p:txBody>
          <a:bodyPr wrap="square" lIns="0" rIns="0" tIns="0" bIns="0" anchor="ctr"/>
          <a:lstStyle/>
          <a:p>
            <a:pPr algn="r" rtl="1">
              <a:lnSpc>
                <a:spcPts val="2014"/>
              </a:lnSpc>
            </a:pPr>
            <a:r>
              <a:rPr sz="1550" b="0" i="0" lang="he-IL">
                <a:solidFill>
                  <a:srgbClr val="F8F8F8"/>
                </a:solidFill>
                <a:latin typeface="Rubik"/>
                <a:cs typeface="Rubik"/>
                <a:ea typeface="Rubik"/>
              </a:rPr>
              <a:t>הדרך לדותן והבור</a:t>
            </a:r>
          </a:p>
        </p:txBody>
      </p:sp>
      <p:sp>
        <p:nvSpPr>
          <p:cNvPr id="8" name="TextBox 7"/>
          <p:cNvSpPr txBox="1"/>
          <p:nvPr/>
        </p:nvSpPr>
        <p:spPr>
          <a:xfrm>
            <a:off x="7756334" y="3625850"/>
            <a:ext cx="3283330" cy="1003300"/>
          </a:xfrm>
          <a:prstGeom prst="rect">
            <a:avLst/>
          </a:prstGeom>
          <a:noFill/>
        </p:spPr>
        <p:txBody>
          <a:bodyPr wrap="square" lIns="0" rIns="0" tIns="0" bIns="0" anchor="ctr"/>
          <a:lstStyle/>
          <a:p>
            <a:pPr algn="r" rtl="1">
              <a:lnSpc>
                <a:spcPts val="2014"/>
              </a:lnSpc>
            </a:pPr>
            <a:r>
              <a:rPr sz="1550" b="0" i="0" lang="he-IL">
                <a:solidFill>
                  <a:srgbClr val="F8F8F8"/>
                </a:solidFill>
                <a:latin typeface="Rubik"/>
                <a:cs typeface="Rubik"/>
                <a:ea typeface="Rubik"/>
              </a:rPr>
              <a:t>המכירה</a:t>
            </a:r>
          </a:p>
        </p:txBody>
      </p:sp>
      <p:sp>
        <p:nvSpPr>
          <p:cNvPr id="9" name="TextBox 8"/>
          <p:cNvSpPr txBox="1"/>
          <p:nvPr/>
        </p:nvSpPr>
        <p:spPr>
          <a:xfrm>
            <a:off x="254000" y="6540500"/>
            <a:ext cx="558800" cy="228600"/>
          </a:xfrm>
          <a:prstGeom prst="rect">
            <a:avLst/>
          </a:prstGeom>
          <a:noFill/>
        </p:spPr>
        <p:txBody>
          <a:bodyPr wrap="square" lIns="0" rIns="0" tIns="0" bIns="0" anchor="t"/>
          <a:lstStyle/>
          <a:p>
            <a:pPr algn="l" rtl="1">
              <a:lnSpc>
                <a:spcPts val="1800"/>
              </a:lnSpc>
            </a:pPr>
            <a:r>
              <a:rPr sz="1300" b="0" i="0" lang="he-IL">
                <a:solidFill>
                  <a:srgbClr val="2F4344"/>
                </a:solidFill>
                <a:latin typeface="Rubik"/>
                <a:cs typeface="Rubik"/>
                <a:ea typeface="Rubik"/>
              </a:rPr>
              <a:t>16</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9346505" y="508000"/>
            <a:ext cx="1664394" cy="304800"/>
          </a:xfrm>
          <a:prstGeom prst="rect">
            <a:avLst/>
          </a:prstGeom>
          <a:noFill/>
        </p:spPr>
        <p:txBody>
          <a:bodyPr wrap="square" lIns="0" rIns="0" tIns="0" bIns="0" anchor="t"/>
          <a:lstStyle/>
          <a:p>
            <a:pPr algn="r" rtl="1">
              <a:lnSpc>
                <a:spcPts val="2400"/>
              </a:lnSpc>
            </a:pPr>
            <a:r>
              <a:rPr sz="2200" b="1" i="0" lang="he-IL">
                <a:solidFill>
                  <a:srgbClr val="1D1D1D"/>
                </a:solidFill>
                <a:latin typeface="Karantina"/>
                <a:cs typeface="Karantina"/>
                <a:ea typeface="Karantina"/>
              </a:rPr>
              <a:t>תרגול לקראת הבגרות</a:t>
            </a:r>
          </a:p>
        </p:txBody>
      </p:sp>
      <p:sp>
        <p:nvSpPr>
          <p:cNvPr id="4" name="TextBox 3"/>
          <p:cNvSpPr txBox="1"/>
          <p:nvPr/>
        </p:nvSpPr>
        <p:spPr>
          <a:xfrm>
            <a:off x="798195" y="812800"/>
            <a:ext cx="10595610" cy="762000"/>
          </a:xfrm>
          <a:prstGeom prst="rect">
            <a:avLst/>
          </a:prstGeom>
          <a:noFill/>
        </p:spPr>
        <p:txBody>
          <a:bodyPr wrap="square" lIns="0" rIns="0" tIns="0" bIns="0" anchor="t"/>
          <a:lstStyle/>
          <a:p>
            <a:pPr algn="r" rtl="1">
              <a:lnSpc>
                <a:spcPts val="6000"/>
              </a:lnSpc>
            </a:pPr>
            <a:r>
              <a:rPr sz="5200" b="1" i="0" lang="he-IL">
                <a:solidFill>
                  <a:srgbClr val="F8F8F8"/>
                </a:solidFill>
                <a:latin typeface="Karantina"/>
                <a:cs typeface="Karantina"/>
                <a:ea typeface="Karantina"/>
              </a:rPr>
              <a:t>שאלה בסגנון בגרות</a:t>
            </a:r>
          </a:p>
        </p:txBody>
      </p:sp>
      <p:sp>
        <p:nvSpPr>
          <p:cNvPr id="5" name="TextBox 4"/>
          <p:cNvSpPr txBox="1"/>
          <p:nvPr/>
        </p:nvSpPr>
        <p:spPr>
          <a:xfrm>
            <a:off x="1190625" y="2032000"/>
            <a:ext cx="9810750" cy="3556000"/>
          </a:xfrm>
          <a:prstGeom prst="rect">
            <a:avLst/>
          </a:prstGeom>
          <a:noFill/>
        </p:spPr>
        <p:txBody>
          <a:bodyPr wrap="square" lIns="0" rIns="0" tIns="0" bIns="0" anchor="t"/>
          <a:lstStyle/>
          <a:p>
            <a:pPr algn="r" rtl="1">
              <a:lnSpc>
                <a:spcPts val="3000"/>
              </a:lnSpc>
            </a:pPr>
            <a:r>
              <a:rPr sz="2000" b="0" i="0" lang="he-IL">
                <a:solidFill>
                  <a:srgbClr val="F8F8F8"/>
                </a:solidFill>
                <a:latin typeface="Rubik"/>
                <a:cs typeface="Rubik"/>
                <a:ea typeface="Rubik"/>
              </a:rPr>
              <a:t>(קיץ תשפ"ד (שאלון 1261))</a:t>
            </a:r>
          </a:p>
          <a:p>
            <a:pPr algn="r" rtl="1">
              <a:lnSpc>
                <a:spcPts val="3000"/>
              </a:lnSpc>
            </a:pPr>
            <a:r>
              <a:rPr sz="2000" b="0" i="0" lang="he-IL">
                <a:solidFill>
                  <a:srgbClr val="F8F8F8"/>
                </a:solidFill>
                <a:latin typeface="Rubik"/>
                <a:cs typeface="Rubik"/>
                <a:ea typeface="Rubik"/>
              </a:rPr>
              <a:t>3. קראו בראשית, פרק ל"ז.</a:t>
            </a:r>
          </a:p>
          <a:p>
            <a:pPr algn="r" rtl="1">
              <a:lnSpc>
                <a:spcPts val="3000"/>
              </a:lnSpc>
            </a:pPr>
            <a:r>
              <a:rPr sz="2000" b="0" i="0" lang="he-IL">
                <a:solidFill>
                  <a:srgbClr val="F8F8F8"/>
                </a:solidFill>
                <a:latin typeface="Rubik"/>
                <a:cs typeface="Rubik"/>
                <a:ea typeface="Rubik"/>
              </a:rPr>
              <a:t>א. קראו פסוקים ב'–ד' ופסוקים ל"ג–ל"ה.</a:t>
            </a:r>
          </a:p>
          <a:p>
            <a:pPr algn="r" rtl="1">
              <a:lnSpc>
                <a:spcPts val="3000"/>
              </a:lnSpc>
            </a:pPr>
            <a:r>
              <a:rPr sz="2000" b="0" i="0" lang="he-IL">
                <a:solidFill>
                  <a:srgbClr val="F8F8F8"/>
                </a:solidFill>
                <a:latin typeface="Rubik"/>
                <a:cs typeface="Rubik"/>
                <a:ea typeface="Rubik"/>
              </a:rPr>
              <a:t>(1) על פי פסוקים ב'–ד', כיצד באה לידי ביטוי העדפת יעקב את יוסף על בניו האחרים? (4 נקודות)</a:t>
            </a:r>
          </a:p>
          <a:p>
            <a:pPr algn="r" rtl="1">
              <a:lnSpc>
                <a:spcPts val="3000"/>
              </a:lnSpc>
            </a:pPr>
            <a:r>
              <a:rPr sz="2000" b="0" i="0" lang="he-IL">
                <a:solidFill>
                  <a:srgbClr val="F8F8F8"/>
                </a:solidFill>
                <a:latin typeface="Rubik"/>
                <a:cs typeface="Rubik"/>
                <a:ea typeface="Rubik"/>
              </a:rPr>
              <a:t>(2) הביאו ראיה מפסוקים ל"ג–ל"ה לרגשותיו העזים של האב המתאבל על בנו המועדף. הסבירו את דבריכם. (4 נקודות)</a:t>
            </a:r>
          </a:p>
        </p:txBody>
      </p:sp>
      <p:sp>
        <p:nvSpPr>
          <p:cNvPr id="6" name="TextBox 5"/>
          <p:cNvSpPr txBox="1"/>
          <p:nvPr/>
        </p:nvSpPr>
        <p:spPr>
          <a:xfrm>
            <a:off x="254000" y="6540500"/>
            <a:ext cx="558800" cy="228600"/>
          </a:xfrm>
          <a:prstGeom prst="rect">
            <a:avLst/>
          </a:prstGeom>
          <a:noFill/>
        </p:spPr>
        <p:txBody>
          <a:bodyPr wrap="square" lIns="0" rIns="0" tIns="0" bIns="0" anchor="t"/>
          <a:lstStyle/>
          <a:p>
            <a:pPr algn="l" rtl="1">
              <a:lnSpc>
                <a:spcPts val="1800"/>
              </a:lnSpc>
            </a:pPr>
            <a:r>
              <a:rPr sz="1300" b="0" i="0" lang="he-IL">
                <a:solidFill>
                  <a:srgbClr val="2F4344"/>
                </a:solidFill>
                <a:latin typeface="Rubik"/>
                <a:cs typeface="Rubik"/>
                <a:ea typeface="Rubik"/>
              </a:rPr>
              <a:t>17</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382547" y="508000"/>
            <a:ext cx="628352" cy="304800"/>
          </a:xfrm>
          <a:prstGeom prst="rect">
            <a:avLst/>
          </a:prstGeom>
          <a:noFill/>
        </p:spPr>
        <p:txBody>
          <a:bodyPr wrap="square" lIns="0" rIns="0" tIns="0" bIns="0" anchor="t"/>
          <a:lstStyle/>
          <a:p>
            <a:pPr algn="r" rtl="1">
              <a:lnSpc>
                <a:spcPts val="2400"/>
              </a:lnSpc>
            </a:pPr>
            <a:r>
              <a:rPr sz="2200" b="1" i="0" lang="he-IL">
                <a:solidFill>
                  <a:srgbClr val="1D1D1D"/>
                </a:solidFill>
                <a:latin typeface="Karantina"/>
                <a:cs typeface="Karantina"/>
                <a:ea typeface="Karantina"/>
              </a:rPr>
              <a:t>תשובות</a:t>
            </a:r>
          </a:p>
        </p:txBody>
      </p:sp>
      <p:sp>
        <p:nvSpPr>
          <p:cNvPr id="4" name="TextBox 3"/>
          <p:cNvSpPr txBox="1"/>
          <p:nvPr/>
        </p:nvSpPr>
        <p:spPr>
          <a:xfrm>
            <a:off x="798195" y="812800"/>
            <a:ext cx="10595610" cy="762000"/>
          </a:xfrm>
          <a:prstGeom prst="rect">
            <a:avLst/>
          </a:prstGeom>
          <a:noFill/>
        </p:spPr>
        <p:txBody>
          <a:bodyPr wrap="square" lIns="0" rIns="0" tIns="0" bIns="0" anchor="t"/>
          <a:lstStyle/>
          <a:p>
            <a:pPr algn="r" rtl="1">
              <a:lnSpc>
                <a:spcPts val="6000"/>
              </a:lnSpc>
            </a:pPr>
            <a:r>
              <a:rPr sz="5200" b="1" i="0" lang="he-IL">
                <a:solidFill>
                  <a:srgbClr val="F8F8F8"/>
                </a:solidFill>
                <a:latin typeface="Karantina"/>
                <a:cs typeface="Karantina"/>
                <a:ea typeface="Karantina"/>
              </a:rPr>
              <a:t>תשובה לשאלה 1</a:t>
            </a:r>
          </a:p>
        </p:txBody>
      </p:sp>
      <p:sp>
        <p:nvSpPr>
          <p:cNvPr id="5" name="TextBox 4"/>
          <p:cNvSpPr txBox="1"/>
          <p:nvPr/>
        </p:nvSpPr>
        <p:spPr>
          <a:xfrm>
            <a:off x="1125220" y="1905000"/>
            <a:ext cx="9941560" cy="825500"/>
          </a:xfrm>
          <a:prstGeom prst="rect">
            <a:avLst/>
          </a:prstGeom>
          <a:noFill/>
        </p:spPr>
        <p:txBody>
          <a:bodyPr wrap="square" lIns="0" rIns="0" tIns="0" bIns="0" anchor="t"/>
          <a:lstStyle/>
          <a:p>
            <a:pPr algn="r" rtl="1">
              <a:lnSpc>
                <a:spcPts val="2025"/>
              </a:lnSpc>
            </a:pPr>
            <a:r>
              <a:rPr sz="1500" b="0" i="0" lang="he-IL">
                <a:solidFill>
                  <a:srgbClr val="FFD485"/>
                </a:solidFill>
                <a:latin typeface="Rubik"/>
                <a:cs typeface="Rubik"/>
                <a:ea typeface="Rubik"/>
              </a:rPr>
              <a:t>קראו פסוקים א׳–י״א («יוסף ואחיו: שנאה וחלומות»). מה מתואר בקטע? הביאו ראיה מן הכתוב.</a:t>
            </a:r>
          </a:p>
        </p:txBody>
      </p:sp>
      <p:sp>
        <p:nvSpPr>
          <p:cNvPr id="6" name="TextBox 5"/>
          <p:cNvSpPr txBox="1"/>
          <p:nvPr/>
        </p:nvSpPr>
        <p:spPr>
          <a:xfrm>
            <a:off x="1125220" y="3048000"/>
            <a:ext cx="9941560" cy="3111500"/>
          </a:xfrm>
          <a:prstGeom prst="rect">
            <a:avLst/>
          </a:prstGeom>
          <a:noFill/>
        </p:spPr>
        <p:txBody>
          <a:bodyPr wrap="square" lIns="0" rIns="0" tIns="0" bIns="0" anchor="t"/>
          <a:lstStyle/>
          <a:p>
            <a:pPr algn="r" rtl="1">
              <a:lnSpc>
                <a:spcPts val="2850"/>
              </a:lnSpc>
            </a:pPr>
            <a:r>
              <a:rPr sz="1900" b="0" i="0" lang="he-IL">
                <a:solidFill>
                  <a:srgbClr val="F8F8F8"/>
                </a:solidFill>
                <a:latin typeface="Rubik"/>
                <a:cs typeface="Rubik"/>
                <a:ea typeface="Rubik"/>
              </a:rPr>
              <a:t>יוסף בן שבע עשרה רועה את הצאן עם אחיו, ו״יבא יוסף את דבתם רעה אל אביהם״. יעקב אוהב אותו ״מכל בניו כי בן זקנים הוא לו״ ועושה לו ״כתונת פסים״. האחים רואים זאת ו״ישנאו אותו ולא יכלו דברו לשלום״.</a:t>
            </a:r>
          </a:p>
        </p:txBody>
      </p:sp>
      <p:sp>
        <p:nvSpPr>
          <p:cNvPr id="7" name="TextBox 6"/>
          <p:cNvSpPr txBox="1"/>
          <p:nvPr/>
        </p:nvSpPr>
        <p:spPr>
          <a:xfrm>
            <a:off x="254000" y="6540500"/>
            <a:ext cx="558800" cy="228600"/>
          </a:xfrm>
          <a:prstGeom prst="rect">
            <a:avLst/>
          </a:prstGeom>
          <a:noFill/>
        </p:spPr>
        <p:txBody>
          <a:bodyPr wrap="square" lIns="0" rIns="0" tIns="0" bIns="0" anchor="t"/>
          <a:lstStyle/>
          <a:p>
            <a:pPr algn="l" rtl="1">
              <a:lnSpc>
                <a:spcPts val="1800"/>
              </a:lnSpc>
            </a:pPr>
            <a:r>
              <a:rPr sz="1300" b="0" i="0" lang="he-IL">
                <a:solidFill>
                  <a:srgbClr val="2F4344"/>
                </a:solidFill>
                <a:latin typeface="Rubik"/>
                <a:cs typeface="Rubik"/>
                <a:ea typeface="Rubik"/>
              </a:rPr>
              <a:t>18</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382547" y="508000"/>
            <a:ext cx="628352" cy="304800"/>
          </a:xfrm>
          <a:prstGeom prst="rect">
            <a:avLst/>
          </a:prstGeom>
          <a:noFill/>
        </p:spPr>
        <p:txBody>
          <a:bodyPr wrap="square" lIns="0" rIns="0" tIns="0" bIns="0" anchor="t"/>
          <a:lstStyle/>
          <a:p>
            <a:pPr algn="r" rtl="1">
              <a:lnSpc>
                <a:spcPts val="2400"/>
              </a:lnSpc>
            </a:pPr>
            <a:r>
              <a:rPr sz="2200" b="1" i="0" lang="he-IL">
                <a:solidFill>
                  <a:srgbClr val="1D1D1D"/>
                </a:solidFill>
                <a:latin typeface="Karantina"/>
                <a:cs typeface="Karantina"/>
                <a:ea typeface="Karantina"/>
              </a:rPr>
              <a:t>תשובות</a:t>
            </a:r>
          </a:p>
        </p:txBody>
      </p:sp>
      <p:sp>
        <p:nvSpPr>
          <p:cNvPr id="4" name="TextBox 3"/>
          <p:cNvSpPr txBox="1"/>
          <p:nvPr/>
        </p:nvSpPr>
        <p:spPr>
          <a:xfrm>
            <a:off x="798195" y="812800"/>
            <a:ext cx="10595610" cy="762000"/>
          </a:xfrm>
          <a:prstGeom prst="rect">
            <a:avLst/>
          </a:prstGeom>
          <a:noFill/>
        </p:spPr>
        <p:txBody>
          <a:bodyPr wrap="square" lIns="0" rIns="0" tIns="0" bIns="0" anchor="t"/>
          <a:lstStyle/>
          <a:p>
            <a:pPr algn="r" rtl="1">
              <a:lnSpc>
                <a:spcPts val="6000"/>
              </a:lnSpc>
            </a:pPr>
            <a:r>
              <a:rPr sz="5200" b="1" i="0" lang="he-IL">
                <a:solidFill>
                  <a:srgbClr val="F8F8F8"/>
                </a:solidFill>
                <a:latin typeface="Karantina"/>
                <a:cs typeface="Karantina"/>
                <a:ea typeface="Karantina"/>
              </a:rPr>
              <a:t>תשובה לשאלה 2</a:t>
            </a:r>
          </a:p>
        </p:txBody>
      </p:sp>
      <p:sp>
        <p:nvSpPr>
          <p:cNvPr id="5" name="TextBox 4"/>
          <p:cNvSpPr txBox="1"/>
          <p:nvPr/>
        </p:nvSpPr>
        <p:spPr>
          <a:xfrm>
            <a:off x="1125220" y="1905000"/>
            <a:ext cx="9941560" cy="825500"/>
          </a:xfrm>
          <a:prstGeom prst="rect">
            <a:avLst/>
          </a:prstGeom>
          <a:noFill/>
        </p:spPr>
        <p:txBody>
          <a:bodyPr wrap="square" lIns="0" rIns="0" tIns="0" bIns="0" anchor="t"/>
          <a:lstStyle/>
          <a:p>
            <a:pPr algn="r" rtl="1">
              <a:lnSpc>
                <a:spcPts val="2025"/>
              </a:lnSpc>
            </a:pPr>
            <a:r>
              <a:rPr sz="1500" b="0" i="0" lang="he-IL">
                <a:solidFill>
                  <a:srgbClr val="FFD485"/>
                </a:solidFill>
                <a:latin typeface="Rubik"/>
                <a:cs typeface="Rubik"/>
                <a:ea typeface="Rubik"/>
              </a:rPr>
              <a:t>קראו פסוקים י״ב–כ״ד («הדרך לדותן והבור»). מה מתואר בקטע? הביאו ראיה מן הכתוב.</a:t>
            </a:r>
          </a:p>
        </p:txBody>
      </p:sp>
      <p:sp>
        <p:nvSpPr>
          <p:cNvPr id="6" name="TextBox 5"/>
          <p:cNvSpPr txBox="1"/>
          <p:nvPr/>
        </p:nvSpPr>
        <p:spPr>
          <a:xfrm>
            <a:off x="1125220" y="3048000"/>
            <a:ext cx="9941560" cy="3111500"/>
          </a:xfrm>
          <a:prstGeom prst="rect">
            <a:avLst/>
          </a:prstGeom>
          <a:noFill/>
        </p:spPr>
        <p:txBody>
          <a:bodyPr wrap="square" lIns="0" rIns="0" tIns="0" bIns="0" anchor="t"/>
          <a:lstStyle/>
          <a:p>
            <a:pPr algn="r" rtl="1">
              <a:lnSpc>
                <a:spcPts val="2850"/>
              </a:lnSpc>
            </a:pPr>
            <a:r>
              <a:rPr sz="1900" b="0" i="0" lang="he-IL">
                <a:solidFill>
                  <a:srgbClr val="F8F8F8"/>
                </a:solidFill>
                <a:latin typeface="Rubik"/>
                <a:cs typeface="Rubik"/>
                <a:ea typeface="Rubik"/>
              </a:rPr>
              <a:t>יעקב שולח את יוסף לבדוק ״את שלום אחיך ואת שלום הצאן״. יוסף יוצא מעמק חברון, תועה בשדה ואיש מוצא אותו ומכוון אותו לדותן.</a:t>
            </a:r>
          </a:p>
        </p:txBody>
      </p:sp>
      <p:sp>
        <p:nvSpPr>
          <p:cNvPr id="7" name="TextBox 6"/>
          <p:cNvSpPr txBox="1"/>
          <p:nvPr/>
        </p:nvSpPr>
        <p:spPr>
          <a:xfrm>
            <a:off x="254000" y="6540500"/>
            <a:ext cx="558800" cy="228600"/>
          </a:xfrm>
          <a:prstGeom prst="rect">
            <a:avLst/>
          </a:prstGeom>
          <a:noFill/>
        </p:spPr>
        <p:txBody>
          <a:bodyPr wrap="square" lIns="0" rIns="0" tIns="0" bIns="0" anchor="t"/>
          <a:lstStyle/>
          <a:p>
            <a:pPr algn="l" rtl="1">
              <a:lnSpc>
                <a:spcPts val="1800"/>
              </a:lnSpc>
            </a:pPr>
            <a:r>
              <a:rPr sz="1300" b="0" i="0" lang="he-IL">
                <a:solidFill>
                  <a:srgbClr val="2F4344"/>
                </a:solidFill>
                <a:latin typeface="Rubik"/>
                <a:cs typeface="Rubik"/>
                <a:ea typeface="Rubik"/>
              </a:rPr>
              <a:t>19</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382547" y="508000"/>
            <a:ext cx="628352" cy="304800"/>
          </a:xfrm>
          <a:prstGeom prst="rect">
            <a:avLst/>
          </a:prstGeom>
          <a:noFill/>
        </p:spPr>
        <p:txBody>
          <a:bodyPr wrap="square" lIns="0" rIns="0" tIns="0" bIns="0" anchor="t"/>
          <a:lstStyle/>
          <a:p>
            <a:pPr algn="r" rtl="1">
              <a:lnSpc>
                <a:spcPts val="2400"/>
              </a:lnSpc>
            </a:pPr>
            <a:r>
              <a:rPr sz="2200" b="1" i="0" lang="he-IL">
                <a:solidFill>
                  <a:srgbClr val="1D1D1D"/>
                </a:solidFill>
                <a:latin typeface="Karantina"/>
                <a:cs typeface="Karantina"/>
                <a:ea typeface="Karantina"/>
              </a:rPr>
              <a:t>תשובות</a:t>
            </a:r>
          </a:p>
        </p:txBody>
      </p:sp>
      <p:sp>
        <p:nvSpPr>
          <p:cNvPr id="4" name="TextBox 3"/>
          <p:cNvSpPr txBox="1"/>
          <p:nvPr/>
        </p:nvSpPr>
        <p:spPr>
          <a:xfrm>
            <a:off x="798195" y="812800"/>
            <a:ext cx="10595610" cy="762000"/>
          </a:xfrm>
          <a:prstGeom prst="rect">
            <a:avLst/>
          </a:prstGeom>
          <a:noFill/>
        </p:spPr>
        <p:txBody>
          <a:bodyPr wrap="square" lIns="0" rIns="0" tIns="0" bIns="0" anchor="t"/>
          <a:lstStyle/>
          <a:p>
            <a:pPr algn="r" rtl="1">
              <a:lnSpc>
                <a:spcPts val="6000"/>
              </a:lnSpc>
            </a:pPr>
            <a:r>
              <a:rPr sz="5200" b="1" i="0" lang="he-IL">
                <a:solidFill>
                  <a:srgbClr val="F8F8F8"/>
                </a:solidFill>
                <a:latin typeface="Karantina"/>
                <a:cs typeface="Karantina"/>
                <a:ea typeface="Karantina"/>
              </a:rPr>
              <a:t>תשובה לשאלה 3</a:t>
            </a:r>
          </a:p>
        </p:txBody>
      </p:sp>
      <p:sp>
        <p:nvSpPr>
          <p:cNvPr id="5" name="TextBox 4"/>
          <p:cNvSpPr txBox="1"/>
          <p:nvPr/>
        </p:nvSpPr>
        <p:spPr>
          <a:xfrm>
            <a:off x="1125220" y="1905000"/>
            <a:ext cx="9941560" cy="825500"/>
          </a:xfrm>
          <a:prstGeom prst="rect">
            <a:avLst/>
          </a:prstGeom>
          <a:noFill/>
        </p:spPr>
        <p:txBody>
          <a:bodyPr wrap="square" lIns="0" rIns="0" tIns="0" bIns="0" anchor="t"/>
          <a:lstStyle/>
          <a:p>
            <a:pPr algn="r" rtl="1">
              <a:lnSpc>
                <a:spcPts val="2025"/>
              </a:lnSpc>
            </a:pPr>
            <a:r>
              <a:rPr sz="1500" b="0" i="0" lang="he-IL">
                <a:solidFill>
                  <a:srgbClr val="FFD485"/>
                </a:solidFill>
                <a:latin typeface="Rubik"/>
                <a:cs typeface="Rubik"/>
                <a:ea typeface="Rubik"/>
              </a:rPr>
              <a:t>קראו פסוקים כ״ה–ל״ו («המכירה»). מה מתואר בקטע? הביאו ראיה מן הכתוב.</a:t>
            </a:r>
          </a:p>
        </p:txBody>
      </p:sp>
      <p:sp>
        <p:nvSpPr>
          <p:cNvPr id="6" name="TextBox 5"/>
          <p:cNvSpPr txBox="1"/>
          <p:nvPr/>
        </p:nvSpPr>
        <p:spPr>
          <a:xfrm>
            <a:off x="1125220" y="3048000"/>
            <a:ext cx="9941560" cy="3111500"/>
          </a:xfrm>
          <a:prstGeom prst="rect">
            <a:avLst/>
          </a:prstGeom>
          <a:noFill/>
        </p:spPr>
        <p:txBody>
          <a:bodyPr wrap="square" lIns="0" rIns="0" tIns="0" bIns="0" anchor="t"/>
          <a:lstStyle/>
          <a:p>
            <a:pPr algn="r" rtl="1">
              <a:lnSpc>
                <a:spcPts val="2850"/>
              </a:lnSpc>
            </a:pPr>
            <a:r>
              <a:rPr sz="1900" b="0" i="0" lang="he-IL">
                <a:solidFill>
                  <a:srgbClr val="F8F8F8"/>
                </a:solidFill>
                <a:latin typeface="Rubik"/>
                <a:cs typeface="Rubik"/>
                <a:ea typeface="Rubik"/>
              </a:rPr>
              <a:t>האחים יושבים לאכול, ורואים שיירת ישמעאלים בדרכה למצרים. יהודה מציע: ״מה בצע כי נהרג את אחינו וכיסינו את דמו לכו ונמכרנו לישמעאלים וידנו אל תהי בו כי אחינו בשרנו הוא״.</a:t>
            </a:r>
          </a:p>
        </p:txBody>
      </p:sp>
      <p:sp>
        <p:nvSpPr>
          <p:cNvPr id="7" name="TextBox 6"/>
          <p:cNvSpPr txBox="1"/>
          <p:nvPr/>
        </p:nvSpPr>
        <p:spPr>
          <a:xfrm>
            <a:off x="254000" y="6540500"/>
            <a:ext cx="558800" cy="228600"/>
          </a:xfrm>
          <a:prstGeom prst="rect">
            <a:avLst/>
          </a:prstGeom>
          <a:noFill/>
        </p:spPr>
        <p:txBody>
          <a:bodyPr wrap="square" lIns="0" rIns="0" tIns="0" bIns="0" anchor="t"/>
          <a:lstStyle/>
          <a:p>
            <a:pPr algn="l" rtl="1">
              <a:lnSpc>
                <a:spcPts val="1800"/>
              </a:lnSpc>
            </a:pPr>
            <a:r>
              <a:rPr sz="1300" b="0" i="0" lang="he-IL">
                <a:solidFill>
                  <a:srgbClr val="2F4344"/>
                </a:solidFill>
                <a:latin typeface="Rubik"/>
                <a:cs typeface="Rubik"/>
                <a:ea typeface="Rubik"/>
              </a:rPr>
              <a:t>20</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382547" y="508000"/>
            <a:ext cx="628352" cy="304800"/>
          </a:xfrm>
          <a:prstGeom prst="rect">
            <a:avLst/>
          </a:prstGeom>
          <a:noFill/>
        </p:spPr>
        <p:txBody>
          <a:bodyPr wrap="square" lIns="0" rIns="0" tIns="0" bIns="0" anchor="t"/>
          <a:lstStyle/>
          <a:p>
            <a:pPr algn="r" rtl="1">
              <a:lnSpc>
                <a:spcPts val="2400"/>
              </a:lnSpc>
            </a:pPr>
            <a:r>
              <a:rPr sz="2200" b="1" i="0" lang="he-IL">
                <a:solidFill>
                  <a:srgbClr val="1D1D1D"/>
                </a:solidFill>
                <a:latin typeface="Karantina"/>
                <a:cs typeface="Karantina"/>
                <a:ea typeface="Karantina"/>
              </a:rPr>
              <a:t>תשובות</a:t>
            </a:r>
          </a:p>
        </p:txBody>
      </p:sp>
      <p:sp>
        <p:nvSpPr>
          <p:cNvPr id="4" name="TextBox 3"/>
          <p:cNvSpPr txBox="1"/>
          <p:nvPr/>
        </p:nvSpPr>
        <p:spPr>
          <a:xfrm>
            <a:off x="798195" y="812800"/>
            <a:ext cx="10595610" cy="762000"/>
          </a:xfrm>
          <a:prstGeom prst="rect">
            <a:avLst/>
          </a:prstGeom>
          <a:noFill/>
        </p:spPr>
        <p:txBody>
          <a:bodyPr wrap="square" lIns="0" rIns="0" tIns="0" bIns="0" anchor="t"/>
          <a:lstStyle/>
          <a:p>
            <a:pPr algn="r" rtl="1">
              <a:lnSpc>
                <a:spcPts val="6000"/>
              </a:lnSpc>
            </a:pPr>
            <a:r>
              <a:rPr sz="5200" b="1" i="0" lang="he-IL">
                <a:solidFill>
                  <a:srgbClr val="F8F8F8"/>
                </a:solidFill>
                <a:latin typeface="Karantina"/>
                <a:cs typeface="Karantina"/>
                <a:ea typeface="Karantina"/>
              </a:rPr>
              <a:t>מחוון – שאלת הבגרות</a:t>
            </a:r>
          </a:p>
        </p:txBody>
      </p:sp>
      <p:sp>
        <p:nvSpPr>
          <p:cNvPr id="5" name="TextBox 4"/>
          <p:cNvSpPr txBox="1"/>
          <p:nvPr/>
        </p:nvSpPr>
        <p:spPr>
          <a:xfrm>
            <a:off x="1125220" y="1968500"/>
            <a:ext cx="9941560" cy="3683000"/>
          </a:xfrm>
          <a:prstGeom prst="rect">
            <a:avLst/>
          </a:prstGeom>
          <a:noFill/>
        </p:spPr>
        <p:txBody>
          <a:bodyPr wrap="square" lIns="0" rIns="0" tIns="0" bIns="0" anchor="t"/>
          <a:lstStyle/>
          <a:p>
            <a:pPr algn="r" rtl="1">
              <a:lnSpc>
                <a:spcPts val="2850"/>
              </a:lnSpc>
            </a:pPr>
            <a:r>
              <a:rPr sz="1900" b="0" i="0" lang="he-IL">
                <a:solidFill>
                  <a:srgbClr val="F8F8F8"/>
                </a:solidFill>
                <a:latin typeface="Rubik"/>
                <a:cs typeface="Rubik"/>
                <a:ea typeface="Rubik"/>
              </a:rPr>
              <a:t>שאלה 3</a:t>
            </a:r>
          </a:p>
          <a:p>
            <a:pPr algn="r" rtl="1">
              <a:lnSpc>
                <a:spcPts val="2850"/>
              </a:lnSpc>
            </a:pPr>
            <a:r>
              <a:rPr sz="1900" b="0" i="0" lang="he-IL">
                <a:solidFill>
                  <a:srgbClr val="F8F8F8"/>
                </a:solidFill>
                <a:latin typeface="Rubik"/>
                <a:cs typeface="Rubik"/>
                <a:ea typeface="Rubik"/>
              </a:rPr>
              <a:t>סעיף א'</a:t>
            </a:r>
          </a:p>
          <a:p>
            <a:pPr algn="r" rtl="1">
              <a:lnSpc>
                <a:spcPts val="2850"/>
              </a:lnSpc>
            </a:pPr>
            <a:r>
              <a:rPr sz="1900" b="0" i="0" lang="he-IL">
                <a:solidFill>
                  <a:srgbClr val="F8F8F8"/>
                </a:solidFill>
                <a:latin typeface="Rubik"/>
                <a:cs typeface="Rubik"/>
                <a:ea typeface="Rubik"/>
              </a:rPr>
              <a:t>(1) העדפת יעקב את יוסף על בניו האחרים באה לידי ביטוי בכך שיעקב עשה כתונת פסים ליוסף.</a:t>
            </a:r>
          </a:p>
          <a:p>
            <a:pPr algn="r" rtl="1">
              <a:lnSpc>
                <a:spcPts val="2850"/>
              </a:lnSpc>
            </a:pPr>
            <a:r>
              <a:rPr sz="1900" b="0" i="0" lang="he-IL">
                <a:solidFill>
                  <a:srgbClr val="F8F8F8"/>
                </a:solidFill>
                <a:latin typeface="Rubik"/>
                <a:cs typeface="Rubik"/>
                <a:ea typeface="Rubik"/>
              </a:rPr>
              <a:t>(2) ראיה לרגשותיו העזים של האב המתאבל על בנו המועדף: "ויקמו כל בניו וכל בנתיו לנחמו וימאן להתנחם..." – כל בניו ובנותיו של יעקב באו לנחמו, אך אף אחד מהם לא הצליח, כי יעקב אהב את יוסף מכל ילדיו ולא מצא בהם נחמה.</a:t>
            </a:r>
          </a:p>
        </p:txBody>
      </p:sp>
      <p:sp>
        <p:nvSpPr>
          <p:cNvPr id="6" name="TextBox 5"/>
          <p:cNvSpPr txBox="1"/>
          <p:nvPr/>
        </p:nvSpPr>
        <p:spPr>
          <a:xfrm>
            <a:off x="254000" y="6540500"/>
            <a:ext cx="558800" cy="228600"/>
          </a:xfrm>
          <a:prstGeom prst="rect">
            <a:avLst/>
          </a:prstGeom>
          <a:noFill/>
        </p:spPr>
        <p:txBody>
          <a:bodyPr wrap="square" lIns="0" rIns="0" tIns="0" bIns="0" anchor="t"/>
          <a:lstStyle/>
          <a:p>
            <a:pPr algn="l" rtl="1">
              <a:lnSpc>
                <a:spcPts val="1800"/>
              </a:lnSpc>
            </a:pPr>
            <a:r>
              <a:rPr sz="1300" b="0" i="0" lang="he-IL">
                <a:solidFill>
                  <a:srgbClr val="2F4344"/>
                </a:solidFill>
                <a:latin typeface="Rubik"/>
                <a:cs typeface="Rubik"/>
                <a:ea typeface="Rubik"/>
              </a:rPr>
              <a:t>21</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יוסף ואחיו; מכירת יוסף – שאלון 1261</dc:title>
  <dc:subject/>
  <dc:creator/>
  <cp:keywords/>
  <dc:description/>
  <cp:lastModifiedBy/>
  <cp:revision>1</cp:revision>
  <dcterms:created xsi:type="dcterms:W3CDTF">2013-01-27T09:14:16Z</dcterms:created>
  <dcterms:modified xsi:type="dcterms:W3CDTF">2013-01-27T09:15:58Z</dcterms:modified>
  <cp:category/>
</cp:coreProperties>
</file>