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707964" y="952500"/>
            <a:ext cx="1811922"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בראשית ל״ח</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יהודה ותמר</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«יהודה ותמר» (בראשית ל״ח)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«בראשית»</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ורמב"ן</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63936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יהודה</a:t>
            </a:r>
          </a:p>
        </p:txBody>
      </p:sp>
      <p:sp>
        <p:nvSpPr>
          <p:cNvPr id="6" name="TextBox 5"/>
          <p:cNvSpPr txBox="1"/>
          <p:nvPr/>
        </p:nvSpPr>
        <p:spPr>
          <a:xfrm>
            <a:off x="6393624" y="25273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יהודה יורד מאחיו, נושא בת כנעני ויולד שלושה בנים: ער, אונן ושלה.</a:t>
            </a:r>
          </a:p>
        </p:txBody>
      </p:sp>
      <p:sp>
        <p:nvSpPr>
          <p:cNvPr id="7" name="TextBox 6"/>
          <p:cNvSpPr txBox="1"/>
          <p:nvPr/>
        </p:nvSpPr>
        <p:spPr>
          <a:xfrm>
            <a:off x="9453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תמר</a:t>
            </a:r>
          </a:p>
        </p:txBody>
      </p:sp>
      <p:sp>
        <p:nvSpPr>
          <p:cNvPr id="8" name="TextBox 7"/>
          <p:cNvSpPr txBox="1"/>
          <p:nvPr/>
        </p:nvSpPr>
        <p:spPr>
          <a:xfrm>
            <a:off x="945324" y="25273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תמר שולחת לו את החותם, הפתילים והמטה: ״לאיש אשר אלה לו אנכי הרה...</a:t>
            </a:r>
          </a:p>
        </p:txBody>
      </p:sp>
      <p:sp>
        <p:nvSpPr>
          <p:cNvPr id="9" name="TextBox 8"/>
          <p:cNvSpPr txBox="1"/>
          <p:nvPr/>
        </p:nvSpPr>
        <p:spPr>
          <a:xfrm>
            <a:off x="6393624" y="43688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דוד</a:t>
            </a:r>
          </a:p>
        </p:txBody>
      </p:sp>
      <p:sp>
        <p:nvSpPr>
          <p:cNvPr id="10" name="TextBox 9"/>
          <p:cNvSpPr txBox="1"/>
          <p:nvPr/>
        </p:nvSpPr>
        <p:spPr>
          <a:xfrm>
            <a:off x="6393624" y="49276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מפרץ יצא דוד המלך, והסיפור מקשר בין שבט יהודה לבית דוד.</a:t>
            </a:r>
          </a:p>
        </p:txBody>
      </p:sp>
      <p:sp>
        <p:nvSpPr>
          <p:cNvPr id="11" name="TextBox 10"/>
          <p:cNvSpPr txBox="1"/>
          <p:nvPr/>
        </p:nvSpPr>
        <p:spPr>
          <a:xfrm>
            <a:off x="945324" y="43688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יעקב</a:t>
            </a:r>
          </a:p>
        </p:txBody>
      </p:sp>
      <p:sp>
        <p:nvSpPr>
          <p:cNvPr id="12" name="TextBox 11"/>
          <p:cNvSpPr txBox="1"/>
          <p:nvPr/>
        </p:nvSpPr>
        <p:spPr>
          <a:xfrm>
            <a:off x="945324" y="49276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אותו לשון כמו ״הכר נא״ שהאחים אמרו ליעקב על הכתונת - מידה כנגד מידה.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45733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8136838" y="2476500"/>
            <a:ext cx="3174288"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יהודה יורד מאחיו, נושא בת כנעני ויולד שלושה בנים: ער, אונן ושלה.</a:t>
            </a:r>
          </a:p>
        </p:txBody>
      </p:sp>
      <p:sp>
        <p:nvSpPr>
          <p:cNvPr id="7" name="TextBox 6"/>
          <p:cNvSpPr txBox="1"/>
          <p:nvPr/>
        </p:nvSpPr>
        <p:spPr>
          <a:xfrm>
            <a:off x="5829399"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4508905" y="2476500"/>
            <a:ext cx="3174288"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תמר נישאת לער ואחר כך לאונן.</a:t>
            </a:r>
          </a:p>
        </p:txBody>
      </p:sp>
      <p:sp>
        <p:nvSpPr>
          <p:cNvPr id="9" name="TextBox 8"/>
          <p:cNvSpPr txBox="1"/>
          <p:nvPr/>
        </p:nvSpPr>
        <p:spPr>
          <a:xfrm>
            <a:off x="2201465"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3</a:t>
            </a:r>
          </a:p>
        </p:txBody>
      </p:sp>
      <p:sp>
        <p:nvSpPr>
          <p:cNvPr id="10" name="TextBox 9"/>
          <p:cNvSpPr txBox="1"/>
          <p:nvPr/>
        </p:nvSpPr>
        <p:spPr>
          <a:xfrm>
            <a:off x="880971" y="2476500"/>
            <a:ext cx="3174288"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תמר רואה ששלה גדל ולא ניתן לה.</a:t>
            </a:r>
          </a:p>
        </p:txBody>
      </p:sp>
      <p:sp>
        <p:nvSpPr>
          <p:cNvPr id="11" name="TextBox 10"/>
          <p:cNvSpPr txBox="1"/>
          <p:nvPr/>
        </p:nvSpPr>
        <p:spPr>
          <a:xfrm>
            <a:off x="9457332" y="4330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4</a:t>
            </a:r>
          </a:p>
        </p:txBody>
      </p:sp>
      <p:sp>
        <p:nvSpPr>
          <p:cNvPr id="12" name="TextBox 11"/>
          <p:cNvSpPr txBox="1"/>
          <p:nvPr/>
        </p:nvSpPr>
        <p:spPr>
          <a:xfrm>
            <a:off x="8136838" y="4889500"/>
            <a:ext cx="3174288"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יהודה מתכוון להעניש את תמר על זנות.</a:t>
            </a:r>
          </a:p>
        </p:txBody>
      </p:sp>
      <p:sp>
        <p:nvSpPr>
          <p:cNvPr id="13" name="TextBox 12"/>
          <p:cNvSpPr txBox="1"/>
          <p:nvPr/>
        </p:nvSpPr>
        <p:spPr>
          <a:xfrm>
            <a:off x="5829399" y="4330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5</a:t>
            </a:r>
          </a:p>
        </p:txBody>
      </p:sp>
      <p:sp>
        <p:nvSpPr>
          <p:cNvPr id="14" name="TextBox 13"/>
          <p:cNvSpPr txBox="1"/>
          <p:nvPr/>
        </p:nvSpPr>
        <p:spPr>
          <a:xfrm>
            <a:off x="4508905" y="4889500"/>
            <a:ext cx="3174288"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יהודה מודה: ״צדקה ממני כי על כן לא נתתיה לשלה בני״.</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בראשית ל"ח,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וַיְהִי בָּעֵת הַהִוא וַיֵּרֶד יְהוּדָה </a:t>
            </a:r>
            <a:r>
              <a:rPr sz="4100" b="1" i="0" lang="he-IL">
                <a:solidFill>
                  <a:srgbClr val="E63946"/>
                </a:solidFill>
                <a:latin typeface="Frank Ruhl Libre"/>
                <a:cs typeface="Frank Ruhl Libre"/>
                <a:ea typeface="Frank Ruhl Libre"/>
              </a:rPr>
              <a:t>מֵאֵת אֶחָיו</a:t>
            </a:r>
            <a:r>
              <a:rPr sz="4100" b="0" i="0" lang="he-IL">
                <a:solidFill>
                  <a:srgbClr val="141414"/>
                </a:solidFill>
                <a:latin typeface="Frank Ruhl Libre"/>
                <a:cs typeface="Frank Ruhl Libre"/>
                <a:ea typeface="Frank Ruhl Libre"/>
              </a:rPr>
              <a:t> וַיֵּט עַד־אִישׁ עֲדֻלָּמִי וּשְׁמוֹ חִירָה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יהודה ״וירד...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בראשית ל"ח, י"ב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וַיִּרְבּוּ הַיָּמִים וַתָּמָת בַּת־שׁוּעַ</a:t>
            </a:r>
            <a:r>
              <a:rPr sz="4100" b="0" i="0" lang="he-IL">
                <a:solidFill>
                  <a:srgbClr val="141414"/>
                </a:solidFill>
                <a:latin typeface="Frank Ruhl Libre"/>
                <a:cs typeface="Frank Ruhl Libre"/>
                <a:ea typeface="Frank Ruhl Libre"/>
              </a:rPr>
              <a:t> אֵשֶׁת־יְהוּדָה וַיִּנָּחֶם יְהוּדָה וַיַּעַל עַל־גֹּזְזֵי צֹאנוֹ הוּא וְחִירָה רֵעֵהוּ הָעֲדֻלָּמִי תִּמְנָתָה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שלה גדל ויהודה לא נותן אותו לתמר.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בראשית ל"ח, כ"ד</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וַיְהִי כְּמִשְׁלֹשׁ חֳדָשִׁים וַיֻּגַּד לִיהוּדָה לֵאמֹר </a:t>
            </a:r>
            <a:r>
              <a:rPr sz="4100" b="1" i="0" lang="he-IL">
                <a:solidFill>
                  <a:srgbClr val="E63946"/>
                </a:solidFill>
                <a:latin typeface="Frank Ruhl Libre"/>
                <a:cs typeface="Frank Ruhl Libre"/>
                <a:ea typeface="Frank Ruhl Libre"/>
              </a:rPr>
              <a:t>זָנְתָה תָּמָר כַּלָּתֶךָ וְגַם הִנֵּה הָרָה לִזְנוּנִים</a:t>
            </a:r>
            <a:r>
              <a:rPr sz="4100" b="0" i="0" lang="he-IL">
                <a:solidFill>
                  <a:srgbClr val="141414"/>
                </a:solidFill>
                <a:latin typeface="Frank Ruhl Libre"/>
                <a:cs typeface="Frank Ruhl Libre"/>
                <a:ea typeface="Frank Ruhl Libre"/>
              </a:rPr>
              <a:t> וַיֹּאמֶר יְהוּדָה הוֹצִיאוּהָ וְתִשָּׂרֵף</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אחרי שלושה חודשים מספרים ליהודה ״זנתה תמר כלתך וגם הנה הרה לזנונים״.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בראשית ל"ח, כ"ט</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וַיְהִי כְּמֵשִׁיב יָדוֹ וְהִנֵּה יָצָא אָחִיו וַתֹּאמֶר </a:t>
            </a:r>
            <a:r>
              <a:rPr sz="4100" b="1" i="0" lang="he-IL">
                <a:solidFill>
                  <a:srgbClr val="E63946"/>
                </a:solidFill>
                <a:latin typeface="Frank Ruhl Libre"/>
                <a:cs typeface="Frank Ruhl Libre"/>
                <a:ea typeface="Frank Ruhl Libre"/>
              </a:rPr>
              <a:t>מַה־פָּרַצְתָּ עָלֶיךָ פָּרֶץ</a:t>
            </a:r>
            <a:r>
              <a:rPr sz="4100" b="0" i="0" lang="he-IL">
                <a:solidFill>
                  <a:srgbClr val="141414"/>
                </a:solidFill>
                <a:latin typeface="Frank Ruhl Libre"/>
                <a:cs typeface="Frank Ruhl Libre"/>
                <a:ea typeface="Frank Ruhl Libre"/>
              </a:rPr>
              <a:t> וַיִּקְרָא שְׁמוֹ פָּרֶץ</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לתמר תאומים.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ויט</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מֵאֵת אֶחָיו.</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עד איש עדלמי</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נִשְׁתַּתֵּף עִמּוֹ.</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ויעל על גוזזי צאנו</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וַיַּעַל תִּמְנָתָה לַעֲמֹד עַל גּוֹזְזֵי צֹאנוֹ.</a:t>
            </a:r>
          </a:p>
        </p:txBody>
      </p:sp>
      <p:sp>
        <p:nvSpPr>
          <p:cNvPr id="11" name="TextBox 10"/>
          <p:cNvSpPr txBox="1"/>
          <p:nvPr/>
        </p:nvSpPr>
        <p:spPr>
          <a:xfrm>
            <a:off x="8145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הרה לזנונים</a:t>
            </a:r>
          </a:p>
        </p:txBody>
      </p:sp>
      <p:sp>
        <p:nvSpPr>
          <p:cNvPr id="12" name="TextBox 11"/>
          <p:cNvSpPr txBox="1"/>
          <p:nvPr/>
        </p:nvSpPr>
        <p:spPr>
          <a:xfrm>
            <a:off x="8145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שֵׁם דָּבָר, מְעֻבֶּרֶת כְּמוֹ אִשָּׁה הָרָה, וּכְמוֹ בָּרָה כַּחַמָּה.</a:t>
            </a:r>
          </a:p>
        </p:txBody>
      </p:sp>
      <p:sp>
        <p:nvSpPr>
          <p:cNvPr id="13" name="TextBox 12"/>
          <p:cNvSpPr txBox="1"/>
          <p:nvPr/>
        </p:nvSpPr>
        <p:spPr>
          <a:xfrm>
            <a:off x="45262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ומלכי צדק</a:t>
            </a:r>
          </a:p>
        </p:txBody>
      </p:sp>
      <p:sp>
        <p:nvSpPr>
          <p:cNvPr id="14" name="TextBox 13"/>
          <p:cNvSpPr txBox="1"/>
          <p:nvPr/>
        </p:nvSpPr>
        <p:spPr>
          <a:xfrm>
            <a:off x="45262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מִ"אַ הוּא שֵׁם בֶן נֹחַ (נדרים ל"ב).</a:t>
            </a:r>
          </a:p>
        </p:txBody>
      </p:sp>
      <p:sp>
        <p:nvSpPr>
          <p:cNvPr id="15" name="TextBox 14"/>
          <p:cNvSpPr txBox="1"/>
          <p:nvPr/>
        </p:nvSpPr>
        <p:spPr>
          <a:xfrm>
            <a:off x="906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פרצת</a:t>
            </a:r>
          </a:p>
        </p:txBody>
      </p:sp>
      <p:sp>
        <p:nvSpPr>
          <p:cNvPr id="16" name="TextBox 15"/>
          <p:cNvSpPr txBox="1"/>
          <p:nvPr/>
        </p:nvSpPr>
        <p:spPr>
          <a:xfrm>
            <a:off x="906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חָזַקְתָּ עָלֶיךָ חֹזֶק.</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13746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בראשית ל"ח, א'</a:t>
            </a:r>
          </a:p>
        </p:txBody>
      </p:sp>
      <p:sp>
        <p:nvSpPr>
          <p:cNvPr id="6" name="TextBox 5"/>
          <p:cNvSpPr txBox="1"/>
          <p:nvPr/>
        </p:nvSpPr>
        <p:spPr>
          <a:xfrm>
            <a:off x="1064577" y="2569269"/>
            <a:ext cx="9745345" cy="17067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ויהי בעת ההוא</a:t>
            </a:r>
            <a:r>
              <a:rPr sz="2800" b="0" i="0" lang="he-IL">
                <a:solidFill>
                  <a:srgbClr val="141414"/>
                </a:solidFill>
                <a:latin typeface="Frank Ruhl Libre"/>
                <a:cs typeface="Frank Ruhl Libre"/>
                <a:ea typeface="Frank Ruhl Libre"/>
              </a:rPr>
              <a:t>. לָמָּה נִסְמְכָה פָרָשָׁה זוֹ לְכָאן, וְהִפְסִיק בְּפָרָשָׁתוֹ שֶׁל יוֹסֵף? לְלַמֵּד שֶׁהוֹרִידוּהוּ אֶחָיו מִגְּדֻלָּתוֹ כְּשֶׁרָאוּ בְצָרַת אֲבִיהֶם, אָמְרוּ: אַתָּה אָמַרְתָּ לְמָכְרוֹ, אִלּוּ אָמַרְתָּ לַהֲשִׁיבוֹ הָיִינוּ שׁוֹמְעִים לְךָ:</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«ויהי בעת ההוא»?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רמב"ן</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רמב"ן על בראשית ל"ח, י"ב</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וַיַּעַל עַל גֹּזְזֵי צֹאנוֹ</a:t>
            </a:r>
            <a:r>
              <a:rPr sz="2800" b="0" i="0" lang="he-IL">
                <a:solidFill>
                  <a:srgbClr val="141414"/>
                </a:solidFill>
                <a:latin typeface="Frank Ruhl Libre"/>
                <a:cs typeface="Frank Ruhl Libre"/>
                <a:ea typeface="Frank Ruhl Libre"/>
              </a:rPr>
              <a:t> הָיָה עוֹלֶה שָׁם תָּמִיד לְהִתְנַחֵם, שֶׁיָּשִׂים לִבּוֹ בַּצֹּאן וְיִשְׁכַּח רִישׁוֹ, וְהֻגַּד לְתָמָר כִּי הוּא עוֹלֶה שָׁם בְּכָל יוֹם תָּמִיד, וְאָרְבָה לוֹ בְּאַחַד הַיָּמִים.</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א׳–י״א («יהודה ובניו»).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כ״ד–כ״ו («יהודה מודה»).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כ״ז–ל׳ («הלידה»).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על פי פסוקים אלה, האם לדעתכם יהודה פועל בנוגע לתמר מתוך יושרה או מאינטרס אישי?</a:t>
            </a:r>
          </a:p>
        </p:txBody>
      </p:sp>
      <p:sp>
        <p:nvSpPr>
          <p:cNvPr id="6" name="TextBox 5"/>
          <p:cNvSpPr txBox="1"/>
          <p:nvPr/>
        </p:nvSpPr>
        <p:spPr>
          <a:xfrm>
            <a:off x="4926393" y="3873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האם, לדעתך, הפירוש של רש"י עולה בקנה אחד עם דמותה של תמר בקטע שלפניך?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יהודה ותמר</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יהודה ובניו</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תמר ויהודה בפתח עינים</a:t>
            </a:r>
          </a:p>
        </p:txBody>
      </p:sp>
      <p:sp>
        <p:nvSpPr>
          <p:cNvPr id="8" name="TextBox 7"/>
          <p:cNvSpPr txBox="1"/>
          <p:nvPr/>
        </p:nvSpPr>
        <p:spPr>
          <a:xfrm>
            <a:off x="7991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יהודה מודה</a:t>
            </a:r>
          </a:p>
        </p:txBody>
      </p:sp>
      <p:sp>
        <p:nvSpPr>
          <p:cNvPr id="9" name="TextBox 8"/>
          <p:cNvSpPr txBox="1"/>
          <p:nvPr/>
        </p:nvSpPr>
        <p:spPr>
          <a:xfrm>
            <a:off x="879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הלידה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תשפ"ד (שאלון 1361))</a:t>
            </a:r>
          </a:p>
          <a:p>
            <a:pPr algn="r" rtl="1">
              <a:lnSpc>
                <a:spcPts val="3000"/>
              </a:lnSpc>
            </a:pPr>
            <a:r>
              <a:rPr sz="2000" b="0" i="0" lang="he-IL">
                <a:solidFill>
                  <a:srgbClr val="141414"/>
                </a:solidFill>
                <a:latin typeface="Assistant"/>
                <a:cs typeface="Assistant"/>
                <a:ea typeface="Assistant"/>
              </a:rPr>
              <a:t>קראו בראשית, פרק ל"ח. א. קראו פסוקים י"ג-י"ט, פסוקים כ"ז-ל' וגם את דבריה של ע' רמון שלפניכם.</a:t>
            </a:r>
          </a:p>
          <a:p>
            <a:pPr algn="r" rtl="1">
              <a:lnSpc>
                <a:spcPts val="3000"/>
              </a:lnSpc>
            </a:pPr>
            <a:r>
              <a:rPr sz="2000" b="0" i="0" lang="he-IL">
                <a:solidFill>
                  <a:srgbClr val="141414"/>
                </a:solidFill>
                <a:latin typeface="Assistant"/>
                <a:cs typeface="Assistant"/>
                <a:ea typeface="Assistant"/>
              </a:rPr>
              <a:t>"נשים רבות במקרא משתמשות בכוח הפיתוי המיני שלהן על מנת לקדם מהלכים אישיים שהופכים, בסופו של דבר, לצעדים בעלי השלכות קיומיות [...] מרחיקות לכת". (ע' רמון, "לב הארי של תמר", קריאות מבראשית, הוצאת ידיעות אחרונות ספרי חמד, 2008, עמ' 293)</a:t>
            </a:r>
          </a:p>
          <a:p>
            <a:pPr algn="r" rtl="1">
              <a:lnSpc>
                <a:spcPts val="3000"/>
              </a:lnSpc>
            </a:pPr>
            <a:r>
              <a:rPr sz="2000" b="0" i="0" lang="he-IL">
                <a:solidFill>
                  <a:srgbClr val="141414"/>
                </a:solidFill>
                <a:latin typeface="Assistant"/>
                <a:cs typeface="Assistant"/>
                <a:ea typeface="Assistant"/>
              </a:rPr>
              <a:t>לפי פסוקים י"ג-י"ט ופסוקים כ"ז-כ"ט, מהו המהלך האישי שקידמה תמר באמצעות כוח הפיתוי המיני, ואיזו תוצאה מרחיקת לכת נבעה ממהלך זה? (10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א׳–י״א («יהודה ובניו»).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יהודה ״וירד... מאת אחיו״ - ירידה גם גיאוגרפית וגם ערכית. הוא נושא אישה כנענית, בת שוע, ונולדים לו ער, אונן ושלה.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כ״ד–כ״ו («יהודה מודה»).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אחרי שלושה חודשים מספרים ליהודה ״זנתה תמר כלתך וגם הנה הרה לזנונים״. הוא פוסק מיד: ״הוציאוה ותישרף״.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כ״ז–ל׳ («הלידה»).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לתמר תאומים. כשהיא יולדת, אחד מוציא יד, והמיילדת קושרת שני על ידו: ״זה יצא ראשונה״. אך הוא מושך את ידו ו״ויצא אחיו״.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שאלה 1 סעיף א' המהלך האישי שקידמה תמר באמצעות כוח הפיתוי המיני, הוא היריון משלה. תמר שהבינה שאין בכוונת יהודה להשיא אותה לבנו שלה, ובכך מונע ממנה היריון/ילד, החליטה להתחפש לזונה ולפתות את יהודה שישכב איתה. התוצאה המרחיקה לכת, היא הולדת תאומים ליהודה (שלימים אחד מהם הוא אבי שושלת דוד). בזכות הולדה זאת, לא נכחדה משפחת יהודה.</a:t>
            </a:r>
          </a:p>
          <a:p>
            <a:pPr algn="r" rtl="1">
              <a:lnSpc>
                <a:spcPts val="2850"/>
              </a:lnSpc>
            </a:pPr>
            <a:r>
              <a:rPr sz="1900" b="0" i="0" lang="he-IL">
                <a:solidFill>
                  <a:srgbClr val="141414"/>
                </a:solidFill>
                <a:latin typeface="Assistant"/>
                <a:cs typeface="Assistant"/>
                <a:ea typeface="Assistant"/>
              </a:rPr>
              <a:t>סעיף ב' (1) התחבולה של תמר: תמר התחפשה לזונה והמתינה ליהודה על אם הדרך. היא פיתתה את יהודה שישכב איתה ולקחה ממנו כערבון סממנים אישיים שלו, כדי להוכיח בעתיד שההיריון הוא ממנו. לביסוס: "היא מוצאת והיא שלחה אל חמיה לאמור לאיש אשר אלה לו אנכי הרה ותאמר הכר נא למי החותמת והפתילים והמטה האלה". התחבולה של איזבל: איזבל ביימה משפט בעירו של נבות היזרעאלי. במשפט המבוים היא טפלה אשמה על נבות שקילל ה' ומלך ואף הביאה שני עדי בני בליעל שיעידו נגדו וגזרה את דינו למוות בסקילה. כל זאת כדי להעביר את הכרם של נבות אל אחאב. לביסוס: "ויכתב בספרים לאמר... והושיבו שנים אנשים בני בליעל נגדו ויעדהו לאמר ברכת אלוהים ומלך והוציאהו וסקלהו וימות".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את תמר מציינים לשבח, בגלל שנעשה לה עוול, יהודה מנע ממנה את הייבום על ידי בנו שלה. הוא מנע ממנה את מה שמגיע לה על פי חוק והמעשה שלה עזר למנוע את הכחדת משפחת יהודה. לעומת זאת איזבל שעליה מותחים ביקורת, כי היא פעלה בניגוד לחוק וגרמה לרצח אדם חף מפשע, רק כדי לספק את רצון בעלה, המלך אחאב.</a:t>
            </a:r>
          </a:p>
          <a:p>
            <a:pPr algn="r" rtl="1">
              <a:lnSpc>
                <a:spcPts val="2850"/>
              </a:lnSpc>
            </a:pPr>
            <a:r>
              <a:rPr sz="1900" b="0" i="0" lang="he-IL">
                <a:solidFill>
                  <a:srgbClr val="141414"/>
                </a:solidFill>
                <a:latin typeface="Assistant"/>
                <a:cs typeface="Assistant"/>
                <a:ea typeface="Assistant"/>
              </a:rPr>
              <a:t>(2) המעשה של תמר השפיע על יהודה מבחינה מוסרית: כאשר יהודה הבין שהוא אבי היריון של תמר, הוא הכיר בטעותו והכריז בקול שתמר צודקת ממנו כי הוא עשה לה עוול. לביסוס: "ויכר יהודה ויאמר צדקה ממני כי על כן לא נתתיה לשלה בני ולא יסף לדעתה". המעשה של איזבל השפיע על אחאב מבחינה מוסרית: אחאב הושפע לרעה מאיזבל ונגרר אחריה. כאשר איזבל הודיעה לו שהוא יכול לרשת את כרם נבות כי הוא מת, אחאב אינו מתעכב להבין כיצד זה קרה ויורד אל הכרם. לביסוס: "ויהי כשמוע אחאב כי מת נבות ויקם אחאב לרדת אל כרם נבות היזרעאלי לרשתו". או: איזבל היא שהסיתה את אחאב לחטוא. לביסוס: "רק לא היה כאחאב אשר התמכר לעשות הרע בעיני ה' אשר הסתה אתו איזבל אשתו".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יהודה ותמר – שאלון 1261</dc:title>
  <dc:subject/>
  <dc:creator/>
  <cp:keywords/>
  <dc:description/>
  <cp:lastModifiedBy/>
  <cp:revision>1</cp:revision>
  <dcterms:created xsi:type="dcterms:W3CDTF">2013-01-27T09:14:16Z</dcterms:created>
  <dcterms:modified xsi:type="dcterms:W3CDTF">2013-01-27T09:15:58Z</dcterms:modified>
  <cp:category/>
</cp:coreProperties>
</file>