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בראשית ל״ט</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יוסף בבית פוטיפר</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«יוסף בבית פוטיפר» (בראשית ל״ט)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«בראשית»</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רמב"ן</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83285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יוסף</a:t>
            </a:r>
          </a:p>
        </p:txBody>
      </p:sp>
      <p:sp>
        <p:nvSpPr>
          <p:cNvPr id="6" name="TextBox 5"/>
          <p:cNvSpPr txBox="1"/>
          <p:nvPr/>
        </p:nvSpPr>
        <p:spPr>
          <a:xfrm>
            <a:off x="83285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יוסף במצרים בבית פוטיפר, ו״ויהי ה׳ את יוסף ויהי איש מצליח״.</a:t>
            </a:r>
          </a:p>
        </p:txBody>
      </p:sp>
      <p:sp>
        <p:nvSpPr>
          <p:cNvPr id="7" name="TextBox 6"/>
          <p:cNvSpPr txBox="1"/>
          <p:nvPr/>
        </p:nvSpPr>
        <p:spPr>
          <a:xfrm>
            <a:off x="46963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פוטיפר</a:t>
            </a:r>
          </a:p>
        </p:txBody>
      </p:sp>
      <p:sp>
        <p:nvSpPr>
          <p:cNvPr id="8" name="TextBox 7"/>
          <p:cNvSpPr txBox="1"/>
          <p:nvPr/>
        </p:nvSpPr>
        <p:spPr>
          <a:xfrm>
            <a:off x="46963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פוטיפר זורק את יוסף לבית האסורים, ושם שוב ״ויהי ה׳ את יוסף...</a:t>
            </a:r>
          </a:p>
        </p:txBody>
      </p:sp>
      <p:sp>
        <p:nvSpPr>
          <p:cNvPr id="9" name="TextBox 8"/>
          <p:cNvSpPr txBox="1"/>
          <p:nvPr/>
        </p:nvSpPr>
        <p:spPr>
          <a:xfrm>
            <a:off x="10641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יעקב</a:t>
            </a:r>
          </a:p>
        </p:txBody>
      </p:sp>
      <p:sp>
        <p:nvSpPr>
          <p:cNvPr id="10" name="TextBox 9"/>
          <p:cNvSpPr txBox="1"/>
          <p:nvPr/>
        </p:nvSpPr>
        <p:spPr>
          <a:xfrm>
            <a:off x="10641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הבגד משמש עדות שקרית, כמו הכתונת שהאחים שלחו ליעקב.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45733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8123757" y="248920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יוסף במצרים בבית פוטיפר, ו״ויהי ה׳ את יוסף ויהי איש מצליח״.</a:t>
            </a:r>
          </a:p>
        </p:txBody>
      </p:sp>
      <p:sp>
        <p:nvSpPr>
          <p:cNvPr id="7" name="TextBox 6"/>
          <p:cNvSpPr txBox="1"/>
          <p:nvPr/>
        </p:nvSpPr>
        <p:spPr>
          <a:xfrm>
            <a:off x="5829399"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4495824" y="248920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אשת פוטיפר מבקשת ״שכבה עמי״ שוב ושוב.</a:t>
            </a:r>
          </a:p>
        </p:txBody>
      </p:sp>
      <p:sp>
        <p:nvSpPr>
          <p:cNvPr id="9" name="TextBox 8"/>
          <p:cNvSpPr txBox="1"/>
          <p:nvPr/>
        </p:nvSpPr>
        <p:spPr>
          <a:xfrm>
            <a:off x="2201465"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3</a:t>
            </a:r>
          </a:p>
        </p:txBody>
      </p:sp>
      <p:sp>
        <p:nvSpPr>
          <p:cNvPr id="10" name="TextBox 9"/>
          <p:cNvSpPr txBox="1"/>
          <p:nvPr/>
        </p:nvSpPr>
        <p:spPr>
          <a:xfrm>
            <a:off x="867890" y="248920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היא תופשת בבגדו, והוא עוזב את בגדו בידה ונס החוצה.</a:t>
            </a:r>
          </a:p>
        </p:txBody>
      </p:sp>
      <p:sp>
        <p:nvSpPr>
          <p:cNvPr id="11" name="TextBox 10"/>
          <p:cNvSpPr txBox="1"/>
          <p:nvPr/>
        </p:nvSpPr>
        <p:spPr>
          <a:xfrm>
            <a:off x="9457332" y="412115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4</a:t>
            </a:r>
          </a:p>
        </p:txBody>
      </p:sp>
      <p:sp>
        <p:nvSpPr>
          <p:cNvPr id="12" name="TextBox 11"/>
          <p:cNvSpPr txBox="1"/>
          <p:nvPr/>
        </p:nvSpPr>
        <p:spPr>
          <a:xfrm>
            <a:off x="8123757" y="467995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האישה צועקת לאנשי הבית ומאשימה את יוסף ״העבד העברי...</a:t>
            </a:r>
          </a:p>
        </p:txBody>
      </p:sp>
      <p:sp>
        <p:nvSpPr>
          <p:cNvPr id="13" name="TextBox 12"/>
          <p:cNvSpPr txBox="1"/>
          <p:nvPr/>
        </p:nvSpPr>
        <p:spPr>
          <a:xfrm>
            <a:off x="5829399" y="412115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5</a:t>
            </a:r>
          </a:p>
        </p:txBody>
      </p:sp>
      <p:sp>
        <p:nvSpPr>
          <p:cNvPr id="14" name="TextBox 13"/>
          <p:cNvSpPr txBox="1"/>
          <p:nvPr/>
        </p:nvSpPr>
        <p:spPr>
          <a:xfrm>
            <a:off x="4495824" y="4679950"/>
            <a:ext cx="3200450"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פוטיפר זורק את יוסף לבית האסורים, ושם שוב ״ויהי ה׳ את יוסף...</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1/2</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בראשית ל"ט, ב'</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וַיְהִי ה' </a:t>
            </a:r>
            <a:r>
              <a:rPr sz="4100" b="1" i="0" lang="he-IL" u="sng">
                <a:solidFill>
                  <a:srgbClr val="7A3B1D"/>
                </a:solidFill>
                <a:latin typeface="Frank Ruhl Libre"/>
                <a:cs typeface="Frank Ruhl Libre"/>
                <a:ea typeface="Frank Ruhl Libre"/>
              </a:rPr>
              <a:t>אֶת־יוֹסֵף וַיְהִי אִישׁ מַצְלִיחַ</a:t>
            </a:r>
            <a:r>
              <a:rPr sz="4100" b="0" i="0" lang="he-IL">
                <a:solidFill>
                  <a:srgbClr val="2C2418"/>
                </a:solidFill>
                <a:latin typeface="Frank Ruhl Libre"/>
                <a:cs typeface="Frank Ruhl Libre"/>
                <a:ea typeface="Frank Ruhl Libre"/>
              </a:rPr>
              <a:t> וַיְהִי בְּבֵית אֲדֹנָיו הַמִּצְרִי</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יוסף מורד למצרים ונמכר לפוטיפר, ״סריס פרעה שר הטבחים״.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2/2</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בראשית ל"ט, ח'</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וַיְמָאֵן וַיֹּאמֶר אֶל־אֵשֶׁת אֲדֹנָיו הֵן אֲדֹנִי </a:t>
            </a:r>
            <a:r>
              <a:rPr sz="4100" b="1" i="0" lang="he-IL" u="sng">
                <a:solidFill>
                  <a:srgbClr val="7A3B1D"/>
                </a:solidFill>
                <a:latin typeface="Frank Ruhl Libre"/>
                <a:cs typeface="Frank Ruhl Libre"/>
                <a:ea typeface="Frank Ruhl Libre"/>
              </a:rPr>
              <a:t>לֹא־יָדַע אִתִּי מַה־בַּבָּיִת</a:t>
            </a:r>
            <a:r>
              <a:rPr sz="4100" b="0" i="0" lang="he-IL">
                <a:solidFill>
                  <a:srgbClr val="2C2418"/>
                </a:solidFill>
                <a:latin typeface="Frank Ruhl Libre"/>
                <a:cs typeface="Frank Ruhl Libre"/>
                <a:ea typeface="Frank Ruhl Libre"/>
              </a:rPr>
              <a:t> וְכֹל אֲשֶׁר־יֶשׁ־לוֹ נָתַן בְּיָדִי</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״ויהי יוסף יפה תואר ויפה מראה״.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אלילות</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פולחן לאלים שונים או אמונה בהם.</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תורת הגמול</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הגמול, או שכר ועונש, היא נושא מרכזי במקרא, שמטרתו לחנך ליראת 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רמב"ן</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רמב"ן על בראשית ל"ט, ח'</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וַיְמָאֵן וַיֹּאמֶר אֶל אֵשֶׁת אֲדֹנָיו</a:t>
            </a:r>
            <a:r>
              <a:rPr sz="2850" b="0" i="0" lang="he-IL">
                <a:solidFill>
                  <a:srgbClr val="2C2418"/>
                </a:solidFill>
                <a:latin typeface="Noto Serif Hebrew"/>
                <a:cs typeface="Noto Serif Hebrew"/>
                <a:ea typeface="Noto Serif Hebrew"/>
              </a:rPr>
              <a:t> סִפֵּר הַכָּתוּב כִּי מֵאֵן לַעֲשׂוֹת כִּרְצוֹנָהּ אַף עַל פִּי שֶׁהִיא גְּבִרְתּוֹ אֵשֶׁת אֲדוֹנָיו וְהוּא יָרֵא מִמֶּנָּה, כִּי הָיָה יָרֵא אֶת הַשֵּׁם יוֹתֵר, וְזֶה טַעַם "אֶל אֵשֶׁת אֲדֹנָיו":</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רמב"ן על «וַיְמָאֵן וַיֹּאמֶר אֶל אֵשֶׁת אֲדֹנָיו»?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א׳–ו׳ («יוסף בבית פוטיפר»).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י״ג–כ׳ («העלילה»).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כ״א–כ״ג («יוסף בבית האסורים»).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לדעתכם, איזה מן הפירושים מתאים יותר לתיאור דמותו של יוסף בפסוקים ז'–י'?</a:t>
            </a:r>
          </a:p>
        </p:txBody>
      </p:sp>
      <p:sp>
        <p:nvSpPr>
          <p:cNvPr id="6" name="TextBox 5"/>
          <p:cNvSpPr txBox="1"/>
          <p:nvPr/>
        </p:nvSpPr>
        <p:spPr>
          <a:xfrm>
            <a:off x="4926012" y="38735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לדעת רש"ר הירש, לשם מה העביר פוטיפר את יוסף לבית הסוהר, והאם לדעתכם פעולה זו יכולה להעיד שפוטיפר לא האמין לדברי אשתו?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יוסף בבית פוטיפר</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יוסף בבית פוטיפר</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אשת פוטיפר</a:t>
            </a:r>
          </a:p>
        </p:txBody>
      </p:sp>
      <p:sp>
        <p:nvSpPr>
          <p:cNvPr id="8" name="TextBox 7"/>
          <p:cNvSpPr txBox="1"/>
          <p:nvPr/>
        </p:nvSpPr>
        <p:spPr>
          <a:xfrm>
            <a:off x="7990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העלילה</a:t>
            </a:r>
          </a:p>
        </p:txBody>
      </p:sp>
      <p:sp>
        <p:nvSpPr>
          <p:cNvPr id="9" name="TextBox 8"/>
          <p:cNvSpPr txBox="1"/>
          <p:nvPr/>
        </p:nvSpPr>
        <p:spPr>
          <a:xfrm>
            <a:off x="878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יוסף בבית האסורים</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2321"/>
              </a:lnSpc>
            </a:pPr>
            <a:r>
              <a:rPr sz="1550" b="0" i="0" lang="he-IL">
                <a:solidFill>
                  <a:srgbClr val="2C2418"/>
                </a:solidFill>
                <a:latin typeface="David Libre"/>
                <a:cs typeface="David Libre"/>
                <a:ea typeface="David Libre"/>
              </a:rPr>
              <a:t>(קיץ תשפ"ה (שאלון 1261))</a:t>
            </a:r>
          </a:p>
          <a:p>
            <a:pPr algn="r" rtl="1">
              <a:lnSpc>
                <a:spcPts val="2321"/>
              </a:lnSpc>
            </a:pPr>
            <a:r>
              <a:rPr sz="1550" b="0" i="0" lang="he-IL">
                <a:solidFill>
                  <a:srgbClr val="2C2418"/>
                </a:solidFill>
                <a:latin typeface="David Libre"/>
                <a:cs typeface="David Libre"/>
                <a:ea typeface="David Libre"/>
              </a:rPr>
              <a:t>3. קראו בראשית, פרק ל"ט.</a:t>
            </a:r>
          </a:p>
          <a:p>
            <a:pPr algn="r" rtl="1">
              <a:lnSpc>
                <a:spcPts val="2321"/>
              </a:lnSpc>
            </a:pPr>
            <a:r>
              <a:rPr sz="1550" b="0" i="0" lang="he-IL">
                <a:solidFill>
                  <a:srgbClr val="2C2418"/>
                </a:solidFill>
                <a:latin typeface="David Libre"/>
                <a:cs typeface="David Libre"/>
                <a:ea typeface="David Libre"/>
              </a:rPr>
              <a:t>א. קראו פסוקים א'–ו'.</a:t>
            </a:r>
          </a:p>
          <a:p>
            <a:pPr algn="r" rtl="1">
              <a:lnSpc>
                <a:spcPts val="2321"/>
              </a:lnSpc>
            </a:pPr>
            <a:r>
              <a:rPr sz="1550" b="0" i="0" lang="he-IL">
                <a:solidFill>
                  <a:srgbClr val="2C2418"/>
                </a:solidFill>
                <a:latin typeface="David Libre"/>
                <a:cs typeface="David Libre"/>
                <a:ea typeface="David Libre"/>
              </a:rPr>
              <a:t>(1) כיצד השפיע יוסף על בית פוטיפר? (4 נקודות)</a:t>
            </a:r>
          </a:p>
          <a:p>
            <a:pPr algn="r" rtl="1">
              <a:lnSpc>
                <a:spcPts val="2321"/>
              </a:lnSpc>
            </a:pPr>
            <a:r>
              <a:rPr sz="1550" b="0" i="0" lang="he-IL">
                <a:solidFill>
                  <a:srgbClr val="2C2418"/>
                </a:solidFill>
                <a:latin typeface="David Libre"/>
                <a:cs typeface="David Libre"/>
                <a:ea typeface="David Libre"/>
              </a:rPr>
              <a:t>(2) מהו הגמול שהעניק פוטיפר ליוסף בתמורה להשפעתו? (4 נקודות)</a:t>
            </a:r>
          </a:p>
          <a:p>
            <a:pPr algn="r" rtl="1">
              <a:lnSpc>
                <a:spcPts val="2321"/>
              </a:lnSpc>
            </a:pPr>
            <a:r>
              <a:rPr sz="1550" b="0" i="0" lang="he-IL">
                <a:solidFill>
                  <a:srgbClr val="2C2418"/>
                </a:solidFill>
                <a:latin typeface="David Libre"/>
                <a:cs typeface="David Libre"/>
                <a:ea typeface="David Libre"/>
              </a:rPr>
              <a:t>ב. קראו פסוקים ו'–י"א.</a:t>
            </a:r>
          </a:p>
          <a:p>
            <a:pPr algn="r" rtl="1">
              <a:lnSpc>
                <a:spcPts val="2321"/>
              </a:lnSpc>
            </a:pPr>
            <a:r>
              <a:rPr sz="1550" b="0" i="0" lang="he-IL">
                <a:solidFill>
                  <a:srgbClr val="2C2418"/>
                </a:solidFill>
                <a:latin typeface="David Libre"/>
                <a:cs typeface="David Libre"/>
                <a:ea typeface="David Libre"/>
              </a:rPr>
              <a:t>בתלמוד מובאים דברי שני פרשנים שנחלקו בנוגע למטרת בואו של יוסף לבית פוטיפר (פסוק י"א). קראו את הפירושים שלפניכם.</a:t>
            </a:r>
          </a:p>
          <a:p>
            <a:pPr algn="r" rtl="1">
              <a:lnSpc>
                <a:spcPts val="2321"/>
              </a:lnSpc>
            </a:pPr>
            <a:r>
              <a:rPr sz="1550" b="0" i="0" lang="he-IL">
                <a:solidFill>
                  <a:srgbClr val="2C2418"/>
                </a:solidFill>
                <a:latin typeface="David Libre"/>
                <a:cs typeface="David Libre"/>
                <a:ea typeface="David Libre"/>
              </a:rPr>
              <a:t>"רב אמר: 'לעשות מלאכתו ממש' ושמואל אמר: 'לעשות צרכיו עימה' [להתייחד איתה]".</a:t>
            </a:r>
          </a:p>
          <a:p>
            <a:pPr algn="r" rtl="1">
              <a:lnSpc>
                <a:spcPts val="2321"/>
              </a:lnSpc>
            </a:pPr>
            <a:r>
              <a:rPr sz="1550" b="0" i="0" lang="he-IL">
                <a:solidFill>
                  <a:srgbClr val="2C2418"/>
                </a:solidFill>
                <a:latin typeface="David Libre"/>
                <a:cs typeface="David Libre"/>
                <a:ea typeface="David Libre"/>
              </a:rPr>
              <a:t>(מעובד על פי תלמוד בבלי, סוטה, לו, ע"ב)</a:t>
            </a:r>
          </a:p>
          <a:p>
            <a:pPr algn="r" rtl="1">
              <a:lnSpc>
                <a:spcPts val="2321"/>
              </a:lnSpc>
            </a:pPr>
            <a:r>
              <a:rPr sz="1550" b="0" i="0" lang="he-IL">
                <a:solidFill>
                  <a:srgbClr val="2C2418"/>
                </a:solidFill>
                <a:latin typeface="David Libre"/>
                <a:cs typeface="David Libre"/>
                <a:ea typeface="David Libre"/>
              </a:rPr>
              <a:t>(1) הסבירו את המחלוקת בין רב ובין שמואל בנוגע למטרת בואו של יוסף לבית פוטיפר באותו היום. (3 נקודות)</a:t>
            </a:r>
          </a:p>
          <a:p>
            <a:pPr algn="r" rtl="1">
              <a:lnSpc>
                <a:spcPts val="2321"/>
              </a:lnSpc>
            </a:pPr>
            <a:r>
              <a:rPr sz="1550" b="0" i="0" lang="he-IL">
                <a:solidFill>
                  <a:srgbClr val="2C2418"/>
                </a:solidFill>
                <a:latin typeface="David Libre"/>
                <a:cs typeface="David Libre"/>
                <a:ea typeface="David Libre"/>
              </a:rPr>
              <a:t>(2) לדעתכם, איזה מן הפירושים מתאים יותר לתיאור דמותו של יוסף בפסוקים ז'–י'? נמקו את דבריכם, ובססו אותם על הכתוב. (5 נקודות)</a:t>
            </a:r>
          </a:p>
          <a:p>
            <a:pPr algn="r" rtl="1">
              <a:lnSpc>
                <a:spcPts val="2321"/>
              </a:lnSpc>
            </a:pPr>
            <a:r>
              <a:rPr sz="1550" b="0" i="0" lang="he-IL">
                <a:solidFill>
                  <a:srgbClr val="2C2418"/>
                </a:solidFill>
                <a:latin typeface="David Libre"/>
                <a:cs typeface="David Libre"/>
                <a:ea typeface="David Libre"/>
              </a:rPr>
              <a:t>ג. קראו פסוקים ט"ז–כ'.</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א׳–ו׳ («יוסף בבית פוטיפר»).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יוסף מורד למצרים ונמכר לפוטיפר, ״סריס פרעה שר הטבחים״. ״ויהי ה׳ את יוסף ויהי איש מצליח״ - הצלחתו נראית גם לאדוניו.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י״ג–כ׳ («העלילה»).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האישה רואה שהוא עזב את בגדו, וקוראת לאנשי ביתה: ״ראו הביא לנו איש עברי לצחק בנו״. היא ממשיכה לבעלה בגרסה שונה, ומשמיטה את יוזמתה ואת סירובו.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כ״א–כ״ג («יוסף בבית האסורים»).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״ויהי ה׳ את יוסף ויט אליו חסד ויתן חנו בעיני שר בית הסוהר״. שר בית הסוהר נותן ליוסף את הפיקוח על כל האסירים.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(1/2)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443"/>
              </a:lnSpc>
            </a:pPr>
            <a:r>
              <a:rPr sz="1650" b="0" i="0" lang="he-IL">
                <a:solidFill>
                  <a:srgbClr val="2C2418"/>
                </a:solidFill>
                <a:latin typeface="David Libre"/>
                <a:cs typeface="David Libre"/>
                <a:ea typeface="David Libre"/>
              </a:rPr>
              <a:t>שאלה 3</a:t>
            </a:r>
          </a:p>
          <a:p>
            <a:pPr algn="r" rtl="1">
              <a:lnSpc>
                <a:spcPts val="2443"/>
              </a:lnSpc>
            </a:pPr>
            <a:r>
              <a:rPr sz="1650" b="0" i="0" lang="he-IL">
                <a:solidFill>
                  <a:srgbClr val="2C2418"/>
                </a:solidFill>
                <a:latin typeface="David Libre"/>
                <a:cs typeface="David Libre"/>
                <a:ea typeface="David Libre"/>
              </a:rPr>
              <a:t>סעיף א'</a:t>
            </a:r>
          </a:p>
          <a:p>
            <a:pPr algn="r" rtl="1">
              <a:lnSpc>
                <a:spcPts val="2443"/>
              </a:lnSpc>
            </a:pPr>
            <a:r>
              <a:rPr sz="1650" b="0" i="0" lang="he-IL">
                <a:solidFill>
                  <a:srgbClr val="2C2418"/>
                </a:solidFill>
                <a:latin typeface="David Libre"/>
                <a:cs typeface="David Libre"/>
                <a:ea typeface="David Libre"/>
              </a:rPr>
              <a:t>(1) בזכות יוסף באה ברכה על בית פוטיפר. ה' המשגיח על יוסף, גורם להצלחתו בכל מעשיו בבית פוטיפר.</a:t>
            </a:r>
          </a:p>
          <a:p>
            <a:pPr algn="r" rtl="1">
              <a:lnSpc>
                <a:spcPts val="2443"/>
              </a:lnSpc>
            </a:pPr>
            <a:r>
              <a:rPr sz="1650" b="0" i="0" lang="he-IL">
                <a:solidFill>
                  <a:srgbClr val="2C2418"/>
                </a:solidFill>
                <a:latin typeface="David Libre"/>
                <a:cs typeface="David Libre"/>
                <a:ea typeface="David Libre"/>
              </a:rPr>
              <a:t>(2) הגמול שהעניק פוטיפר ליוסף בתמורה להשפעתו: מינה אותו לאחראי על ביתו ועל כל רכושו.</a:t>
            </a:r>
          </a:p>
          <a:p>
            <a:pPr algn="r" rtl="1">
              <a:lnSpc>
                <a:spcPts val="2443"/>
              </a:lnSpc>
            </a:pPr>
            <a:r>
              <a:rPr sz="1650" b="0" i="0" lang="he-IL">
                <a:solidFill>
                  <a:srgbClr val="2C2418"/>
                </a:solidFill>
                <a:latin typeface="David Libre"/>
                <a:cs typeface="David Libre"/>
                <a:ea typeface="David Libre"/>
              </a:rPr>
              <a:t>סעיף ב'</a:t>
            </a:r>
          </a:p>
          <a:p>
            <a:pPr algn="r" rtl="1">
              <a:lnSpc>
                <a:spcPts val="2443"/>
              </a:lnSpc>
            </a:pPr>
            <a:r>
              <a:rPr sz="1650" b="0" i="0" lang="he-IL">
                <a:solidFill>
                  <a:srgbClr val="2C2418"/>
                </a:solidFill>
                <a:latin typeface="David Libre"/>
                <a:cs typeface="David Libre"/>
                <a:ea typeface="David Libre"/>
              </a:rPr>
              <a:t>(1) המחלוקת בנוגע למטרת בואו של יוסף לבית פוטיפר באותו היום:</a:t>
            </a:r>
          </a:p>
          <a:p>
            <a:pPr algn="r" rtl="1">
              <a:lnSpc>
                <a:spcPts val="2443"/>
              </a:lnSpc>
            </a:pPr>
            <a:r>
              <a:rPr sz="1650" b="0" i="0" lang="he-IL">
                <a:solidFill>
                  <a:srgbClr val="2C2418"/>
                </a:solidFill>
                <a:latin typeface="David Libre"/>
                <a:cs typeface="David Libre"/>
                <a:ea typeface="David Libre"/>
              </a:rPr>
              <a:t>רב – יוסף בא כדי לעשות את מלאכתו, עבודתו.</a:t>
            </a:r>
          </a:p>
          <a:p>
            <a:pPr algn="r" rtl="1">
              <a:lnSpc>
                <a:spcPts val="2443"/>
              </a:lnSpc>
            </a:pPr>
            <a:r>
              <a:rPr sz="1650" b="0" i="0" lang="he-IL">
                <a:solidFill>
                  <a:srgbClr val="2C2418"/>
                </a:solidFill>
                <a:latin typeface="David Libre"/>
                <a:cs typeface="David Libre"/>
                <a:ea typeface="David Libre"/>
              </a:rPr>
              <a:t>שמואל – יוסף בא כדי להתייחד, לשכב עם אשת פוטיפר.</a:t>
            </a:r>
          </a:p>
          <a:p>
            <a:pPr algn="r" rtl="1">
              <a:lnSpc>
                <a:spcPts val="2443"/>
              </a:lnSpc>
            </a:pPr>
            <a:r>
              <a:rPr sz="1650" b="0" i="0" lang="he-IL">
                <a:solidFill>
                  <a:srgbClr val="2C2418"/>
                </a:solidFill>
                <a:latin typeface="David Libre"/>
                <a:cs typeface="David Libre"/>
                <a:ea typeface="David Libre"/>
              </a:rPr>
              <a:t>(2) הפירוש המתאים יותר לתיאור דמותו של יוסף בפסוקים ז'-י', הוא פירושו של רב, האומר שיוסף בא לעשות את עבודתו.</a:t>
            </a:r>
          </a:p>
          <a:p>
            <a:pPr algn="r" rtl="1">
              <a:lnSpc>
                <a:spcPts val="2443"/>
              </a:lnSpc>
            </a:pPr>
            <a:r>
              <a:rPr sz="1650" b="0" i="0" lang="he-IL">
                <a:solidFill>
                  <a:srgbClr val="2C2418"/>
                </a:solidFill>
                <a:latin typeface="David Libre"/>
                <a:cs typeface="David Libre"/>
                <a:ea typeface="David Libre"/>
              </a:rPr>
              <a:t>יוסף מסרב לאשת פוטיפר המנסה לפתות אותו לשכב איתה. לדבריו, הוא מונה על ידי אדונו לאחראי על הבית ולא יעלה על דעתו לחטוא לאדוניו ולה'. לביסוס: "אֵינֶנּוּ גָדוֹל בַּבַּיִת הַזֶּה מִמֶּנִּי וְלֹא חָשַׂךְ מִמֶּנִּי מְאוּמָה כִּי אִם אוֹתָךְ... וְאֵיךְ אֶעֱשֶׂה הָרָעָה הַגְּדֹלָה הַזֹּאת".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(2/2)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סעיף ג'</a:t>
            </a:r>
          </a:p>
          <a:p>
            <a:pPr algn="r" rtl="1">
              <a:lnSpc>
                <a:spcPts val="2850"/>
              </a:lnSpc>
            </a:pPr>
            <a:r>
              <a:rPr sz="1900" b="0" i="0" lang="he-IL">
                <a:solidFill>
                  <a:srgbClr val="2C2418"/>
                </a:solidFill>
                <a:latin typeface="David Libre"/>
                <a:cs typeface="David Libre"/>
                <a:ea typeface="David Libre"/>
              </a:rPr>
              <a:t>(1) הכינוי: "העבד העברי". אשת פוטיפר ביקשה להדגיש את הבדלי המעמדות שבין יוסף העבד הזר הנחות לבינה ובעלה, אדוני הבית. היא רצתה להזכיר לבעלה, שלמרות התפקיד שנתן ליוסף, עדיין מדובר בעבד זר, שנהג בצורה לא ראויה למעמדו הנחות.</a:t>
            </a:r>
          </a:p>
          <a:p>
            <a:pPr algn="r" rtl="1">
              <a:lnSpc>
                <a:spcPts val="2850"/>
              </a:lnSpc>
            </a:pPr>
            <a:r>
              <a:rPr sz="1900" b="0" i="0" lang="he-IL">
                <a:solidFill>
                  <a:srgbClr val="2C2418"/>
                </a:solidFill>
                <a:latin typeface="David Libre"/>
                <a:cs typeface="David Libre"/>
                <a:ea typeface="David Libre"/>
              </a:rPr>
              <a:t>(2) לדעת רש"ר הירש, פוטיפר העביר את יוסף לבית הסוהר, כדי שיביא שם תועלת וברכה כפי שהביא אל ביתו.</a:t>
            </a:r>
          </a:p>
          <a:p>
            <a:pPr algn="r" rtl="1">
              <a:lnSpc>
                <a:spcPts val="2850"/>
              </a:lnSpc>
            </a:pPr>
            <a:r>
              <a:rPr sz="1900" b="0" i="0" lang="he-IL">
                <a:solidFill>
                  <a:srgbClr val="2C2418"/>
                </a:solidFill>
                <a:latin typeface="David Libre"/>
                <a:cs typeface="David Libre"/>
                <a:ea typeface="David Libre"/>
              </a:rPr>
              <a:t>לדעתי, פעולה זו יכולה להעיד שפוטיפר לא האמין לדברי אשתו, כי לו היה מאמין לה, הרי שהיה מעניש את יוסף בעונש מוות, עונש הניתן על ניאוף. אך מעצם זה, ששלח אותו לכלא המלכותי, מתוך אמונה שיביא איתו ברכה, כלומר שה' איתו, הרי שלא האמין לדברי העלילה עליו.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יוסף בבית פוטיפר – שאלון 1261</dc:title>
  <dc:subject/>
  <dc:creator/>
  <cp:keywords/>
  <dc:description/>
  <cp:lastModifiedBy/>
  <cp:revision>1</cp:revision>
  <dcterms:created xsi:type="dcterms:W3CDTF">2013-01-27T09:14:16Z</dcterms:created>
  <dcterms:modified xsi:type="dcterms:W3CDTF">2013-01-27T09:15:58Z</dcterms:modified>
  <cp:category/>
</cp:coreProperties>
</file>