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08395" y="1282700"/>
            <a:ext cx="536321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בראשית ד׳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8395" y="1727200"/>
            <a:ext cx="5363210" cy="304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559"/>
              </a:lnSpc>
            </a:pPr>
            <a:r>
              <a:rPr sz="70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קין והבל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08395" y="4775200"/>
            <a:ext cx="536321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שאלון 1261 · בראשית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06100" y="18478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11941" y="17526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נכיר את הסיפור «קין והבל» (בראשית ד׳)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06100" y="30162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1941" y="29210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נבחן כיצד הסיפור מבטא את התמה «בראשית»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06100" y="41846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1941" y="40894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נקרא פסוקי מפתח ונעמיק בפירוש רש"י ורמב"ן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06100" y="5353050"/>
            <a:ext cx="749300" cy="698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5500"/>
              </a:lnSpc>
            </a:pPr>
            <a:r>
              <a:rPr sz="4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1941" y="5257800"/>
            <a:ext cx="5978017" cy="889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947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קין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947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קין, הילד הראשון שנולד בדרך הרגילה, הוא זה שרוצח את אחיו.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165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הבל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165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ה׳ שואל איפה הבל אחיך וקין עונה ״השומר אחי אנכי?״.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8376" y="1943100"/>
            <a:ext cx="272084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8376" y="2501900"/>
            <a:ext cx="2720848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קין חושש להיהרג, וה׳ שם לו אות.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84332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94648" y="2451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קין עובד אדמה והבל רועה צאן.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0399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0715" y="2451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קין חרה לו מאוד.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6366" y="1892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6681" y="2451100"/>
            <a:ext cx="2912770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קין הורג את הבל בשדה.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84332" y="4305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94648" y="4864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העונש: האדמה לא תיתן לו כוחה, והוא ״נע ונד״.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399" y="430530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0715" y="4864100"/>
            <a:ext cx="291266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קין בונה עיר ונולדים צאצאיו.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בראשית ד',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וְהָאָדָם יָדַע אֶת־חַוָּה אִשְׁתּוֹ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וַתַּהַר וַתֵּלֶד אֶת־קַיִן וַתֹּאמֶר קָנִיתִי אִישׁ אֶת־ה'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הפרק פותח בתיאור המשפחה האנושית הראשונה אחרי הגירוש.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בראשית ד', ח'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וַיֹּאמֶר קַיִן אֶל־הֶבֶל אָחִיו וַיְהִי בִּהְיוֹתָם בַּשָּׂדֶה 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וַיָּקָם קַיִן אֶל־הֶבֶל אָחִיו וַיַּהַרְגֵהוּ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שיא הסיפור הוא פסוק 8: ״ויאמר קין אל הבל אחיו...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בראשית ד', י"ז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וַיֵּדַע קַיִן אֶת־אִשְׁתּוֹ וַתַּהַר</a:t>
            </a: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 וַתֵּלֶד אֶת־חֲנוֹךְ וַיְהִי בֹּנֶה עִיר וַיִּקְרָא שֵׁם הָעִיר כְּשֵׁם בְּנוֹ חֲנוֹךְ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אחרי העונש קין בונה עיר, וצאצאיו מפתחים את הציוויליזציה: יבל - רועי צאן, יובל - נגינה, תובל קין - עבודת מתכות.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בראשית ד', ד'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4578" y="2581275"/>
            <a:ext cx="9195943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7175"/>
              </a:lnSpc>
            </a:pPr>
            <a:r>
              <a:rPr sz="4100" b="0" i="0" lang="he-IL">
                <a:solidFill>
                  <a:srgbClr val="111111"/>
                </a:solidFill>
                <a:latin typeface="Frank Ruhl Libre"/>
                <a:cs typeface="Frank Ruhl Libre"/>
                <a:ea typeface="Frank Ruhl Libre"/>
              </a:rPr>
              <a:t>וְהֶבֶל הֵבִיא גַם־הוּא מִבְּכֹרוֹת צֹאנוֹ וּמֵחֶלְבֵהֶן וַיִּשַׁע ה' </a:t>
            </a:r>
            <a:r>
              <a:rPr sz="4100" b="0" i="0" lang="he-IL">
                <a:solidFill>
                  <a:srgbClr val="FFFFFF"/>
                </a:solidFill>
                <a:latin typeface="Frank Ruhl Libre"/>
                <a:cs typeface="Frank Ruhl Libre"/>
                <a:ea typeface="Frank Ruhl Libre"/>
              </a:rPr>
              <a:t>אֶל־הֶבֶל וְאֶל־מִנְחָתוֹ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5473700"/>
            <a:ext cx="9679940" cy="8128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295"/>
              </a:lnSpc>
            </a:pPr>
            <a:r>
              <a:rPr sz="17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״וישע ה׳ אל הבל ואל מנחתו ואל קין ואל מנחתו לא שעה״.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035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קין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035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עַל שֵׁם קָנִיתִי.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38090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וישע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38090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יָרְדָה אֵשׁ וְלִחֲכָה מִנְחָתוֹ.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2589" y="191770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72589" y="238760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03590" y="429895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מספר טיפולוגי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03590" y="476885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מספרים מסוימים חוזרים במקרא הרבה יותר ממספרים אחרים.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38090" y="429895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התגלות האל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38090" y="476885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האלוהים הוא יישות מופשטת, הבוחרת להתגלות לנביאיו ולנבחריו בלבד.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2589" y="4298950"/>
            <a:ext cx="2877820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רשימות יחס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72589" y="4768850"/>
            <a:ext cx="2877820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רשימות של שלשלת המשפחות המתיחסות לאב קדמון: שלשלת היחס מאדם וחוה, מנוח עד אברהם.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3245" y="2076450"/>
            <a:ext cx="928751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רש"י על בראשית ד',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245" y="2508250"/>
            <a:ext cx="9287510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0047FF"/>
                </a:solidFill>
                <a:latin typeface="Noto Serif Hebrew"/>
                <a:cs typeface="Noto Serif Hebrew"/>
                <a:ea typeface="Noto Serif Hebrew"/>
              </a:rPr>
              <a:t>והאדם ידע</a:t>
            </a:r>
            <a:r>
              <a:rPr sz="300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. כְּבָר קֹדֶם הָעִנְיָן שֶׁל מַעְלָה, קֹדֶם שֶׁחָטָא וְנִטְרַד מִגַּן עֵדֶן, וְכֵן הַהֵרָיוֹן וְהַלֵּדָה, שֶׁאִם כָּתַב וַיֵּדַע אָדָם, נִשְׁמָע שֶׁלְּאַחַר שֶׁנִּטְרַד הָיוּ לוֹ בָנִים: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2435" y="5207000"/>
            <a:ext cx="954913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מסביר רש"י על «והאדם ידע»?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רמב"ן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3245" y="2246114"/>
            <a:ext cx="928751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רמב"ן על בראשית ד', ח'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33245" y="2677914"/>
            <a:ext cx="9287510" cy="148947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909"/>
              </a:lnSpc>
            </a:pPr>
            <a:r>
              <a:rPr sz="2450" b="0" i="0" lang="he-IL">
                <a:solidFill>
                  <a:srgbClr val="111111"/>
                </a:solidFill>
                <a:latin typeface="Noto Serif Hebrew"/>
                <a:cs typeface="Noto Serif Hebrew"/>
                <a:ea typeface="Noto Serif Hebrew"/>
              </a:rPr>
              <a:t>וְטַעַם וַיֹּאמֶר קַיִן אֶל הֶבֶל אָחִיו שֶׁנִּכְנַס עִמּוֹ בְּדִבְרֵי רִיב וּמַצָּה לְהִתְגּוֹלֵל עָלָיו וּלְהָרְגוֹ, לְשׁוֹן רַשִׁ"י (רש"י על בראשית ד':ח'). וְרַבִּי אַבְרָהָם אָמַר (אבן עזרא על בראשית ד':ח') כִּי הַקָּרוֹב אֵלָיו שֶׁאָמַר לוֹ כָּל הַתּוֹכָחוֹת שֶׁהוֹכִיחוֹ הַשֵּׁם.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02435" y="5207000"/>
            <a:ext cx="954913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מה מוסיף פירושו של רמב"ן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פסוקים א׳–ז׳ («המנחות»).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פסוקים ח׳–ט״ז («הרצח והעונש»).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27200"/>
            <a:ext cx="9679940" cy="354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620"/>
              </a:lnSpc>
            </a:pPr>
            <a:r>
              <a:rPr sz="33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קראו פסוקים י״ז–כ״ו («צאצאי קין ושת»).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51000" y="5969000"/>
            <a:ext cx="847328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25060" y="1879600"/>
            <a:ext cx="6278880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(2) לדעתך, מדוע ה' פונה אל קין בדברים שיש בהם דו-משמעות?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5060" y="3848100"/>
            <a:ext cx="6278880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(2) איזה מסר אפשר לדעתך ללמוד מן הפער שציינת בתת-סעיף (1)?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34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FFFFF"/>
                </a:solidFill>
                <a:latin typeface="IBM Plex Sans Hebrew"/>
                <a:cs typeface="IBM Plex Sans Hebrew"/>
                <a:ea typeface="IBM Plex Sans Hebrew"/>
              </a:rPr>
              <a:t>קין והבל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9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המנחות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1284" y="1828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הרצח והעונש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284" y="3479800"/>
            <a:ext cx="3283330" cy="1041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צאצאי קין ושת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02435" y="1905000"/>
            <a:ext cx="954913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(קיץ תשפ"ג (שאלון 1262))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1. קראו בראשית, פרק ד', פסוקים ט'–כ"ו. ענו על סעיף א — חובה.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א. (1) יש הטוענים שבפסוקים אלה מתוארות הן התפתחויות תרבותיות של האדם והן הידרדרות מוסרית שלו. ציינו שתי דוגמאות להתפתחויות תרבותיות ושתי דוגמאות להידרדרות מוסרית, והסבירו כל דוגמה. (16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(2) קראו פסוקים ט"ז–כ"ב ופסוקים כ"ה–כ"ו. מהו העניין המוזכר בנוגע לשושלת שת ואינו מוזכר בנוגע לשושלת קין? הסבירו מה אפשר ללמוד מכך על שושלת קין. (9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ענו על אחד מן הסעיפים ב–ג.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פסוקים א׳–ז׳ («המנחות»).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הפרק פותח בתיאור המשפחה האנושית הראשונה אחרי הגירוש. קין, הילד הראשון שנולד בדרך הרגילה, הוא זה שרוצח את אחיו. ״והאדם ידע את חוה אשתו״ - רש״י מסביר שההיריון והלידה קדמו לחטא, כדי לבטל את הפרשנות הנוצרית שמקשרת בין החטא ליצר המיני.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פסוקים ח׳–ט״ז («הרצח והעונש»).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שיא הסיפור הוא פסוק 8: ״ויאמר קין אל הבל אחיו... ויקם קין אל הבל אחיו ויהרגהו״. הכתוב לא מספר מה אמר קין לפני שיצאו לשדה, ויש כאן פער בידע של הקורא.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778000"/>
            <a:ext cx="967994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קראו פסוקים י״ז–כ״ו («צאצאי קין ושת»).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7030" y="2921000"/>
            <a:ext cx="967994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אחרי העונש קין בונה עיר, וצאצאיו מפתחים את הציוויליזציה: יבל - רועי צאן, יובל - נגינה, תובל קין - עבודת מתכות. הפרק מתאר איך החברה האנושית והטכנולוגיה מתפתחות.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מחוון – שאלת הבגרות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841500"/>
            <a:ext cx="967994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שאלה 1: בראשית ד'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א1. ירידה מוסרית מול התפתחות תרבותית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יש הטוענים שבפסוקים ט'–כ"ו נמצאים ביטויים המציגים את שני הצדדים של צמיחת האנושות: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ביטויים להידרדרות מוסרית: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רצח הבל על ידי קין: "קוֹל דְּמֵי אָחִיךָ צֹעֲקִים אֵלַי מִן-הָאֲדָמָה". זהו הרצח הראשון בהיסטוריה.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התפארות למך במעשה רצח: "כִּי אִישׁ הָרַגְתִּי לִפְצָעִי וְיֶלֶד לְחַבֻּרָתִי". (הערה: בדף נכתב בטעות "למלד", הכוונה היא ללמך). למך לא רק רוצח, אלא גם מתגאה בכך בשיר.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ביטויים להתפתחות תרבותית: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בניית ערים: "וַיְהִי בֹּנֶה עִיר וַיִּקְרָא שֵׁם הָעִיר כְּשֵׁם בְּנוֹ חֲנוֹךְ".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התפתחות תעשיית המתכת: "תּוּבַל קַיִן לֹטֵשׁ כָּל-חֹרֵשׁ נְחֹשֶׁת וּבַרְזֶל".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התפתחות כלי נגינה: "יוּבָל הוּא הָיָה אֲבִי כָּל-תֹּפֵשׂ כִּנּוֹר וְעוּגָב".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א2. שושלת קין מול שושלת שת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קיים שוני מהותי בין שתי השושלות כפי שהן מתוארות בכתוב: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שושלת קין: מתאפיינת באלימות ורצח (קין ולמך) ובפיתוח הצד החומרי והטכנולוגי של העולם.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שושלת שת: מתייחדת בחידוש הקשר הרוחני והדתי עם האל. לאחר הולדת אנוש (נכדו של שת) נאמר: "אָז הוּחַל לִקְרֹא בְּשֵׁם יְהוָה". בעוד שושלת קין בנתה ציוויליזציה חומרית, שושלת שת החלה את מסורת התפילה והעבודה הרוחנית.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ב1. התרברבות בשירת למך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שירת למך היא ביטוי ליוהרה וגאווה כוחנית: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התפארות ברצח: למך מצהיר שהרג איש וילד על פגיעות קלות בלבד ("לפצעי", "לחבורתי").</a:t>
            </a:r>
          </a:p>
          <a:p>
            <a:pPr algn="r" rtl="1">
              <a:lnSpc>
                <a:spcPts val="1621"/>
              </a:lnSpc>
            </a:pPr>
            <a:r>
              <a:rPr sz="11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התפארות בכוח ובהרתעה: "כִּי שִׁבְעָתַיִם יֻקַּם-קָיִן וְלֶמֶךְ שִׁבְעִים וְשִׁבְעָה". הוא טוען שאם קין קיבל הגנה אלוהית פי 7, הוא עצמו חזק מספיק כדי להעניש פי 77 את מי שיפגע בו.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410" y="520700"/>
            <a:ext cx="1020318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400" b="1" i="0" lang="he-IL">
                <a:solidFill>
                  <a:srgbClr val="0047FF"/>
                </a:solidFill>
                <a:latin typeface="IBM Plex Sans Hebrew"/>
                <a:cs typeface="IBM Plex Sans Hebrew"/>
                <a:ea typeface="IBM Plex Sans Hebrew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5410" y="825500"/>
            <a:ext cx="1020318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מחוון – שאלת הבגרות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7030" y="1841500"/>
            <a:ext cx="967994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ב2. שירת למך על פי המלבי"ם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על פי פירוש המלבי"ם, התפארות של למך בכוחו ובמעשי הרצח שלו לא נועדה רק להפגין כוח כלפי חוץ, אלא נועדה בראש ובראשונה להזהיר את נשותיו שיצייתו לו: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"עדה וצלה... אל תמרו את פי, כי אעשה איתכן רעה [..] הלא איש אחד עשה לי פצע ואני הרגתי אותו".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למך משתמש באלימותו ככלי להשלטת פחד ומורא בתוך ביתו שלו.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ג1. השינוי בתודעה של חוה: בין קין לשת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השוואה בין מדרשי השמות שנתנה חוה לשני בניה מלמדת על תהליך רוחני של מעבר מגאווה לענווה: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בלידת קין (פס' א'): חוה רואה בעצמה שותפה יוצרת ושווה לאלוהים – "קָנִיתִי אִישׁ אֶת יְהוָה". היא מדגישה את האקטיביות שלה ("קניתי") ואת קרבתה למעמד האל.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בלידת שת (פס' כ"ה): חוה מבטאת צניעות והכרה בתלותה בבורא. היא רואה עצמה כפסיבית וכמקבלת חסד – "כִּי שָׁת לִי אֱלֹהִים זֶרַע אַחֵר". האל הוא היוזם והמעניק, והיא מביעה הודיה על הפיצוי שקיבלה לאחר מות הבל.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ג2. חרטת קין על פי הרמב"ן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קיימת מחלוקת לגבי המשמעות של דברי קין "גָּדוֹל עֲוֹנִי מִנְּשֹׂא". בעוד שיש המפרשים זאת כתלונה על כובד העונש, הרמב"ן בוחר בפרשנות של חרטה ווידוי: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השלב הראשון (התנערות): בתחילה קין מתנער מאחריות בחוצפה – "לֹא יָדַעְתִּי הֲשֹׁמֵר אָחִי אָנֹכִי?" (פס' ט').</a:t>
            </a:r>
          </a:p>
          <a:p>
            <a:pPr algn="r" rtl="1">
              <a:lnSpc>
                <a:spcPts val="1990"/>
              </a:lnSpc>
            </a:pPr>
            <a:r>
              <a:rPr sz="135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השלב השני (ווידוי): לפי הרמב"ן, לאחר שקיבל את עונשו, קין עובר שינוי פנימי ומתוודה על חטאו. "הנכון פשט שהוא ווידוי: אמר אמת כי עווני גדול". קין מודה שחטאו נורא כל כך, שהוא אינו ראוי למחילה, ובכך הוא מקבל על עצמו את צדקת הדין.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11111"/>
                </a:solidFill>
                <a:latin typeface="IBM Plex Sans Hebrew"/>
                <a:cs typeface="IBM Plex Sans Hebrew"/>
                <a:ea typeface="IBM Plex Sans Hebrew"/>
              </a:rPr>
              <a:t>22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קין והבל – שאלון 1261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