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21680" y="1460500"/>
            <a:ext cx="575564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בראשית מ״א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21680" y="1924050"/>
            <a:ext cx="5755640" cy="2374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7344"/>
              </a:lnSpc>
            </a:pPr>
            <a:r>
              <a:rPr sz="68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חלומות פרעה ומינוי יוסף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1680" y="4318000"/>
            <a:ext cx="57556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DBEEFF"/>
                </a:solidFill>
                <a:latin typeface="IBM Plex Sans Hebrew"/>
                <a:cs typeface="IBM Plex Sans Hebrew"/>
                <a:ea typeface="IBM Plex Sans Hebrew"/>
              </a:rPr>
              <a:t>שאלון 1261 · בראשית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31500" y="1866900"/>
            <a:ext cx="6985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0480" y="1758950"/>
            <a:ext cx="5480939" cy="86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נכיר את הסיפור «חלומות פרעה ומינוי יוסף» (בראשית מ״א)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31500" y="3035300"/>
            <a:ext cx="6985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0480" y="2927350"/>
            <a:ext cx="5480939" cy="86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נבחן כיצד הסיפור מבטא את התמה «בראשית»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31500" y="4203700"/>
            <a:ext cx="6985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0480" y="4095750"/>
            <a:ext cx="5480939" cy="86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נקרא פסוקי מפתח ונעמיק בפירוש מלבי"ם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31500" y="5372100"/>
            <a:ext cx="6985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0480" y="5264150"/>
            <a:ext cx="5480939" cy="86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13246" y="19240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יוסף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3246" y="2482850"/>
            <a:ext cx="4813808" cy="10308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יוסף בן שלושים כשהוא עומד לפני פרעה, ויוצא ״ויעבר בכל ארץ מצרים״.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4946" y="19240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פרעה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4946" y="2482850"/>
            <a:ext cx="4813808" cy="10308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העם צועק לפרעה ופרעה אומר ״לכו אל יוסף אשר יאמר לכם תעשו״.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13246" y="4161432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מנשה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3246" y="4720232"/>
            <a:ext cx="4813808" cy="135671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לפני שנות הרעב נולדים ליוסף שני בנים: מנשה (״כי נשני אלוהים את כל עמלי ואת כל בית אבי״)…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4946" y="4161432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פוטיפר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4946" y="4720232"/>
            <a:ext cx="4813808" cy="135671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מוטיב הבגד חוזר: יוסף שהתפשט מהכתונת, ומבגדו שנשאר ביד אשת פוטיפר, מקבל כעת בגדי שש.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76382" y="1892300"/>
            <a:ext cx="4953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56460" y="2432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פרעה חולם על שבע פרות יפות ובריאות שנאכלות על ידי שבע פרות רעות, ועל שבע שבלים בריאות שנבלעות בשבע שבלים…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8449" y="1892300"/>
            <a:ext cx="4953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8526" y="2432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החרטומים והחכמים אינם מצליחים לפתור.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20515" y="1892300"/>
            <a:ext cx="4953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593" y="2432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יוסף מוצא ממאסרו ומבהיר: ״בלעדי אלוהים יענה את שלום פרעה״.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76382" y="4305300"/>
            <a:ext cx="4953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6460" y="4845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יוסף מייעץ: למנות ״איש נבון וחכם״, לאסוף חמישית מהתבואה בשנות השובע ולשמור למען הרעב.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48449" y="4305300"/>
            <a:ext cx="4953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8526" y="4845050"/>
            <a:ext cx="3135045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פרעה ממנה את יוסף למשנה למלך, נותן לו טבעת ושם צפנת פענח ואת אסנת לאישה.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קוראים בפסוקים ·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בראשית מ"א, ל"ז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3036887"/>
            <a:ext cx="10033127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FD166"/>
                </a:solidFill>
                <a:latin typeface="Frank Ruhl Libre"/>
                <a:cs typeface="Frank Ruhl Libre"/>
                <a:ea typeface="Frank Ruhl Libre"/>
              </a:rPr>
              <a:t>וַיִּיטַב הַדָּבָר בְּעֵינֵי פַרְעֹה</a:t>
            </a: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 וּבְעֵינֵי כָּל־עֲבָדָיו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DBEEFF"/>
                </a:solidFill>
                <a:latin typeface="IBM Plex Sans Hebrew"/>
                <a:cs typeface="IBM Plex Sans Hebrew"/>
                <a:ea typeface="IBM Plex Sans Hebrew"/>
              </a:rPr>
              <a:t>פרעה אומר לעבדיו ״הנמצא כזה איש אשר רוח אלוהים בו״ ומחליט שיוסף יהיה ממונה על מצרים: ״אתה תהיה על ביתי ועל פיך…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קוראים בפסוקים ·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בראשית מ"א, מ"ו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FFD166"/>
                </a:solidFill>
                <a:latin typeface="Frank Ruhl Libre"/>
                <a:cs typeface="Frank Ruhl Libre"/>
                <a:ea typeface="Frank Ruhl Libre"/>
              </a:rPr>
              <a:t>וְיוֹסֵף בֶּן־שְׁלֹשִׁים שָׁנָה בְּעָמְדוֹ</a:t>
            </a: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 לִפְנֵי פַּרְעֹה מֶלֶךְ־מִצְרָיִם וַיֵּצֵא יוֹסֵף מִלִּפְנֵי פַרְעֹה וַיַּעֲבֹר בְּכָל־אֶרֶץ מִצְרָיִם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5473700"/>
            <a:ext cx="1046480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DBEEFF"/>
                </a:solidFill>
                <a:latin typeface="IBM Plex Sans Hebrew"/>
                <a:cs typeface="IBM Plex Sans Hebrew"/>
                <a:ea typeface="IBM Plex Sans Hebrew"/>
              </a:rPr>
              <a:t>בשבע שנות השבע ותעש הארץ לקמצים.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5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מילה מנחה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5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59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מספר טיפולוגי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59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מספרים מסוימים חוזרים במקרא הרבה יותר ממספרים אחרים.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6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קורבנות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6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מתנה מן החי או מן הצומח שמביא אדם למקדש לכבוד האל.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מלבי"ם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0674" y="2283420"/>
            <a:ext cx="994810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מלבי"ם על בראשית מ"א, מ"ו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0674" y="2715220"/>
            <a:ext cx="9948100" cy="1414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714"/>
              </a:lnSpc>
            </a:pPr>
            <a:r>
              <a:rPr sz="2300" b="1" i="0" lang="he-IL">
                <a:solidFill>
                  <a:srgbClr val="FFD166"/>
                </a:solidFill>
                <a:latin typeface="Noto Serif Hebrew"/>
                <a:cs typeface="Noto Serif Hebrew"/>
                <a:ea typeface="Noto Serif Hebrew"/>
              </a:rPr>
              <a:t>ויוסף</a:t>
            </a:r>
            <a:r>
              <a:rPr sz="2300" b="0" i="0" lang="he-IL">
                <a:solidFill>
                  <a:srgbClr val="FFFFFF"/>
                </a:solidFill>
                <a:latin typeface="Noto Serif Hebrew"/>
                <a:cs typeface="Noto Serif Hebrew"/>
                <a:ea typeface="Noto Serif Hebrew"/>
              </a:rPr>
              <a:t>. עתה יספר בפרטות שיוסף היה אז בן שלשים שנה, [שמזה ידענו שכבר היה בעבדותו י"ב שנה], ואז יצא ויעבור ממקום למקום להפקיד פקידים בכל עיר ועיר, ושכבר הוחל החלום להתקיים, שהארץ עשתה בשבע שני השבע תבואה רבה: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0B569A"/>
                </a:solidFill>
                <a:latin typeface="IBM Plex Sans Hebrew"/>
                <a:cs typeface="IBM Plex Sans Hebrew"/>
                <a:ea typeface="IBM Plex Sans Hebrew"/>
              </a:rPr>
              <a:t>מה מסביר מלבי"ם על «ויוסף»?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קראו פסוקים א׳–י״ג («חלומות פרעה»).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7442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קראו פסוקים ל״ז–מ״ה («יוסף משנה למלך»).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7442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קראו פסוקים מ״ו–נ״ז («שנות שובע ורעב»).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7442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4681" y="1860550"/>
            <a:ext cx="6239637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מה לדעתכם המסר המרכזי של בראשית מ״א?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0B569A"/>
                </a:solidFill>
                <a:latin typeface="IBM Plex Sans Hebrew"/>
                <a:cs typeface="IBM Plex Sans Hebrew"/>
                <a:ea typeface="IBM Plex Sans Hebrew"/>
              </a:rPr>
              <a:t>חלומות פרעה ומינוי יוסף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10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חלומות פרעה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8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יוסף פותר ומייעץ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10334" y="3498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יוסף משנה למלך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334" y="3498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שנות שובע ורעב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2086" y="1917700"/>
            <a:ext cx="10307828" cy="4165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(חורף תשפ"ה (שאלון 1261))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3. קראו בראשית, פרק מ"א.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א. קראו פסוקים ט'–י"ד ופסוקים מ"ב–מ"ג.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(1) על פי פסוקים ט'–י"ג, הביאו שתי הוכחות מדברי שר המשקים למעמדו הנחות של יוסף, והסבירו אותן. (4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(2) על פי פסוק י"ד ופסוקים מ"ב–מ"ג, הסבירו כיצד בא לידי ביטוי השינוי במעמדו של יוסף. (4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קראו פסוקים א׳–י״ג («חלומות פרעה»).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681" y="2933700"/>
            <a:ext cx="10438638" cy="3086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״ויהי מקץ שנתיים ימים״ - פרעה חולם שבע פרות יפות ובריאות עולות מהיאור, ואחריהן שבע פרות רעות ודלות שאוכלות אותן. אחר כך הוא חולם שבע שבלים בריאות וטובות ושבע שבלים דקות שבולעות אותן.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קראו פסוקים ל״ז–מ״ה («יוסף משנה למלך»).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681" y="2933700"/>
            <a:ext cx="10438638" cy="3086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פרעה אומר לעבדיו ״הנמצא כזה איש אשר רוח אלוהים בו״ ומחליט שיוסף יהיה ממונה על מצרים: ״אתה תהיה על ביתי ועל פיך ישק כל עמי רק הכסא אגדל ממך״.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קראו פסוקים מ״ו–נ״ז («שנות שובע ורעב»).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681" y="2933700"/>
            <a:ext cx="10438638" cy="3086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בשבע שנות השבע ותעש הארץ לקמצים. יוסף אוסף אוכל בכל עיר ו״ויצבור יוסף בר כחול הים הרבה מאוד עד כי חדל לספר כי אין מספר״.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500" b="0" i="0" lang="he-IL">
                <a:solidFill>
                  <a:srgbClr val="FFD166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3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681" y="1854200"/>
            <a:ext cx="10438638" cy="429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שאלה 3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(1) הוכחות מדברי שר המשקים למעמדו הנחות של יוסף (על התלמיד להביא שתי הוכחות ולהסביר):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שר המשקים מספר כי הוא פגש את יוסף בעודו במאסר בבית שר הטבחים: "פַּרְעֹה קָצַף עַל עֲבָדָיו וַיִּתֵּן אֹתִי בְּמִשְׁמַר בֵּית שַׂר הַטַּבָּחִים... וְשָׁם אִתָּנוּ נַעַר".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הוא מכנה את יוסף "נער עברי" – הוא לא מזכיר את שמו ומדגיש את זרותו במצרים.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"עבד לשר הטבחים" – הוא מציג את יוסף כעבד נחות.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(2) על פי פסוק י"ד השינוי במעמדו של יוסף בא לידי ביטוי בכך שמוציאים אותו מן הכלא, מחליפים את בגדיו ומביאים אותו לארמון.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על פי פסוקים מ"ב-מ"ג, השינוי במעמדו בא לידי ביטוי בכך שפרעה מרומם את מעמדו; הוא מעניק לו את טבעת המלך מידו ובכך הופך אותו למשנה למלך. מלבישים אותו בגדים מפוארים ומרכיבים אותו על המרכבה המלכותית, ברחבי מצרים, כשמכריזים על מעמדו כמשנה למלך.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חלומות פרעה ומינוי יוסף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