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בראשית מ״ב</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האחים יורדים למצרים</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«האחים יורדים למצרים» (בראשית מ״ב)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«בראשית»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יוסף</a:t>
            </a:r>
          </a:p>
        </p:txBody>
      </p:sp>
      <p:sp>
        <p:nvSpPr>
          <p:cNvPr id="6" name="TextBox 5"/>
          <p:cNvSpPr txBox="1"/>
          <p:nvPr/>
        </p:nvSpPr>
        <p:spPr>
          <a:xfrm>
            <a:off x="6393624" y="24638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יוסף כולא אותם שלושה ימים ומציע אחיכם האחד יאסר בבית משמרכם.</a:t>
            </a:r>
          </a:p>
        </p:txBody>
      </p:sp>
      <p:sp>
        <p:nvSpPr>
          <p:cNvPr id="7" name="TextBox 6"/>
          <p:cNvSpPr txBox="1"/>
          <p:nvPr/>
        </p:nvSpPr>
        <p:spPr>
          <a:xfrm>
            <a:off x="9453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יעקב</a:t>
            </a:r>
          </a:p>
        </p:txBody>
      </p:sp>
      <p:sp>
        <p:nvSpPr>
          <p:cNvPr id="8" name="TextBox 7"/>
          <p:cNvSpPr txBox="1"/>
          <p:nvPr/>
        </p:nvSpPr>
        <p:spPr>
          <a:xfrm>
            <a:off x="945324" y="24638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יעקב שולח עשרה מבני יוסף לשבור אוכל במצרים, ובנימין נשאר בבית.</a:t>
            </a:r>
          </a:p>
        </p:txBody>
      </p:sp>
      <p:sp>
        <p:nvSpPr>
          <p:cNvPr id="9" name="TextBox 8"/>
          <p:cNvSpPr txBox="1"/>
          <p:nvPr/>
        </p:nvSpPr>
        <p:spPr>
          <a:xfrm>
            <a:off x="6393624" y="43053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שמעון</a:t>
            </a:r>
          </a:p>
        </p:txBody>
      </p:sp>
      <p:sp>
        <p:nvSpPr>
          <p:cNvPr id="10" name="TextBox 9"/>
          <p:cNvSpPr txBox="1"/>
          <p:nvPr/>
        </p:nvSpPr>
        <p:spPr>
          <a:xfrm>
            <a:off x="6393624" y="48641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יוסף לוקח את שמעון ומצווה למלא כליהם בר ולהחזיר את כספם.</a:t>
            </a:r>
          </a:p>
        </p:txBody>
      </p:sp>
      <p:sp>
        <p:nvSpPr>
          <p:cNvPr id="11" name="TextBox 10"/>
          <p:cNvSpPr txBox="1"/>
          <p:nvPr/>
        </p:nvSpPr>
        <p:spPr>
          <a:xfrm>
            <a:off x="945324" y="43053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ראובן</a:t>
            </a:r>
          </a:p>
        </p:txBody>
      </p:sp>
      <p:sp>
        <p:nvSpPr>
          <p:cNvPr id="12" name="TextBox 11"/>
          <p:cNvSpPr txBox="1"/>
          <p:nvPr/>
        </p:nvSpPr>
        <p:spPr>
          <a:xfrm>
            <a:off x="945324" y="48641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ראובן אומר ״הלוא אמרתי אליכם...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45733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8136838"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יעקב שולח עשרה מבני יוסף לשבור אוכל במצרים, ובנימין נשאר בבית.</a:t>
            </a:r>
          </a:p>
        </p:txBody>
      </p:sp>
      <p:sp>
        <p:nvSpPr>
          <p:cNvPr id="7" name="TextBox 6"/>
          <p:cNvSpPr txBox="1"/>
          <p:nvPr/>
        </p:nvSpPr>
        <p:spPr>
          <a:xfrm>
            <a:off x="5829399"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4508905"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האחים משתחווים ליוסף, והוא מכיר אותם והם לא מכירים אותו.</a:t>
            </a:r>
          </a:p>
        </p:txBody>
      </p:sp>
      <p:sp>
        <p:nvSpPr>
          <p:cNvPr id="9" name="TextBox 8"/>
          <p:cNvSpPr txBox="1"/>
          <p:nvPr/>
        </p:nvSpPr>
        <p:spPr>
          <a:xfrm>
            <a:off x="2201465"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880971"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יוסף כולא אותם שלושה ימים ומציע אחיכם האחד יאסר בבית משמרכם.</a:t>
            </a:r>
          </a:p>
        </p:txBody>
      </p:sp>
      <p:sp>
        <p:nvSpPr>
          <p:cNvPr id="11" name="TextBox 10"/>
          <p:cNvSpPr txBox="1"/>
          <p:nvPr/>
        </p:nvSpPr>
        <p:spPr>
          <a:xfrm>
            <a:off x="9457332"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136838"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יוסף לוקח את שמעון ומצווה למלא כליהם בר ולהחזיר את כספם.</a:t>
            </a:r>
          </a:p>
        </p:txBody>
      </p:sp>
      <p:sp>
        <p:nvSpPr>
          <p:cNvPr id="13" name="TextBox 12"/>
          <p:cNvSpPr txBox="1"/>
          <p:nvPr/>
        </p:nvSpPr>
        <p:spPr>
          <a:xfrm>
            <a:off x="5829399"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5</a:t>
            </a:r>
          </a:p>
        </p:txBody>
      </p:sp>
      <p:sp>
        <p:nvSpPr>
          <p:cNvPr id="14" name="TextBox 13"/>
          <p:cNvSpPr txBox="1"/>
          <p:nvPr/>
        </p:nvSpPr>
        <p:spPr>
          <a:xfrm>
            <a:off x="4508905"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יעקב בבית מסרב: ״יוסף איננו ושמעון איננו ואת בנימן תקחו...</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מ"ב, ג'</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וַיֵּרְדוּ </a:t>
            </a:r>
            <a:r>
              <a:rPr sz="4100" b="1" i="0" lang="he-IL">
                <a:solidFill>
                  <a:srgbClr val="33414A"/>
                </a:solidFill>
                <a:latin typeface="Frank Ruhl Libre"/>
                <a:cs typeface="Frank Ruhl Libre"/>
                <a:ea typeface="Frank Ruhl Libre"/>
              </a:rPr>
              <a:t>אֲחֵי־יוֹסֵף</a:t>
            </a:r>
            <a:r>
              <a:rPr sz="4100" b="0" i="0" lang="he-IL">
                <a:solidFill>
                  <a:srgbClr val="33414A"/>
                </a:solidFill>
                <a:latin typeface="Frank Ruhl Libre"/>
                <a:cs typeface="Frank Ruhl Libre"/>
                <a:ea typeface="Frank Ruhl Libre"/>
              </a:rPr>
              <a:t> עֲשָׂרָה לִשְׁבֹּר בָּר מִמִּצְרָיִם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יעקב רואה שיש תבואה במצרים ואומר לבניו ״למה תתראו״ - למה אתם עומדים ומסתכלים.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מ"ב, ו'</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וְיוֹסֵף הוּא </a:t>
            </a:r>
            <a:r>
              <a:rPr sz="4100" b="1" i="0" lang="he-IL">
                <a:solidFill>
                  <a:srgbClr val="33414A"/>
                </a:solidFill>
                <a:latin typeface="Frank Ruhl Libre"/>
                <a:cs typeface="Frank Ruhl Libre"/>
                <a:ea typeface="Frank Ruhl Libre"/>
              </a:rPr>
              <a:t>הַשַּׁלִּיט עַל־הָאָרֶץ הוּא הַמַּשְׁבִּיר לְכָל־עַם</a:t>
            </a:r>
            <a:r>
              <a:rPr sz="4100" b="0" i="0" lang="he-IL">
                <a:solidFill>
                  <a:srgbClr val="33414A"/>
                </a:solidFill>
                <a:latin typeface="Frank Ruhl Libre"/>
                <a:cs typeface="Frank Ruhl Libre"/>
                <a:ea typeface="Frank Ruhl Libre"/>
              </a:rPr>
              <a:t> הָאָרֶץ וַיָּבֹאוּ אֲחֵי יוֹסֵף וַיִּשְׁתַּחֲווּ־לוֹ אַפַּיִם אָרְצָה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יוסף הוא ״השליט על הארץ הוא המשביר לכל עם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מ"ב, ל"ו</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וַיֹּאמֶר אֲלֵהֶם יַעֲקֹב אֲבִיהֶם </a:t>
            </a:r>
            <a:r>
              <a:rPr sz="4100" b="1" i="0" lang="he-IL">
                <a:solidFill>
                  <a:srgbClr val="33414A"/>
                </a:solidFill>
                <a:latin typeface="Frank Ruhl Libre"/>
                <a:cs typeface="Frank Ruhl Libre"/>
                <a:ea typeface="Frank Ruhl Libre"/>
              </a:rPr>
              <a:t>אֹתִי שִׁכַּלְתֶּם יוֹסֵף אֵינֶנּוּ וְשִׁמְעוֹן אֵינֶנּוּ וְאֶת</a:t>
            </a:r>
            <a:r>
              <a:rPr sz="4100" b="0" i="0" lang="he-IL">
                <a:solidFill>
                  <a:srgbClr val="33414A"/>
                </a:solidFill>
                <a:latin typeface="Frank Ruhl Libre"/>
                <a:cs typeface="Frank Ruhl Libre"/>
                <a:ea typeface="Frank Ruhl Libre"/>
              </a:rPr>
              <a:t>־בִּנְיָמִן תִּקָּחוּ עָלַי הָיוּ כֻלָּנָה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האחים מספרים ליעקב על ״האיש אדוני הארץ״ שדיבר אתם קשות, והאשמה במרגלים, ועל הדרישה להביא את הקטן.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וישתחוו לו אפים</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נִשְׁתַּטְּחוּ לוֹ עַל פְּנֵיהֶם, וְכֵן כָּל הִשְׁתַּחֲוָאָה פִּשּׁוּט יָדַיִם וְרַגְלַיִם הוּא.</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אתי שכלתם</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מְלַמֵּד שֶׁחֲשָׁדָן שֶׁמָּא הֲרָגוּהוּ אוֹ מְכָרוּהוּ כְיוֹסֵף.</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שכלתם</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כָּל מִי שֶׁבָּנָיו אֲבוּדִים קָרוּי שַׁכּוּל.</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מספר טיפולוגי</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מספרים מסוימים חוזרים במקרא הרבה יותר ממספרים אחרים.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בראשית מ"ב, ג'</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וירדו אחי יוסף</a:t>
            </a:r>
            <a:r>
              <a:rPr sz="3000" b="0" i="0" lang="he-IL">
                <a:solidFill>
                  <a:srgbClr val="33414A"/>
                </a:solidFill>
                <a:latin typeface="Noto Serif Hebrew"/>
                <a:cs typeface="Noto Serif Hebrew"/>
                <a:ea typeface="Noto Serif Hebrew"/>
              </a:rPr>
              <a:t>. וְלֹא כָתַב בְּנֵי יַעֲקֹב, מְלַמֵּד שֶׁהָיוּ מִתְחָרְטִים בִּמְכִירָתוֹ וְנָתְנוּ לִבָּם לְהִתְנַהֵג עִמּוֹ בְּאַחְוָה וְלִפְדּוֹתוֹ בְּכָל מָמוֹן שֶׁיִּפְסְקוּ עֲלֵיהֶם: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«וירדו אחי יוסף»?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רמב"ן</a:t>
            </a:r>
          </a:p>
        </p:txBody>
      </p:sp>
      <p:sp>
        <p:nvSpPr>
          <p:cNvPr id="5" name="TextBox 4"/>
          <p:cNvSpPr txBox="1"/>
          <p:nvPr/>
        </p:nvSpPr>
        <p:spPr>
          <a:xfrm>
            <a:off x="1059815" y="2206922"/>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רמב"ן על בראשית מ"ב, ו'</a:t>
            </a:r>
          </a:p>
        </p:txBody>
      </p:sp>
      <p:sp>
        <p:nvSpPr>
          <p:cNvPr id="6" name="TextBox 5"/>
          <p:cNvSpPr txBox="1"/>
          <p:nvPr/>
        </p:nvSpPr>
        <p:spPr>
          <a:xfrm>
            <a:off x="1059815" y="2638722"/>
            <a:ext cx="10072370" cy="1567755"/>
          </a:xfrm>
          <a:prstGeom prst="rect">
            <a:avLst/>
          </a:prstGeom>
          <a:noFill/>
        </p:spPr>
        <p:txBody>
          <a:bodyPr wrap="square" lIns="0" rIns="0" tIns="0" bIns="0" anchor="t"/>
          <a:lstStyle/>
          <a:p>
            <a:pPr algn="r" rtl="1">
              <a:lnSpc>
                <a:spcPts val="4115"/>
              </a:lnSpc>
            </a:pPr>
            <a:r>
              <a:rPr sz="2550" b="1" i="0" lang="he-IL">
                <a:solidFill>
                  <a:srgbClr val="C4665A"/>
                </a:solidFill>
                <a:latin typeface="Noto Serif Hebrew"/>
                <a:cs typeface="Noto Serif Hebrew"/>
                <a:ea typeface="Noto Serif Hebrew"/>
              </a:rPr>
              <a:t>הוּא הַמַּשְׁבִּיר לְכָל עַם הָאָרֶץ</a:t>
            </a:r>
            <a:r>
              <a:rPr sz="2550" b="0" i="0" lang="he-IL">
                <a:solidFill>
                  <a:srgbClr val="33414A"/>
                </a:solidFill>
                <a:latin typeface="Noto Serif Hebrew"/>
                <a:cs typeface="Noto Serif Hebrew"/>
                <a:ea typeface="Noto Serif Hebrew"/>
              </a:rPr>
              <a:t> אֵינֶנּוּ רָאוּי שֶׁיִּהְיֶה הַשַּׁלִּיט עַל הָאָרֶץ מִשְׁנֶה לְמֶלֶךְ מִצְרַיִם מוֹכֵר לְכָל אֶחָד סְאָה אוֹ תַּרְקַב מִן הַתְּבוּאָה. וְלָכֵן נִתְעוֹרְרוּ בָּזֶה רַבּוֹתֵינוּ וְאָמְרוּ (ב"ר צא ו) שֶׁצִּוָּה לִסְתֹּם כָּל הָאוֹצָרוֹת חוּץ מֵאֶחָד בָּעֵת הַהִיא.</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א׳–ה׳ («יעקב שולח את הבנים»).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י״ח–כ״ח («חזרה ושמעון»).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כ״ט–ל״ח («דיווח ליעקב»).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הסבירו מהו השינוי, ומה לדעתכם גרם לשינוי בתגובת האחים.</a:t>
            </a:r>
          </a:p>
        </p:txBody>
      </p:sp>
      <p:sp>
        <p:nvSpPr>
          <p:cNvPr id="6" name="TextBox 5"/>
          <p:cNvSpPr txBox="1"/>
          <p:nvPr/>
        </p:nvSpPr>
        <p:spPr>
          <a:xfrm>
            <a:off x="4925060" y="38100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לדעתך, מדוע פרט זה מוזכר בפרק מ"ב ואינו מוזכר בסיפור המכירה?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האחים יורדים למצרים</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יעקב שולח את הבנים</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האחים בפני יוסף</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חזרה ושמעון</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דיווח ליעקב</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(חורף תשפ"ו (שאלון 1261))</a:t>
            </a:r>
          </a:p>
          <a:p>
            <a:pPr algn="r" rtl="1">
              <a:lnSpc>
                <a:spcPts val="3000"/>
              </a:lnSpc>
            </a:pPr>
            <a:r>
              <a:rPr sz="2000" b="0" i="0" lang="he-IL">
                <a:solidFill>
                  <a:srgbClr val="3F4A52"/>
                </a:solidFill>
                <a:latin typeface="David Libre"/>
                <a:cs typeface="David Libre"/>
                <a:ea typeface="David Libre"/>
              </a:rPr>
              <a:t>3. קראו בראשית, פרק מ"ב, פסוקים ז'–ל"ח.</a:t>
            </a:r>
          </a:p>
          <a:p>
            <a:pPr algn="r" rtl="1">
              <a:lnSpc>
                <a:spcPts val="3000"/>
              </a:lnSpc>
            </a:pPr>
            <a:r>
              <a:rPr sz="2000" b="0" i="0" lang="he-IL">
                <a:solidFill>
                  <a:srgbClr val="3F4A52"/>
                </a:solidFill>
                <a:latin typeface="David Libre"/>
                <a:cs typeface="David Libre"/>
                <a:ea typeface="David Libre"/>
              </a:rPr>
              <a:t>א. קראו פסוקים ז'–כ'.</a:t>
            </a:r>
          </a:p>
          <a:p>
            <a:pPr algn="r" rtl="1">
              <a:lnSpc>
                <a:spcPts val="3000"/>
              </a:lnSpc>
            </a:pPr>
            <a:r>
              <a:rPr sz="2000" b="0" i="0" lang="he-IL">
                <a:solidFill>
                  <a:srgbClr val="3F4A52"/>
                </a:solidFill>
                <a:latin typeface="David Libre"/>
                <a:cs typeface="David Libre"/>
                <a:ea typeface="David Libre"/>
              </a:rPr>
              <a:t>(1) על פי פסוקים ז'–י"ז, כיצד בא לידי ביטוי יחסו הנוקשה של יוסף כלפי אחיו? הביאו שתי הוכחות לביסוס דבריכם. (5 נקודות)</a:t>
            </a:r>
          </a:p>
          <a:p>
            <a:pPr algn="r" rtl="1">
              <a:lnSpc>
                <a:spcPts val="3000"/>
              </a:lnSpc>
            </a:pPr>
            <a:r>
              <a:rPr sz="2000" b="0" i="0" lang="he-IL">
                <a:solidFill>
                  <a:srgbClr val="3F4A52"/>
                </a:solidFill>
                <a:latin typeface="David Libre"/>
                <a:cs typeface="David Libre"/>
                <a:ea typeface="David Libre"/>
              </a:rPr>
              <a:t>(2) על פי פסוקים י"ח–כ', כיצד בא לידי ביטוי השינוי ביחס של יוסף כלפי אחיו? הסבירו את דבריכם. (3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א׳–ה׳ («יעקב שולח את הבנים»).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יעקב רואה שיש תבואה במצרים ואומר לבניו ״למה תתראו״ - למה אתם עומדים ומסתכלים. הוא שולח עשרה אחים לשבור אוכל, ״ואת בנימין אחי יוסף לא שלח יעקב את אחיו כי אמר פן יקראנו אסון״.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י״ח–כ״ח («חזרה ושמעון»).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ביום השלישי יוסף משנה את התנאי: ״את האלוהים אני ירא״. רק אחד יישאר אסור והאחרים יחזרו עם תבואה ויביאו את הקטן. האחים אומרים זה לזה ״אבל אשמים אנחנו על אחינו אשר ראינו צרת נפשו בהתחננו אלינו ולא שמענו על כן באה אלינו הצרה הזאת״.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כ״ט–ל״ח («דיווח ליעקב»).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האחים מספרים ליעקב על ״האיש אדוני הארץ״ שדיבר אתם קשות, והאשמה במרגלים, ועל הדרישה להביא את הקטן.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שאלה 3</a:t>
            </a:r>
          </a:p>
          <a:p>
            <a:pPr algn="r" rtl="1">
              <a:lnSpc>
                <a:spcPts val="2850"/>
              </a:lnSpc>
            </a:pPr>
            <a:r>
              <a:rPr sz="1900" b="0" i="0" lang="he-IL">
                <a:solidFill>
                  <a:srgbClr val="3F4A52"/>
                </a:solidFill>
                <a:latin typeface="David Libre"/>
                <a:cs typeface="David Libre"/>
                <a:ea typeface="David Libre"/>
              </a:rPr>
              <a:t>סעיף א'</a:t>
            </a:r>
          </a:p>
          <a:p>
            <a:pPr algn="r" rtl="1">
              <a:lnSpc>
                <a:spcPts val="2850"/>
              </a:lnSpc>
            </a:pPr>
            <a:r>
              <a:rPr sz="1900" b="0" i="0" lang="he-IL">
                <a:solidFill>
                  <a:srgbClr val="3F4A52"/>
                </a:solidFill>
                <a:latin typeface="David Libre"/>
                <a:cs typeface="David Libre"/>
                <a:ea typeface="David Libre"/>
              </a:rPr>
              <a:t>(1) יחסו הנוקשה של יוסף כלפי אחיו (על התלמיד להביא שתי הוכחות לביסוס):</a:t>
            </a:r>
          </a:p>
          <a:p>
            <a:pPr algn="r" rtl="1">
              <a:lnSpc>
                <a:spcPts val="2850"/>
              </a:lnSpc>
            </a:pPr>
            <a:r>
              <a:rPr sz="1900" b="0" i="0" lang="he-IL">
                <a:solidFill>
                  <a:srgbClr val="3F4A52"/>
                </a:solidFill>
                <a:latin typeface="David Libre"/>
                <a:cs typeface="David Libre"/>
                <a:ea typeface="David Libre"/>
              </a:rPr>
              <a:t>"וַיַּרְא יוֹסֵף אֶת אֶחָיו וַיַּכִּרֵם וַיִּתְנַכֵּר אֲלֵיהֶם וַיְדַבֵּר אִתָּם קָשׁוֹת..." – למרות שיוסף זיהה את אחיו, הוא התייחס אליהם כאל זרים ודיבר אליהם בנוקשות.</a:t>
            </a:r>
          </a:p>
          <a:p>
            <a:pPr algn="r" rtl="1">
              <a:lnSpc>
                <a:spcPts val="2850"/>
              </a:lnSpc>
            </a:pPr>
            <a:r>
              <a:rPr sz="1900" b="0" i="0" lang="he-IL">
                <a:solidFill>
                  <a:srgbClr val="3F4A52"/>
                </a:solidFill>
                <a:latin typeface="David Libre"/>
                <a:cs typeface="David Libre"/>
                <a:ea typeface="David Libre"/>
              </a:rPr>
              <a:t>"וַיֹּאמֶר אֲלֵיהֶם מְרַגְּלִים אַתֶּם לִרְאוֹת אֶת עֶרְוַת הָאָרֶץ בָּאתֶם" – יוסף מאשים את אחיו שבאו למצרים לשם מטרות ריגול.</a:t>
            </a:r>
          </a:p>
          <a:p>
            <a:pPr algn="r" rtl="1">
              <a:lnSpc>
                <a:spcPts val="2850"/>
              </a:lnSpc>
            </a:pPr>
            <a:r>
              <a:rPr sz="1900" b="0" i="0" lang="he-IL">
                <a:solidFill>
                  <a:srgbClr val="3F4A52"/>
                </a:solidFill>
                <a:latin typeface="David Libre"/>
                <a:cs typeface="David Libre"/>
                <a:ea typeface="David Libre"/>
              </a:rPr>
              <a:t>"בְּזֹאת תִּבָּחֵנוּ חֵי פַרְעֹה אִם תֵּצְאוּ מִזֶּה כִּי אִם בְּבוֹא אֲחִיכֶם הַקָּטֹן הֵנָּה. שִׁלְחוּ מִכֶּם אֶחָד וְיִקַּח אֶת אֲחִיכֶם וְאַתֶּם הֵאָסְרוּ וְיִבָּחֲנוּ דִּבְרֵיכֶם..." – יוסף דורש מאחיו להוכיח שאינם מרגלים, בכך שיביאו לפניו את אחיהם הקטן ולשם כך אחד מהם יחזור לבדו לכנען להביאו והיתר יישארו אצלו במאסר.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"וַיֶּאֱסֹף אֹתָם אֶל הַמִּשְׁמָר שְׁלֹשֶׁת יָמִים" – יוסף משליך את אחיו לכלא למשך שלושה ימים.</a:t>
            </a:r>
          </a:p>
          <a:p>
            <a:pPr algn="r" rtl="1">
              <a:lnSpc>
                <a:spcPts val="2850"/>
              </a:lnSpc>
            </a:pPr>
            <a:r>
              <a:rPr sz="1900" b="0" i="0" lang="he-IL">
                <a:solidFill>
                  <a:srgbClr val="3F4A52"/>
                </a:solidFill>
                <a:latin typeface="David Libre"/>
                <a:cs typeface="David Libre"/>
                <a:ea typeface="David Libre"/>
              </a:rPr>
              <a:t>תינתנה הוכחות נוספות מהפסוקים.</a:t>
            </a:r>
          </a:p>
          <a:p>
            <a:pPr algn="r" rtl="1">
              <a:lnSpc>
                <a:spcPts val="2850"/>
              </a:lnSpc>
            </a:pPr>
            <a:r>
              <a:rPr sz="1900" b="0" i="0" lang="he-IL">
                <a:solidFill>
                  <a:srgbClr val="3F4A52"/>
                </a:solidFill>
                <a:latin typeface="David Libre"/>
                <a:cs typeface="David Libre"/>
                <a:ea typeface="David Libre"/>
              </a:rPr>
              <a:t>(2) השינוי ביחס של יוסף כלפי אחיו, בא לידי ביטוי בדרישתו אליהם לאחר שהיו בכלא שלושה ימים. הפעם יוסף מתחשב באחיו ולכן מצווה שכל האחים מלבד אחד מהם, ישובו לכנען עם האוכל למשפחותיהם ויביאו אליו את אחיהם הקטן. הוא דואג לאחיו ומשפחותיהם לאוכל, וגם משנה את דבריו, כי אולי דאג שמא יקרה משהו רע בדרך, אם ישלח רק אחד מהם לבד.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האחים יורדים למצרים – שאלון 1261</dc:title>
  <dc:subject/>
  <dc:creator/>
  <cp:keywords/>
  <dc:description/>
  <cp:lastModifiedBy/>
  <cp:revision>1</cp:revision>
  <dcterms:created xsi:type="dcterms:W3CDTF">2013-01-27T09:14:16Z</dcterms:created>
  <dcterms:modified xsi:type="dcterms:W3CDTF">2013-01-27T09:15:58Z</dcterms:modified>
  <cp:category/>
</cp:coreProperties>
</file>