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26353" y="1816100"/>
            <a:ext cx="4892294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500"/>
              </a:lnSpc>
            </a:pPr>
            <a:r>
              <a:rPr sz="24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בראשית מ״ג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353" y="2260600"/>
            <a:ext cx="4892294" cy="209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6480"/>
              </a:lnSpc>
            </a:pPr>
            <a:r>
              <a:rPr sz="60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הירידה השנייה למצרים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353" y="4356100"/>
            <a:ext cx="489229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18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שאלון 1261 · בראשית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9431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12538" y="1847850"/>
            <a:ext cx="5284724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נכיר את הסיפור «הירידה השנייה למצרים» (בראשית מ״ג)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30607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12538" y="2965450"/>
            <a:ext cx="5284724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נבחן כיצד הסיפור מבטא את התמה «בראשית»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41783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12538" y="4083050"/>
            <a:ext cx="5284724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נקרא פסוקי מפתח ונעמיק בפירוש רש"י וספורנו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5295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12538" y="5200650"/>
            <a:ext cx="5284724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35725" y="2070100"/>
            <a:ext cx="457835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בנימין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35725" y="2628900"/>
            <a:ext cx="4578350" cy="9969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מנת בנימין חמש פעמים ״מנת כולם״.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7925" y="2070100"/>
            <a:ext cx="457835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יוסף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7925" y="2628900"/>
            <a:ext cx="4578350" cy="9969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יוסף בא הביתה והם מביאים את המנחה ומשתחווים ארצה - שוב התגשמות החלום.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5725" y="4311650"/>
            <a:ext cx="457835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יעקב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5725" y="4870450"/>
            <a:ext cx="4578350" cy="9969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יעקב מסכים ושולח מתנות וכסף כפול: ״ואל שדי יתן לכם רחמים״.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7925" y="4311650"/>
            <a:ext cx="457835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יהודה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77925" y="4870450"/>
            <a:ext cx="4578350" cy="9969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יהודה מסביר שאין לרדת בלי בנימין, ומציע להיות ערב לו.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0332" y="2019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14486" y="2578100"/>
            <a:ext cx="2964992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הרעב כבד.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29399" y="2019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3553" y="2578100"/>
            <a:ext cx="2964992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יעקב מסכים ושולח מתנות וכסף כפול: ״ואל שדי יתן לכם רחמים״.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28465" y="2019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2619" y="2578100"/>
            <a:ext cx="2964992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האחים מגיעים ליוסף, הוא מזמין אותם לביתו.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332" y="42735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14486" y="4832350"/>
            <a:ext cx="2964992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111"/>
              </a:lnSpc>
            </a:pPr>
            <a:r>
              <a:rPr sz="16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יוסף מגיע, שואל לשלום אביהם ורואה את בנימין ומתרגש: ״אלוהים יחנך בני״, ונכנס לחדר ובוכה.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9399" y="42735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3553" y="4832350"/>
            <a:ext cx="2964992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יוסף מושיב אותם בסדר גילם, ומנות בנימין גדולות פי חמש.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בראשית מ"ג, ח'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252662"/>
            <a:ext cx="9575292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B5523B"/>
                </a:solidFill>
                <a:latin typeface="Frank Ruhl Libre"/>
                <a:cs typeface="Frank Ruhl Libre"/>
                <a:ea typeface="Frank Ruhl Libre"/>
              </a:rPr>
              <a:t>וַיֹּאמֶר יְהוּדָה אֶל־יִשְׂרָאֵל אָבִיו</a:t>
            </a:r>
            <a:r>
              <a:rPr sz="4100" b="0" i="0" lang="he-IL">
                <a:solidFill>
                  <a:srgbClr val="2B2117"/>
                </a:solidFill>
                <a:latin typeface="Frank Ruhl Libre"/>
                <a:cs typeface="Frank Ruhl Libre"/>
                <a:ea typeface="Frank Ruhl Libre"/>
              </a:rPr>
              <a:t> שִׁלְחָה הַנַּעַר אִתִּי וְנָקוּמָה וְנֵלֵכָה וְנִחְיֶה וְלֹא נָמוּת גַּם־אֲנַחְנוּ גַם־אַתָּה גַּם־טַפֵּנוּ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5524500"/>
            <a:ext cx="1007237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הרעב כבד, והתבואה אוזלת.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בראשית מ"ג, ט"ו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252662"/>
            <a:ext cx="9575292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B5523B"/>
                </a:solidFill>
                <a:latin typeface="Frank Ruhl Libre"/>
                <a:cs typeface="Frank Ruhl Libre"/>
                <a:ea typeface="Frank Ruhl Libre"/>
              </a:rPr>
              <a:t>וַיִּקְחוּ הָאֲנָשִׁים אֶת־הַמִּנְחָה הַזֹּאת</a:t>
            </a:r>
            <a:r>
              <a:rPr sz="4100" b="0" i="0" lang="he-IL">
                <a:solidFill>
                  <a:srgbClr val="2B2117"/>
                </a:solidFill>
                <a:latin typeface="Frank Ruhl Libre"/>
                <a:cs typeface="Frank Ruhl Libre"/>
                <a:ea typeface="Frank Ruhl Libre"/>
              </a:rPr>
              <a:t> וּמִשְׁנֶה־כֶּסֶף לָקְחוּ בְיָדָם וְאֶת־בִּנְיָמִן וַיָּקֻמוּ וַיֵּרְדוּ מִצְרַיִם וַיַּעַמְדוּ לִפְנֵי יוֹסֵף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5524500"/>
            <a:ext cx="1007237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יוסף רואה את בנימין ומצווה על הממונה על ביתו ״הבא את האנשים הביתה וטבח טבח והכן כי אתי יאכלו האנשים בצהרים״.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בראשית מ"ג, כ"ו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708275"/>
            <a:ext cx="9575292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B5523B"/>
                </a:solidFill>
                <a:latin typeface="Frank Ruhl Libre"/>
                <a:cs typeface="Frank Ruhl Libre"/>
                <a:ea typeface="Frank Ruhl Libre"/>
              </a:rPr>
              <a:t>וַיָּבֹא יוֹסֵף הַבַּיְתָה וַיָּבִיאּוּ</a:t>
            </a:r>
            <a:r>
              <a:rPr sz="4100" b="0" i="0" lang="he-IL">
                <a:solidFill>
                  <a:srgbClr val="2B2117"/>
                </a:solidFill>
                <a:latin typeface="Frank Ruhl Libre"/>
                <a:cs typeface="Frank Ruhl Libre"/>
                <a:ea typeface="Frank Ruhl Libre"/>
              </a:rPr>
              <a:t> לוֹ אֶת־הַמִּנְחָה אֲשֶׁר־בְּיָדָם הַבָּיְתָה וַיִּשְׁתַּחֲווּ־לוֹ אָרְצָה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5524500"/>
            <a:ext cx="1007237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יוסף בא הביתה והם מביאים את המנחה ומשתחווים ארצה - שוב התגשמות החלום.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בראשית מ"ג, ב'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252662"/>
            <a:ext cx="9575292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2B2117"/>
                </a:solidFill>
                <a:latin typeface="Frank Ruhl Libre"/>
                <a:cs typeface="Frank Ruhl Libre"/>
                <a:ea typeface="Frank Ruhl Libre"/>
              </a:rPr>
              <a:t>וַיְהִי כַּאֲשֶׁר כִּלּוּ לֶאֱכֹל אֶת־הַשֶּׁבֶר אֲשֶׁר הֵבִיאוּ מִמִּצְרָיִם וַיֹּאמֶר אֲלֵיהֶם אֲבִיהֶם </a:t>
            </a:r>
            <a:r>
              <a:rPr sz="4100" b="1" i="0" lang="he-IL">
                <a:solidFill>
                  <a:srgbClr val="B5523B"/>
                </a:solidFill>
                <a:latin typeface="Frank Ruhl Libre"/>
                <a:cs typeface="Frank Ruhl Libre"/>
                <a:ea typeface="Frank Ruhl Libre"/>
              </a:rPr>
              <a:t>שֻׁבוּ שִׁבְרוּ־לָנוּ מְעַט־אֹכֶל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5524500"/>
            <a:ext cx="1007237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הרעב כבד, והתבואה אוזלת.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23428" y="20447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הביתה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23428" y="25146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מִפְּרוֹזְדּוֹר לִטְרַקְלִין.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30928" y="20447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כאשר כלו לאכל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0928" y="25146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יְהוּדָה אָמַר לָהֶם הַמְתִּינוּ לַזָּקֵן עַד שֶׁתִּכְלֶה פַת מִן הַבַּיִת (בראשית רבה).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" y="20447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מילה מנחה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" y="25146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3428" y="42672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תורת הגמול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3428" y="47371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הגמול, או שכר ועונש, היא נושא מרכזי במקרא, שמטרתו לחנך ליראת ה'.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0928" y="42672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התגלות האל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0928" y="47371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האלוהים הוא יישות מופשטת, הבוחרת להתגלות לנביאיו ולנבחריו בלבד.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203450"/>
            <a:ext cx="957529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רש"י על בראשית מ"ג, ח'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8354" y="2635250"/>
            <a:ext cx="9575292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B5523B"/>
                </a:solidFill>
                <a:latin typeface="Noto Serif Hebrew"/>
                <a:cs typeface="Noto Serif Hebrew"/>
                <a:ea typeface="Noto Serif Hebrew"/>
              </a:rPr>
              <a:t>ולא נמות</a:t>
            </a:r>
            <a:r>
              <a:rPr sz="3000" b="0" i="0" lang="he-IL">
                <a:solidFill>
                  <a:srgbClr val="2B2117"/>
                </a:solidFill>
                <a:latin typeface="Noto Serif Hebrew"/>
                <a:cs typeface="Noto Serif Hebrew"/>
                <a:ea typeface="Noto Serif Hebrew"/>
              </a:rPr>
              <a:t>. בָּרָעָב; בִּנְיָמִין סָפֵק יִתָּפֵשׂ סָפֵק לֹא יִתָּפֵשׂ, וְאָנוּ כֻּלָּנוּ מֵתִים בָּרָעָב אִם לֹא נֵלֵךְ, מוּטָב שֶׁתַּנִּיחַ אֶת הַסָּפֵק וְתִתְפֹּשׂ אֶת הַוַּדַּאי: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5220" y="5016500"/>
            <a:ext cx="994156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מה מסביר רש"י על «ולא נמות»?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ספורנו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508250"/>
            <a:ext cx="957529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ספורנו על בראשית מ"ג, ט"ו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8354" y="2940050"/>
            <a:ext cx="9575292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B5523B"/>
                </a:solidFill>
                <a:latin typeface="Noto Serif Hebrew"/>
                <a:cs typeface="Noto Serif Hebrew"/>
                <a:ea typeface="Noto Serif Hebrew"/>
              </a:rPr>
              <a:t>וַיַּעַמְדוּ לִפְנֵי יוֹסֵף</a:t>
            </a:r>
            <a:r>
              <a:rPr sz="3000" b="0" i="0" lang="he-IL">
                <a:solidFill>
                  <a:srgbClr val="2B2117"/>
                </a:solidFill>
                <a:latin typeface="Noto Serif Hebrew"/>
                <a:cs typeface="Noto Serif Hebrew"/>
                <a:ea typeface="Noto Serif Hebrew"/>
              </a:rPr>
              <a:t>. קוֹדֶם הֲבָאַת הַמִּנְחָה, וְלָכֵן יָרְאוּ כַּאֲשֶׁר הוּבְאוּ בֵּית יוֹסֵף.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5220" y="5016500"/>
            <a:ext cx="994156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מה מוסיף פירושו של ספורנו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2139" y="1892300"/>
            <a:ext cx="9967722" cy="3454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2B2117"/>
                </a:solidFill>
                <a:latin typeface="Suez One"/>
                <a:cs typeface="Suez One"/>
                <a:ea typeface="Suez One"/>
              </a:rPr>
              <a:t>קראו פסוקים א׳–י״ד («ההחלטה לרדת שנית»).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500" y="5778500"/>
            <a:ext cx="80704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2139" y="1892300"/>
            <a:ext cx="9967722" cy="3454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2B2117"/>
                </a:solidFill>
                <a:latin typeface="Suez One"/>
                <a:cs typeface="Suez One"/>
                <a:ea typeface="Suez One"/>
              </a:rPr>
              <a:t>קראו פסוקים ט״ו–כ״ה («האחים בבית יוסף»).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500" y="5778500"/>
            <a:ext cx="80704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2139" y="1892300"/>
            <a:ext cx="9967722" cy="3454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2B2117"/>
                </a:solidFill>
                <a:latin typeface="Suez One"/>
                <a:cs typeface="Suez One"/>
                <a:ea typeface="Suez One"/>
              </a:rPr>
              <a:t>קראו פסוקים כ״ו–ל״ד («הסעודה»).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500" y="5778500"/>
            <a:ext cx="80704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9632" y="1968500"/>
            <a:ext cx="5964936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מה לדעתכם המסר המרכזי של בראשית מ״ג?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49250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הירידה השנייה למצרים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32915" y="1987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ההחלטה לרדת שנית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915" y="1987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האחים בבית יוסף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32915" y="3638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הסעודה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2032000"/>
            <a:ext cx="9941560" cy="387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קראו בראשית מ״ג.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א. קראו פסוקים א׳–י״ד. מה מתואר בקטע «ההחלטה לרדת שנית»? הסבירו והביאו ראיה מן הכתוב.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ב. קראו פסוקים ט״ו–כ״ה. מה מתואר בקטע «האחים בבית יוסף»? הסבירו והביאו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1905000"/>
            <a:ext cx="1007237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קראו פסוקים א׳–י״ד («ההחלטה לרדת שנית»).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3048000"/>
            <a:ext cx="1007237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הרעב כבד, והתבואה אוזלת. יעקב אומר לבניו ״שבו שברו לנו מעט אכל״. יהודה עונה שהאיש העיד ״לא תראו פני בלתי אחיכם איתכם״, ומתנה את ירידתם בבנימין.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1905000"/>
            <a:ext cx="1007237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קראו פסוקים ט״ו–כ״ה («האחים בבית יוסף»).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3048000"/>
            <a:ext cx="1007237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יוסף רואה את בנימין ומצווה על הממונה על ביתו ״הבא את האנשים הביתה וטבח טבח והכן כי אתי יאכלו האנשים בצהרים״.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1905000"/>
            <a:ext cx="1007237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קראו פסוקים כ״ו–ל״ד («הסעודה»).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3048000"/>
            <a:ext cx="1007237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יוסף בא הביתה והם מביאים את המנחה ומשתחווים ארצה - שוב התגשמות החלום. הוא שואל לשלום אביהם ורואה את בנימין ״אחיו בן אמו״ ואומר ״אלוהים יחנך בני״.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1968500"/>
            <a:ext cx="10072370" cy="400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א. הרעב כבד, והתבואה אוזלת. יעקב אומר לבניו ״שבו שברו לנו מעט אכל״. יהודה עונה שהאיש העיד ״לא תראו פני בלתי אחיכם איתכם״, ומתנה את ירידתם בבנימין.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ב. יוסף רואה את בנימין ומצווה על הממונה על ביתו ״הבא את האנשים הביתה וטבח טבח והכן כי אתי יאכלו האנשים בצהרים״.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הירידה השנייה למצרים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