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בראשית מ״ד</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הגביע בשק בנימין; יהודה ניגש</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«הגביע בשק בנימין; יהודה ניגש» (בראשית מ״ד)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«בראשית»</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ורמב"ן</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84947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יוסף</a:t>
            </a:r>
          </a:p>
        </p:txBody>
      </p:sp>
      <p:sp>
        <p:nvSpPr>
          <p:cNvPr id="6" name="TextBox 5"/>
          <p:cNvSpPr txBox="1"/>
          <p:nvPr/>
        </p:nvSpPr>
        <p:spPr>
          <a:xfrm>
            <a:off x="84947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יהודה ניגש ליוסף ומספר על אביהם שאהב את בנימין, ״ונפשו קשורה בנפשו״.</a:t>
            </a:r>
          </a:p>
        </p:txBody>
      </p:sp>
      <p:sp>
        <p:nvSpPr>
          <p:cNvPr id="7" name="TextBox 6"/>
          <p:cNvSpPr txBox="1"/>
          <p:nvPr/>
        </p:nvSpPr>
        <p:spPr>
          <a:xfrm>
            <a:off x="51165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יהודה</a:t>
            </a:r>
          </a:p>
        </p:txBody>
      </p:sp>
      <p:sp>
        <p:nvSpPr>
          <p:cNvPr id="8" name="TextBox 7"/>
          <p:cNvSpPr txBox="1"/>
          <p:nvPr/>
        </p:nvSpPr>
        <p:spPr>
          <a:xfrm>
            <a:off x="51165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יהודה אומר ״מה נאמר לאדוני מה נדבר ומה נצטדק האלוהים מצא את עוון עבדיך״.</a:t>
            </a:r>
          </a:p>
        </p:txBody>
      </p:sp>
      <p:sp>
        <p:nvSpPr>
          <p:cNvPr id="9" name="TextBox 8"/>
          <p:cNvSpPr txBox="1"/>
          <p:nvPr/>
        </p:nvSpPr>
        <p:spPr>
          <a:xfrm>
            <a:off x="17383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בנימין</a:t>
            </a:r>
          </a:p>
        </p:txBody>
      </p:sp>
      <p:sp>
        <p:nvSpPr>
          <p:cNvPr id="10" name="TextBox 9"/>
          <p:cNvSpPr txBox="1"/>
          <p:nvPr/>
        </p:nvSpPr>
        <p:spPr>
          <a:xfrm>
            <a:off x="17383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יוסף מצווה על הממונה לשים את כסף האחים בשקיהם ואת גביעו בשק בנימין.</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958433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8394648" y="2451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יוסף מצווה על הממונה לשים את כסף האחים בשקיהם ואת גביעו בשק בנימין.</a:t>
            </a:r>
          </a:p>
        </p:txBody>
      </p:sp>
      <p:sp>
        <p:nvSpPr>
          <p:cNvPr id="7" name="TextBox 6"/>
          <p:cNvSpPr txBox="1"/>
          <p:nvPr/>
        </p:nvSpPr>
        <p:spPr>
          <a:xfrm>
            <a:off x="6210399"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5020715" y="2451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בבוקר האחים יוצאים.</a:t>
            </a:r>
          </a:p>
        </p:txBody>
      </p:sp>
      <p:sp>
        <p:nvSpPr>
          <p:cNvPr id="9" name="TextBox 8"/>
          <p:cNvSpPr txBox="1"/>
          <p:nvPr/>
        </p:nvSpPr>
        <p:spPr>
          <a:xfrm>
            <a:off x="2836366"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1646681" y="2451100"/>
            <a:ext cx="2912770"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האחים קורעים שמלותיהם ושבים העירה.</a:t>
            </a:r>
          </a:p>
        </p:txBody>
      </p:sp>
      <p:sp>
        <p:nvSpPr>
          <p:cNvPr id="11" name="TextBox 10"/>
          <p:cNvSpPr txBox="1"/>
          <p:nvPr/>
        </p:nvSpPr>
        <p:spPr>
          <a:xfrm>
            <a:off x="9584332" y="4305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8394648" y="4864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יהודה ניגש ליוסף ומספר על אביהם שאהב את בנימין, ״ונפשו קשורה בנפשו״.</a:t>
            </a:r>
          </a:p>
        </p:txBody>
      </p:sp>
      <p:sp>
        <p:nvSpPr>
          <p:cNvPr id="13" name="TextBox 12"/>
          <p:cNvSpPr txBox="1"/>
          <p:nvPr/>
        </p:nvSpPr>
        <p:spPr>
          <a:xfrm>
            <a:off x="6210399" y="4305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5</a:t>
            </a:r>
          </a:p>
        </p:txBody>
      </p:sp>
      <p:sp>
        <p:nvSpPr>
          <p:cNvPr id="14" name="TextBox 13"/>
          <p:cNvSpPr txBox="1"/>
          <p:nvPr/>
        </p:nvSpPr>
        <p:spPr>
          <a:xfrm>
            <a:off x="5020715" y="4864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הוא מסיים: ״איך אעלה אל אבי והנער איננו אתי פן אראה ברע אשר ימצא את אבי״.</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מ"ד, ה'</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הֲלוֹא זֶה אֲשֶׁר יִשְׁתֶּה</a:t>
            </a:r>
            <a:r>
              <a:rPr sz="4100" b="0" i="0" lang="he-IL">
                <a:solidFill>
                  <a:srgbClr val="111111"/>
                </a:solidFill>
                <a:latin typeface="Frank Ruhl Libre"/>
                <a:cs typeface="Frank Ruhl Libre"/>
                <a:ea typeface="Frank Ruhl Libre"/>
              </a:rPr>
              <a:t> אֲדֹנִי בּוֹ וְהוּא נַחֵשׁ יְנַחֵשׁ בּוֹ הֲרֵעֹתֶם אֲשֶׁר עֲשִׂיתֶם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יוסף מצווה על הממונה למלא את אמתחות האחים אוכל, ולשים את כספם בפי אמתחתו ואת גביעו, ״גביע הכסף״, בפי אמתחת הקטן.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מ"ד, ט"ו</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לָהֶם יוֹסֵף </a:t>
            </a:r>
            <a:r>
              <a:rPr sz="4100" b="0" i="0" lang="he-IL">
                <a:solidFill>
                  <a:srgbClr val="FFFFFF"/>
                </a:solidFill>
                <a:latin typeface="Frank Ruhl Libre"/>
                <a:cs typeface="Frank Ruhl Libre"/>
                <a:ea typeface="Frank Ruhl Libre"/>
              </a:rPr>
              <a:t>מָה־הַמַּעֲשֶׂה הַזֶּה אֲשֶׁר עֲשִׂיתֶם הֲלוֹא יְדַעְתֶּם</a:t>
            </a:r>
            <a:r>
              <a:rPr sz="4100" b="0" i="0" lang="he-IL">
                <a:solidFill>
                  <a:srgbClr val="111111"/>
                </a:solidFill>
                <a:latin typeface="Frank Ruhl Libre"/>
                <a:cs typeface="Frank Ruhl Libre"/>
                <a:ea typeface="Frank Ruhl Libre"/>
              </a:rPr>
              <a:t> כִּי־נַחֵשׁ יְנַחֵשׁ אִישׁ אֲשֶׁר כָּמֹנִי</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יהודה ואחיו באים לבית יוסף ונופלים לפניו ארצה.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מ"ד, י"ח</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וַיִּגַּשׁ אֵלָיו</a:t>
            </a:r>
            <a:r>
              <a:rPr sz="4100" b="0" i="0" lang="he-IL">
                <a:solidFill>
                  <a:srgbClr val="111111"/>
                </a:solidFill>
                <a:latin typeface="Frank Ruhl Libre"/>
                <a:cs typeface="Frank Ruhl Libre"/>
                <a:ea typeface="Frank Ruhl Libre"/>
              </a:rPr>
              <a:t> יְהוּדָה וַיֹּאמֶר בִּי אֲדֹנִי יְדַבֶּר־נָא עַבְדְּךָ דָבָר בְּאָזְנֵי אֲדֹנִי וְאַל־יִחַר אַפְּךָ בְּעַבְדֶּךָ כִּי כָמוֹךָ כְּפַרְעֹה</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יהודה ״ויגש אליו״ ומתחנן.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מ"ד, ד'</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הֵם יָצְאוּ אֶת־הָעִיר לֹא הִרְחִיקוּ וְיוֹסֵף אָמַר לַאֲשֶׁר עַל־בֵּיתוֹ קוּם רְדֹף אַחֲרֵי הָאֲנָשִׁים וְהִשַּׂגְתָּם וְאָמַרְתָּ אֲלֵהֶם </a:t>
            </a:r>
            <a:r>
              <a:rPr sz="4100" b="0" i="0" lang="he-IL">
                <a:solidFill>
                  <a:srgbClr val="FFFFFF"/>
                </a:solidFill>
                <a:latin typeface="Frank Ruhl Libre"/>
                <a:cs typeface="Frank Ruhl Libre"/>
                <a:ea typeface="Frank Ruhl Libre"/>
              </a:rPr>
              <a:t>לָמָּה שִׁלַּמְתֶּם רָעָה תַּחַת טוֹבָה</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הממונה מאשים: ״למה שלמתם רעה תחת טובה״.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ואל יחר אפך</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מִכָּאן אַתָּה לָמֵד שֶׁדִּבֵּר אֵלָיו קָשׁוֹת.</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0764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בראשית מ"ד, ט"ו</a:t>
            </a:r>
          </a:p>
        </p:txBody>
      </p:sp>
      <p:sp>
        <p:nvSpPr>
          <p:cNvPr id="6" name="TextBox 5"/>
          <p:cNvSpPr txBox="1"/>
          <p:nvPr/>
        </p:nvSpPr>
        <p:spPr>
          <a:xfrm>
            <a:off x="1833245" y="2508250"/>
            <a:ext cx="9287510" cy="18288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הלא ידעתם כי נחש ינחש וגו'</a:t>
            </a:r>
            <a:r>
              <a:rPr sz="3000" b="0" i="0" lang="he-IL">
                <a:solidFill>
                  <a:srgbClr val="111111"/>
                </a:solidFill>
                <a:latin typeface="Noto Serif Hebrew"/>
                <a:cs typeface="Noto Serif Hebrew"/>
                <a:ea typeface="Noto Serif Hebrew"/>
              </a:rPr>
              <a:t>. הֲלֹא יְדַעְתֶּם כִּי אִישׁ חָשׁוּב כָּמוֹנִי יוֹדֵעַ לְנַחֵשׁ וְלָדַעַת מִדַּעַת וּמִסְּבָרָא וּבִינָה, כִּי אַתֶּם גְּנַבְתֶּם הַגָּבִיעַ:</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«הלא ידעתם כי נחש ינחש וגו'»?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רמב"ן</a:t>
            </a:r>
          </a:p>
        </p:txBody>
      </p:sp>
      <p:sp>
        <p:nvSpPr>
          <p:cNvPr id="5" name="TextBox 4"/>
          <p:cNvSpPr txBox="1"/>
          <p:nvPr/>
        </p:nvSpPr>
        <p:spPr>
          <a:xfrm>
            <a:off x="1833245" y="20764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רמב"ן על בראשית מ"ד, ה'</a:t>
            </a:r>
          </a:p>
        </p:txBody>
      </p:sp>
      <p:sp>
        <p:nvSpPr>
          <p:cNvPr id="6" name="TextBox 5"/>
          <p:cNvSpPr txBox="1"/>
          <p:nvPr/>
        </p:nvSpPr>
        <p:spPr>
          <a:xfrm>
            <a:off x="1833245" y="2508250"/>
            <a:ext cx="9287510" cy="18288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הֲלוֹא זֶה אֲשֶׁר יִשְׁתֶּה אֲדֹנִי בּוֹ</a:t>
            </a:r>
            <a:r>
              <a:rPr sz="3000" b="0" i="0" lang="he-IL">
                <a:solidFill>
                  <a:srgbClr val="111111"/>
                </a:solidFill>
                <a:latin typeface="Noto Serif Hebrew"/>
                <a:cs typeface="Noto Serif Hebrew"/>
                <a:ea typeface="Noto Serif Hebrew"/>
              </a:rPr>
              <a:t> לֹא הִזְכִּיר לָהֶם הַגָּבִיעַ, אֲבָל דִּבֵּר עִמָּהֶם כְּאִלּוּ בְּיָדוּעַ שֶׁהֵם לָקְחוּ הַגָּבִיעַ, וּלְכָךְ אָמַר, הֲלֹא זֶה שֶׁלְּקַחְתֶּם הוּא אֲשֶׁר יִשְׁתֶּה אֲדֹנִי בּוֹ.</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א׳–י״ג («הגביע»).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י״ד–י״ז («שיחת יהודה ויוסף»).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י״ח–ל״ד («נאום יהודה»).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מה לדעתכם המסר המרכזי של בראשית מ״ד?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2802"/>
              </a:lnSpc>
            </a:pPr>
            <a:r>
              <a:rPr sz="2450" b="1" i="0" lang="he-IL">
                <a:solidFill>
                  <a:srgbClr val="FFFFFF"/>
                </a:solidFill>
                <a:latin typeface="IBM Plex Sans Hebrew"/>
                <a:cs typeface="IBM Plex Sans Hebrew"/>
                <a:ea typeface="IBM Plex Sans Hebrew"/>
              </a:rPr>
              <a:t>הגביע בשק בנימין; יהודה ניגש</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הגביע</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שיחת יהודה ויוסף</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נאום יהודה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2321"/>
              </a:lnSpc>
            </a:pPr>
            <a:r>
              <a:rPr sz="1550" b="0" i="0" lang="he-IL">
                <a:solidFill>
                  <a:srgbClr val="111111"/>
                </a:solidFill>
                <a:latin typeface="IBM Plex Sans Hebrew"/>
                <a:cs typeface="IBM Plex Sans Hebrew"/>
                <a:ea typeface="IBM Plex Sans Hebrew"/>
              </a:rPr>
              <a:t>(קיץ תשפ"ד (שאלון 1261))</a:t>
            </a:r>
          </a:p>
          <a:p>
            <a:pPr algn="r" rtl="1">
              <a:lnSpc>
                <a:spcPts val="2321"/>
              </a:lnSpc>
            </a:pPr>
            <a:r>
              <a:rPr sz="1550" b="0" i="0" lang="he-IL">
                <a:solidFill>
                  <a:srgbClr val="111111"/>
                </a:solidFill>
                <a:latin typeface="IBM Plex Sans Hebrew"/>
                <a:cs typeface="IBM Plex Sans Hebrew"/>
                <a:ea typeface="IBM Plex Sans Hebrew"/>
              </a:rPr>
              <a:t>4. קראו בראשית, פרק מ"ד.</a:t>
            </a:r>
          </a:p>
          <a:p>
            <a:pPr algn="r" rtl="1">
              <a:lnSpc>
                <a:spcPts val="2321"/>
              </a:lnSpc>
            </a:pPr>
            <a:r>
              <a:rPr sz="1550" b="0" i="0" lang="he-IL">
                <a:solidFill>
                  <a:srgbClr val="111111"/>
                </a:solidFill>
                <a:latin typeface="IBM Plex Sans Hebrew"/>
                <a:cs typeface="IBM Plex Sans Hebrew"/>
                <a:ea typeface="IBM Plex Sans Hebrew"/>
              </a:rPr>
              <a:t>א. קראו פסוקים א'-ט'.</a:t>
            </a:r>
          </a:p>
          <a:p>
            <a:pPr algn="r" rtl="1">
              <a:lnSpc>
                <a:spcPts val="2321"/>
              </a:lnSpc>
            </a:pPr>
            <a:r>
              <a:rPr sz="1550" b="0" i="0" lang="he-IL">
                <a:solidFill>
                  <a:srgbClr val="111111"/>
                </a:solidFill>
                <a:latin typeface="IBM Plex Sans Hebrew"/>
                <a:cs typeface="IBM Plex Sans Hebrew"/>
                <a:ea typeface="IBM Plex Sans Hebrew"/>
              </a:rPr>
              <a:t>האחים משוכנעים שהם אינם אשמים בגנבת הגביע.</a:t>
            </a:r>
          </a:p>
          <a:p>
            <a:pPr algn="r" rtl="1">
              <a:lnSpc>
                <a:spcPts val="2321"/>
              </a:lnSpc>
            </a:pPr>
            <a:r>
              <a:rPr sz="1550" b="0" i="0" lang="he-IL">
                <a:solidFill>
                  <a:srgbClr val="111111"/>
                </a:solidFill>
                <a:latin typeface="IBM Plex Sans Hebrew"/>
                <a:cs typeface="IBM Plex Sans Hebrew"/>
                <a:ea typeface="IBM Plex Sans Hebrew"/>
              </a:rPr>
              <a:t>הסבירו טענה זו באמצעות שתי ראיות מדברי האחים. (8 נקודות)</a:t>
            </a:r>
          </a:p>
          <a:p>
            <a:pPr algn="r" rtl="1">
              <a:lnSpc>
                <a:spcPts val="2321"/>
              </a:lnSpc>
            </a:pPr>
            <a:r>
              <a:rPr sz="1550" b="0" i="0" lang="he-IL">
                <a:solidFill>
                  <a:srgbClr val="111111"/>
                </a:solidFill>
                <a:latin typeface="IBM Plex Sans Hebrew"/>
                <a:cs typeface="IBM Plex Sans Hebrew"/>
                <a:ea typeface="IBM Plex Sans Hebrew"/>
              </a:rPr>
              <a:t>ב. קראו פסוקים ל"ג-ל"ד ואת דברי ג' זיוון שלפניכם.</a:t>
            </a:r>
          </a:p>
          <a:p>
            <a:pPr algn="r" rtl="1">
              <a:lnSpc>
                <a:spcPts val="2321"/>
              </a:lnSpc>
            </a:pPr>
            <a:r>
              <a:rPr sz="1550" b="0" i="0" lang="he-IL">
                <a:solidFill>
                  <a:srgbClr val="111111"/>
                </a:solidFill>
                <a:latin typeface="IBM Plex Sans Hebrew"/>
                <a:cs typeface="IBM Plex Sans Hebrew"/>
                <a:ea typeface="IBM Plex Sans Hebrew"/>
              </a:rPr>
              <a:t>"עכשיו ניתן לומר, האחים עמדו בהצלחה יתרה במבחן שערך להם יוסף".</a:t>
            </a:r>
          </a:p>
          <a:p>
            <a:pPr algn="r" rtl="1">
              <a:lnSpc>
                <a:spcPts val="2321"/>
              </a:lnSpc>
            </a:pPr>
            <a:r>
              <a:rPr sz="1550" b="0" i="0" lang="he-IL">
                <a:solidFill>
                  <a:srgbClr val="111111"/>
                </a:solidFill>
                <a:latin typeface="IBM Plex Sans Hebrew"/>
                <a:cs typeface="IBM Plex Sans Hebrew"/>
                <a:ea typeface="IBM Plex Sans Hebrew"/>
              </a:rPr>
              <a:t>(אתר 929, בראשית, פרק מ"ד)</a:t>
            </a:r>
          </a:p>
          <a:p>
            <a:pPr algn="r" rtl="1">
              <a:lnSpc>
                <a:spcPts val="2321"/>
              </a:lnSpc>
            </a:pPr>
            <a:r>
              <a:rPr sz="1550" b="0" i="0" lang="he-IL">
                <a:solidFill>
                  <a:srgbClr val="111111"/>
                </a:solidFill>
                <a:latin typeface="IBM Plex Sans Hebrew"/>
                <a:cs typeface="IBM Plex Sans Hebrew"/>
                <a:ea typeface="IBM Plex Sans Hebrew"/>
              </a:rPr>
              <a:t>הביאו שתי דוגמאות מן הכתוב, שאפשר לבסס עליהן את קביעתו של זיוון. הסבירו כל אחת מן הדוגמאות. (10 נקודות)</a:t>
            </a:r>
          </a:p>
          <a:p>
            <a:pPr algn="r" rtl="1">
              <a:lnSpc>
                <a:spcPts val="2321"/>
              </a:lnSpc>
            </a:pPr>
            <a:r>
              <a:rPr sz="1550" b="0" i="0" lang="he-IL">
                <a:solidFill>
                  <a:srgbClr val="111111"/>
                </a:solidFill>
                <a:latin typeface="IBM Plex Sans Hebrew"/>
                <a:cs typeface="IBM Plex Sans Hebrew"/>
                <a:ea typeface="IBM Plex Sans Hebrew"/>
              </a:rPr>
              <a:t>ג. קראו פסוקים י"ח-ל"ד וגם בראשית, פרק מ"ה, פסוקים א'-ג'.</a:t>
            </a:r>
          </a:p>
          <a:p>
            <a:pPr algn="r" rtl="1">
              <a:lnSpc>
                <a:spcPts val="2321"/>
              </a:lnSpc>
            </a:pPr>
            <a:r>
              <a:rPr sz="1550" b="0" i="0" lang="he-IL">
                <a:solidFill>
                  <a:srgbClr val="111111"/>
                </a:solidFill>
                <a:latin typeface="IBM Plex Sans Hebrew"/>
                <a:cs typeface="IBM Plex Sans Hebrew"/>
                <a:ea typeface="IBM Plex Sans Hebrew"/>
              </a:rPr>
              <a:t>יהודה משתמש בנאומו במגוון דרכים לשכנע את יוסף שלא להשאיר את בנימין במצרים: חנופה, חמלה וקבלת אחריות.</a:t>
            </a:r>
          </a:p>
          <a:p>
            <a:pPr algn="r" rtl="1">
              <a:lnSpc>
                <a:spcPts val="2321"/>
              </a:lnSpc>
            </a:pPr>
            <a:r>
              <a:rPr sz="1550" b="0" i="0" lang="he-IL">
                <a:solidFill>
                  <a:srgbClr val="111111"/>
                </a:solidFill>
                <a:latin typeface="IBM Plex Sans Hebrew"/>
                <a:cs typeface="IBM Plex Sans Hebrew"/>
                <a:ea typeface="IBM Plex Sans Hebrew"/>
              </a:rPr>
              <a:t>הדגימו מן הכתוב שתיים מן הדרכים האלה, והסבירו כיצד השפיעה כל אחת מהן על החלטתו של יוסף לחשוף את זהותו בפני אחיו.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א׳–י״ג («הגביע»).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יוסף מצווה על הממונה למלא את אמתחות האחים אוכל, ולשים את כספם בפי אמתחתו ואת גביעו, ״גביע הכסף״, בפי אמתחת הקטן. בבוקר הם יוצאים, ויוסף שולח את הממונה אחריהם.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י״ד–י״ז («שיחת יהודה ויוסף»).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יהודה ואחיו באים לבית יוסף ונופלים לפניו ארצה. יוסף אומר ״מה המעשה הזה אשר עשיתם הלוא ידעתם כי נחש ינחש איש אשר כמני״.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י״ח–ל״ד («נאום יהודה»).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יהודה ״ויגש אליו״ ומתחנן. הוא מספר על אב זקן וילד זקונים, אח שמת (האחד יצא מאתי ואמר אך טרף טורף ולא ראיתיו עד הנה), ועל נפשו של אביו ״קשורה בנפשו״.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(1/2)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1990"/>
              </a:lnSpc>
            </a:pPr>
            <a:r>
              <a:rPr sz="1350" b="0" i="0" lang="he-IL">
                <a:solidFill>
                  <a:srgbClr val="111111"/>
                </a:solidFill>
                <a:latin typeface="IBM Plex Sans Hebrew"/>
                <a:cs typeface="IBM Plex Sans Hebrew"/>
                <a:ea typeface="IBM Plex Sans Hebrew"/>
              </a:rPr>
              <a:t>שאלה 4</a:t>
            </a:r>
          </a:p>
          <a:p>
            <a:pPr algn="r" rtl="1">
              <a:lnSpc>
                <a:spcPts val="1990"/>
              </a:lnSpc>
            </a:pPr>
            <a:r>
              <a:rPr sz="1350" b="0" i="0" lang="he-IL">
                <a:solidFill>
                  <a:srgbClr val="111111"/>
                </a:solidFill>
                <a:latin typeface="IBM Plex Sans Hebrew"/>
                <a:cs typeface="IBM Plex Sans Hebrew"/>
                <a:ea typeface="IBM Plex Sans Hebrew"/>
              </a:rPr>
              <a:t>סעיף א'</a:t>
            </a:r>
          </a:p>
          <a:p>
            <a:pPr algn="r" rtl="1">
              <a:lnSpc>
                <a:spcPts val="1990"/>
              </a:lnSpc>
            </a:pPr>
            <a:r>
              <a:rPr sz="1350" b="0" i="0" lang="he-IL">
                <a:solidFill>
                  <a:srgbClr val="111111"/>
                </a:solidFill>
                <a:latin typeface="IBM Plex Sans Hebrew"/>
                <a:cs typeface="IBM Plex Sans Hebrew"/>
                <a:ea typeface="IBM Plex Sans Hebrew"/>
              </a:rPr>
              <a:t>האחים משוכנעים שהם אינם אשמים בגניבת הגביע (על התלמיד להסביר טענה זו באמצעות שתי ראיות מדברי האחים):</a:t>
            </a:r>
          </a:p>
          <a:p>
            <a:pPr algn="r" rtl="1">
              <a:lnSpc>
                <a:spcPts val="1990"/>
              </a:lnSpc>
            </a:pPr>
            <a:r>
              <a:rPr sz="1350" b="0" i="0" lang="he-IL">
                <a:solidFill>
                  <a:srgbClr val="111111"/>
                </a:solidFill>
                <a:latin typeface="IBM Plex Sans Hebrew"/>
                <a:cs typeface="IBM Plex Sans Hebrew"/>
                <a:ea typeface="IBM Plex Sans Hebrew"/>
              </a:rPr>
              <a:t>"הן כסף אשר מצאנו בפי אמתחתינו השיבנו אליך מארץ כנען ואיך נגנב מבית אדניך כסף וזהב" – האחים מסבירים לעבדו של יוסף שזה חסר היגיון שהם יגנבו את הגביע, אחרי הכל הם הוכיחו עד כמה הם מוסריים כשהשיבו את הכסף שנמצא באמתחותיהם ולא היה שייך להם.</a:t>
            </a:r>
          </a:p>
          <a:p>
            <a:pPr algn="r" rtl="1">
              <a:lnSpc>
                <a:spcPts val="1990"/>
              </a:lnSpc>
            </a:pPr>
            <a:r>
              <a:rPr sz="1350" b="0" i="0" lang="he-IL">
                <a:solidFill>
                  <a:srgbClr val="111111"/>
                </a:solidFill>
                <a:latin typeface="IBM Plex Sans Hebrew"/>
                <a:cs typeface="IBM Plex Sans Hebrew"/>
                <a:ea typeface="IBM Plex Sans Hebrew"/>
              </a:rPr>
              <a:t>"אשר ימצא אתו מעבדיך ומת" – האחים משוכנעים מאוד בצדקתם, עד כדי שהם מציעים להעניש במוות את מי שימצא ברכושו הגביע. הם משוכנעים שזה לא יקרה, לכן הם מקצינים בדבריהם.</a:t>
            </a:r>
          </a:p>
          <a:p>
            <a:pPr algn="r" rtl="1">
              <a:lnSpc>
                <a:spcPts val="1990"/>
              </a:lnSpc>
            </a:pPr>
            <a:r>
              <a:rPr sz="1350" b="0" i="0" lang="he-IL">
                <a:solidFill>
                  <a:srgbClr val="111111"/>
                </a:solidFill>
                <a:latin typeface="IBM Plex Sans Hebrew"/>
                <a:cs typeface="IBM Plex Sans Hebrew"/>
                <a:ea typeface="IBM Plex Sans Hebrew"/>
              </a:rPr>
              <a:t>"וגם אנחנו נהיה לאדני לעבדים" – האחים מציעים להעניש את כולם אם ימצא הגביע אצל אחד מהם, מאחר והם משוכנעים שזה לא יקרה.</a:t>
            </a:r>
          </a:p>
          <a:p>
            <a:pPr algn="r" rtl="1">
              <a:lnSpc>
                <a:spcPts val="1990"/>
              </a:lnSpc>
            </a:pPr>
            <a:r>
              <a:rPr sz="1350" b="0" i="0" lang="he-IL">
                <a:solidFill>
                  <a:srgbClr val="111111"/>
                </a:solidFill>
                <a:latin typeface="IBM Plex Sans Hebrew"/>
                <a:cs typeface="IBM Plex Sans Hebrew"/>
                <a:ea typeface="IBM Plex Sans Hebrew"/>
              </a:rPr>
              <a:t>סעיף ב'</a:t>
            </a:r>
          </a:p>
          <a:p>
            <a:pPr algn="r" rtl="1">
              <a:lnSpc>
                <a:spcPts val="1990"/>
              </a:lnSpc>
            </a:pPr>
            <a:r>
              <a:rPr sz="1350" b="0" i="0" lang="he-IL">
                <a:solidFill>
                  <a:srgbClr val="111111"/>
                </a:solidFill>
                <a:latin typeface="IBM Plex Sans Hebrew"/>
                <a:cs typeface="IBM Plex Sans Hebrew"/>
                <a:ea typeface="IBM Plex Sans Hebrew"/>
              </a:rPr>
              <a:t>שתי דוגמאות מהכתוב שאפשר לבסס עליהן את הקביעה שהאחים עמדו בהצלחה יתרה במבחן שערך להם יוסף:</a:t>
            </a:r>
          </a:p>
          <a:p>
            <a:pPr algn="r" rtl="1">
              <a:lnSpc>
                <a:spcPts val="1990"/>
              </a:lnSpc>
            </a:pPr>
            <a:r>
              <a:rPr sz="1350" b="0" i="0" lang="he-IL">
                <a:solidFill>
                  <a:srgbClr val="111111"/>
                </a:solidFill>
                <a:latin typeface="IBM Plex Sans Hebrew"/>
                <a:cs typeface="IBM Plex Sans Hebrew"/>
                <a:ea typeface="IBM Plex Sans Hebrew"/>
              </a:rPr>
              <a:t>"ויקרעו שמלתם..." – האחים המודאגים נוהגים מנהגי אבלות (שהי יסייע להם לשנות את הגזירה) כי הם דואגים לאחיהם בנימין.</a:t>
            </a:r>
          </a:p>
          <a:p>
            <a:pPr algn="r" rtl="1">
              <a:lnSpc>
                <a:spcPts val="1990"/>
              </a:lnSpc>
            </a:pPr>
            <a:r>
              <a:rPr sz="1350" b="0" i="0" lang="he-IL">
                <a:solidFill>
                  <a:srgbClr val="111111"/>
                </a:solidFill>
                <a:latin typeface="IBM Plex Sans Hebrew"/>
                <a:cs typeface="IBM Plex Sans Hebrew"/>
                <a:ea typeface="IBM Plex Sans Hebrew"/>
              </a:rPr>
              <a:t>"ויעמס איש על חמרו וישבו העירה" – האחים לא נוטשים את בנימין שנלקח חזרה אל יוסף, הם הולכים בעקבותיו מתוך דאגה אליו.</a:t>
            </a:r>
          </a:p>
          <a:p>
            <a:pPr algn="r" rtl="1">
              <a:lnSpc>
                <a:spcPts val="1990"/>
              </a:lnSpc>
            </a:pPr>
            <a:r>
              <a:rPr sz="1350" b="0" i="0" lang="he-IL">
                <a:solidFill>
                  <a:srgbClr val="111111"/>
                </a:solidFill>
                <a:latin typeface="IBM Plex Sans Hebrew"/>
                <a:cs typeface="IBM Plex Sans Hebrew"/>
                <a:ea typeface="IBM Plex Sans Hebrew"/>
              </a:rPr>
              <a:t>"ויבא יהודה ואחיו ביתה אל יוסף והוא עדנו שם ויפלו לפניו ארצה" – האחים מתייצבים לפני יוסף ומשתחווים לו, בתקווה שישחרר את אחיהם בנימין.</a:t>
            </a:r>
          </a:p>
          <a:p>
            <a:pPr algn="r" rtl="1">
              <a:lnSpc>
                <a:spcPts val="1990"/>
              </a:lnSpc>
            </a:pPr>
            <a:r>
              <a:rPr sz="1350" b="0" i="0" lang="he-IL">
                <a:solidFill>
                  <a:srgbClr val="111111"/>
                </a:solidFill>
                <a:latin typeface="IBM Plex Sans Hebrew"/>
                <a:cs typeface="IBM Plex Sans Hebrew"/>
                <a:ea typeface="IBM Plex Sans Hebrew"/>
              </a:rPr>
              <a:t>"ויאמר יהודה... הננו עבדים לאדני גם אנחנו גם אשר נמצא הגביע בידו" – האחים מצהירים שאין בכוונתם לעזוב את בנימין ולנטוש אותו במצרים. הם מוכנים לשאת איתו בעונש ולהישאר עבדים במצרים.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(2/2)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095"/>
              </a:lnSpc>
            </a:pPr>
            <a:r>
              <a:rPr sz="1400" b="0" i="0" lang="he-IL">
                <a:solidFill>
                  <a:srgbClr val="111111"/>
                </a:solidFill>
                <a:latin typeface="IBM Plex Sans Hebrew"/>
                <a:cs typeface="IBM Plex Sans Hebrew"/>
                <a:ea typeface="IBM Plex Sans Hebrew"/>
              </a:rPr>
              <a:t>סעיף ג'</a:t>
            </a:r>
          </a:p>
          <a:p>
            <a:pPr algn="r" rtl="1">
              <a:lnSpc>
                <a:spcPts val="2095"/>
              </a:lnSpc>
            </a:pPr>
            <a:r>
              <a:rPr sz="1400" b="0" i="0" lang="he-IL">
                <a:solidFill>
                  <a:srgbClr val="111111"/>
                </a:solidFill>
                <a:latin typeface="IBM Plex Sans Hebrew"/>
                <a:cs typeface="IBM Plex Sans Hebrew"/>
                <a:ea typeface="IBM Plex Sans Hebrew"/>
              </a:rPr>
              <a:t>יהודה משתמש בנאומו במגוון דרכים לשכנע את יוסף שלא להשאיר את בנימין במצרים (על התלמיד להדגים מהכתוב שתיים מן הדרכים ולהסביר כיצד השפיעה כל אחת מהן על החלטת יוסף לחשוף את זהותו בפני אחיו):</a:t>
            </a:r>
          </a:p>
          <a:p>
            <a:pPr algn="r" rtl="1">
              <a:lnSpc>
                <a:spcPts val="2095"/>
              </a:lnSpc>
            </a:pPr>
            <a:r>
              <a:rPr sz="1400" b="0" i="0" lang="he-IL">
                <a:solidFill>
                  <a:srgbClr val="111111"/>
                </a:solidFill>
                <a:latin typeface="IBM Plex Sans Hebrew"/>
                <a:cs typeface="IBM Plex Sans Hebrew"/>
                <a:ea typeface="IBM Plex Sans Hebrew"/>
              </a:rPr>
              <a:t>חנופה – יהודה פונה אל יוסף בכינוי "אדוני" ומכנה את עצמו "עבדך": "ויאמר בי אדני ידבר נא עבדך" או: יהודה משווה את מעמדו של יוסף למעמדו של פרעה: "כי כמוך כפרעה". דברי החנופה ריככו את יוסף. ניכר שהוא נמצא במעמד עליו חלם – שליט על כל אחיו, לכן חשף זהותו לפניהם, להראות להם שחלומותיו התגשמו.</a:t>
            </a:r>
          </a:p>
          <a:p>
            <a:pPr algn="r" rtl="1">
              <a:lnSpc>
                <a:spcPts val="2095"/>
              </a:lnSpc>
            </a:pPr>
            <a:r>
              <a:rPr sz="1400" b="0" i="0" lang="he-IL">
                <a:solidFill>
                  <a:srgbClr val="111111"/>
                </a:solidFill>
                <a:latin typeface="IBM Plex Sans Hebrew"/>
                <a:cs typeface="IBM Plex Sans Hebrew"/>
                <a:ea typeface="IBM Plex Sans Hebrew"/>
              </a:rPr>
              <a:t>חמלה – "ונאמר אל אדני לא יוכל הנער לעזב את אביו ועזב את אביו ומת" או: "ויאמר עבדך אבי אלינו... ולקחתם גם את זה מעם פני וקרהו אסון והורדתם את שיבתי ברעה שאולה" או: "פן אראה ברע אשר ימצא את אבי" – יהודה מנסה לעורר את רחמיו של יוסף, הוא מדגיש לפניו את הקשר המיוחד של אביהם לבנימין ואם יחזרו אליו בלעדיו, אביהם עלול למות.</a:t>
            </a:r>
          </a:p>
          <a:p>
            <a:pPr algn="r" rtl="1">
              <a:lnSpc>
                <a:spcPts val="2095"/>
              </a:lnSpc>
            </a:pPr>
            <a:r>
              <a:rPr sz="1400" b="0" i="0" lang="he-IL">
                <a:solidFill>
                  <a:srgbClr val="111111"/>
                </a:solidFill>
                <a:latin typeface="IBM Plex Sans Hebrew"/>
                <a:cs typeface="IBM Plex Sans Hebrew"/>
                <a:ea typeface="IBM Plex Sans Hebrew"/>
              </a:rPr>
              <a:t>או: "...אתם ידעתם כי שנים ילדה אשתי ויצא האחד מאתי ואמר אך טרף טרף ולא ראיתיו עד הנה" – יהודה מנסה לעורר את רחמיו של יוסף ומספר לו שאביו כבר איבד בן אחד האהוב עליו מאוד. דברי יהודה עוררו את רחמיו של יוסף על אביו האהוב, לכן בחר לחשוף זהותו לפניהם.</a:t>
            </a:r>
          </a:p>
          <a:p>
            <a:pPr algn="r" rtl="1">
              <a:lnSpc>
                <a:spcPts val="2095"/>
              </a:lnSpc>
            </a:pPr>
            <a:r>
              <a:rPr sz="1400" b="0" i="0" lang="he-IL">
                <a:solidFill>
                  <a:srgbClr val="111111"/>
                </a:solidFill>
                <a:latin typeface="IBM Plex Sans Hebrew"/>
                <a:cs typeface="IBM Plex Sans Hebrew"/>
                <a:ea typeface="IBM Plex Sans Hebrew"/>
              </a:rPr>
              <a:t>קבלת אחריות – יהודה מספר ליוסף, שהוא הבטיח לאביו שהוא ידאג לבנימין וישיב אותו אליו. יהודה מסביר ליוסף שהוא האחראי לשלומו של בנימין והוא מתכוון למלא מחוייבות זו: "כי עבדך ערב את הנער מעם אבי לאמור אם לא אביאנו אליך וחטאתי לאבי כל הימים" או: "כי איך אעלה אל אבי והנער איננו אתי". יוסף מבין מלקיחת האחריות של יהודה על בנימין, שאחיו עברו שינוי ושאכפת להם זה מזה והם דואגים אחד לשני, לכן בחר לחשוף את זהותו לפני אחיו.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הגביע בשק בנימין; יהודה ניגש – שאלון 1261</dc:title>
  <dc:subject/>
  <dc:creator/>
  <cp:keywords/>
  <dc:description/>
  <cp:lastModifiedBy/>
  <cp:revision>1</cp:revision>
  <dcterms:created xsi:type="dcterms:W3CDTF">2013-01-27T09:14:16Z</dcterms:created>
  <dcterms:modified xsi:type="dcterms:W3CDTF">2013-01-27T09:15:58Z</dcterms:modified>
  <cp:category/>
</cp:coreProperties>
</file>