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760049" y="1270000"/>
            <a:ext cx="1669950" cy="444500"/>
          </a:xfrm>
          <a:prstGeom prst="rect">
            <a:avLst/>
          </a:prstGeom>
          <a:noFill/>
        </p:spPr>
        <p:txBody>
          <a:bodyPr wrap="square" lIns="0" rIns="0" tIns="0" bIns="0" anchor="t"/>
          <a:lstStyle/>
          <a:p>
            <a:pPr algn="r" rtl="1">
              <a:lnSpc>
                <a:spcPts val="3500"/>
              </a:lnSpc>
            </a:pPr>
            <a:r>
              <a:rPr sz="2400" b="0" i="0" lang="he-IL">
                <a:solidFill>
                  <a:srgbClr val="FFD23F"/>
                </a:solidFill>
                <a:latin typeface="Secular One"/>
                <a:cs typeface="Secular One"/>
                <a:ea typeface="Secular One"/>
              </a:rPr>
              <a:t>בראשית מ״ה</a:t>
            </a:r>
          </a:p>
        </p:txBody>
      </p:sp>
      <p:sp>
        <p:nvSpPr>
          <p:cNvPr id="4" name="TextBox 3"/>
          <p:cNvSpPr txBox="1"/>
          <p:nvPr/>
        </p:nvSpPr>
        <p:spPr>
          <a:xfrm>
            <a:off x="5885180" y="1714500"/>
            <a:ext cx="5755640" cy="2794000"/>
          </a:xfrm>
          <a:prstGeom prst="rect">
            <a:avLst/>
          </a:prstGeom>
          <a:noFill/>
        </p:spPr>
        <p:txBody>
          <a:bodyPr wrap="square" lIns="0" rIns="0" tIns="0" bIns="0" anchor="ctr"/>
          <a:lstStyle/>
          <a:p>
            <a:pPr algn="r" rtl="1">
              <a:lnSpc>
                <a:spcPts val="7559"/>
              </a:lnSpc>
            </a:pPr>
            <a:r>
              <a:rPr sz="7000" b="0" i="0" lang="he-IL">
                <a:solidFill>
                  <a:srgbClr val="FFFFFF"/>
                </a:solidFill>
                <a:latin typeface="Suez One"/>
                <a:cs typeface="Suez One"/>
                <a:ea typeface="Suez One"/>
              </a:rPr>
              <a:t>יוסף מתוודע לאחיו</a:t>
            </a:r>
          </a:p>
        </p:txBody>
      </p:sp>
      <p:sp>
        <p:nvSpPr>
          <p:cNvPr id="5" name="TextBox 4"/>
          <p:cNvSpPr txBox="1"/>
          <p:nvPr/>
        </p:nvSpPr>
        <p:spPr>
          <a:xfrm>
            <a:off x="9028798" y="4533900"/>
            <a:ext cx="2385136" cy="406400"/>
          </a:xfrm>
          <a:prstGeom prst="rect">
            <a:avLst/>
          </a:prstGeom>
          <a:noFill/>
        </p:spPr>
        <p:txBody>
          <a:bodyPr wrap="square" lIns="0" rIns="0" tIns="0" bIns="0" anchor="t"/>
          <a:lstStyle/>
          <a:p>
            <a:pPr algn="r" rtl="1">
              <a:lnSpc>
                <a:spcPts val="3200"/>
              </a:lnSpc>
            </a:pPr>
            <a:r>
              <a:rPr sz="2100" b="0" i="0" lang="he-IL">
                <a:solidFill>
                  <a:srgbClr val="111111"/>
                </a:solidFill>
                <a:latin typeface="Rubik"/>
                <a:cs typeface="Rubik"/>
                <a:ea typeface="Rubik"/>
              </a:rPr>
              <a:t>שאלון 1261 · בראשית</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655234" y="305799"/>
            <a:ext cx="651600" cy="328200"/>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פתיחה</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מטרות השיעור</a:t>
            </a:r>
          </a:p>
        </p:txBody>
      </p:sp>
      <p:sp>
        <p:nvSpPr>
          <p:cNvPr id="5" name="TextBox 4"/>
          <p:cNvSpPr txBox="1"/>
          <p:nvPr/>
        </p:nvSpPr>
        <p:spPr>
          <a:xfrm>
            <a:off x="10515600" y="1873250"/>
            <a:ext cx="685800" cy="698500"/>
          </a:xfrm>
          <a:prstGeom prst="rect">
            <a:avLst/>
          </a:prstGeom>
          <a:noFill/>
        </p:spPr>
        <p:txBody>
          <a:bodyPr wrap="square" lIns="0" rIns="0" tIns="0" bIns="0" anchor="t"/>
          <a:lstStyle/>
          <a:p>
            <a:pPr algn="ctr" rtl="1">
              <a:lnSpc>
                <a:spcPts val="5500"/>
              </a:lnSpc>
            </a:pPr>
            <a:r>
              <a:rPr sz="3100" b="0" i="0" lang="he-IL">
                <a:solidFill>
                  <a:srgbClr val="FFFFFF"/>
                </a:solidFill>
                <a:latin typeface="Suez One"/>
                <a:cs typeface="Suez One"/>
                <a:ea typeface="Suez One"/>
              </a:rPr>
              <a:t>1</a:t>
            </a:r>
          </a:p>
        </p:txBody>
      </p:sp>
      <p:sp>
        <p:nvSpPr>
          <p:cNvPr id="6" name="TextBox 5"/>
          <p:cNvSpPr txBox="1"/>
          <p:nvPr/>
        </p:nvSpPr>
        <p:spPr>
          <a:xfrm>
            <a:off x="4840859" y="1746250"/>
            <a:ext cx="5520182" cy="889000"/>
          </a:xfrm>
          <a:prstGeom prst="rect">
            <a:avLst/>
          </a:prstGeom>
          <a:noFill/>
        </p:spPr>
        <p:txBody>
          <a:bodyPr wrap="square" lIns="0" rIns="0" tIns="0" bIns="0" anchor="ctr"/>
          <a:lstStyle/>
          <a:p>
            <a:pPr algn="r" rtl="1">
              <a:lnSpc>
                <a:spcPts val="3000"/>
              </a:lnSpc>
            </a:pPr>
            <a:r>
              <a:rPr sz="2400" b="0" i="0" lang="he-IL">
                <a:solidFill>
                  <a:srgbClr val="111111"/>
                </a:solidFill>
                <a:latin typeface="Rubik"/>
                <a:cs typeface="Rubik"/>
                <a:ea typeface="Rubik"/>
              </a:rPr>
              <a:t>נכיר את הסיפור «יוסף מתוודע לאחיו» (בראשית מ״ה) ואת הדמויות בו</a:t>
            </a:r>
          </a:p>
        </p:txBody>
      </p:sp>
      <p:sp>
        <p:nvSpPr>
          <p:cNvPr id="7" name="TextBox 6"/>
          <p:cNvSpPr txBox="1"/>
          <p:nvPr/>
        </p:nvSpPr>
        <p:spPr>
          <a:xfrm>
            <a:off x="10515600" y="3041650"/>
            <a:ext cx="685800" cy="698500"/>
          </a:xfrm>
          <a:prstGeom prst="rect">
            <a:avLst/>
          </a:prstGeom>
          <a:noFill/>
        </p:spPr>
        <p:txBody>
          <a:bodyPr wrap="square" lIns="0" rIns="0" tIns="0" bIns="0" anchor="t"/>
          <a:lstStyle/>
          <a:p>
            <a:pPr algn="ctr" rtl="1">
              <a:lnSpc>
                <a:spcPts val="5500"/>
              </a:lnSpc>
            </a:pPr>
            <a:r>
              <a:rPr sz="3100" b="0" i="0" lang="he-IL">
                <a:solidFill>
                  <a:srgbClr val="FFFFFF"/>
                </a:solidFill>
                <a:latin typeface="Suez One"/>
                <a:cs typeface="Suez One"/>
                <a:ea typeface="Suez One"/>
              </a:rPr>
              <a:t>2</a:t>
            </a:r>
          </a:p>
        </p:txBody>
      </p:sp>
      <p:sp>
        <p:nvSpPr>
          <p:cNvPr id="8" name="TextBox 7"/>
          <p:cNvSpPr txBox="1"/>
          <p:nvPr/>
        </p:nvSpPr>
        <p:spPr>
          <a:xfrm>
            <a:off x="4840859" y="2914650"/>
            <a:ext cx="5520182" cy="889000"/>
          </a:xfrm>
          <a:prstGeom prst="rect">
            <a:avLst/>
          </a:prstGeom>
          <a:noFill/>
        </p:spPr>
        <p:txBody>
          <a:bodyPr wrap="square" lIns="0" rIns="0" tIns="0" bIns="0" anchor="ctr"/>
          <a:lstStyle/>
          <a:p>
            <a:pPr algn="r" rtl="1">
              <a:lnSpc>
                <a:spcPts val="3000"/>
              </a:lnSpc>
            </a:pPr>
            <a:r>
              <a:rPr sz="2400" b="0" i="0" lang="he-IL">
                <a:solidFill>
                  <a:srgbClr val="111111"/>
                </a:solidFill>
                <a:latin typeface="Rubik"/>
                <a:cs typeface="Rubik"/>
                <a:ea typeface="Rubik"/>
              </a:rPr>
              <a:t>נבחן כיצד הסיפור מבטא את התמה «בראשית»</a:t>
            </a:r>
          </a:p>
        </p:txBody>
      </p:sp>
      <p:sp>
        <p:nvSpPr>
          <p:cNvPr id="9" name="TextBox 8"/>
          <p:cNvSpPr txBox="1"/>
          <p:nvPr/>
        </p:nvSpPr>
        <p:spPr>
          <a:xfrm>
            <a:off x="10515600" y="4210050"/>
            <a:ext cx="685800" cy="698500"/>
          </a:xfrm>
          <a:prstGeom prst="rect">
            <a:avLst/>
          </a:prstGeom>
          <a:noFill/>
        </p:spPr>
        <p:txBody>
          <a:bodyPr wrap="square" lIns="0" rIns="0" tIns="0" bIns="0" anchor="t"/>
          <a:lstStyle/>
          <a:p>
            <a:pPr algn="ctr" rtl="1">
              <a:lnSpc>
                <a:spcPts val="5500"/>
              </a:lnSpc>
            </a:pPr>
            <a:r>
              <a:rPr sz="3100" b="0" i="0" lang="he-IL">
                <a:solidFill>
                  <a:srgbClr val="FFFFFF"/>
                </a:solidFill>
                <a:latin typeface="Suez One"/>
                <a:cs typeface="Suez One"/>
                <a:ea typeface="Suez One"/>
              </a:rPr>
              <a:t>3</a:t>
            </a:r>
          </a:p>
        </p:txBody>
      </p:sp>
      <p:sp>
        <p:nvSpPr>
          <p:cNvPr id="10" name="TextBox 9"/>
          <p:cNvSpPr txBox="1"/>
          <p:nvPr/>
        </p:nvSpPr>
        <p:spPr>
          <a:xfrm>
            <a:off x="4840859" y="4083050"/>
            <a:ext cx="5520182" cy="889000"/>
          </a:xfrm>
          <a:prstGeom prst="rect">
            <a:avLst/>
          </a:prstGeom>
          <a:noFill/>
        </p:spPr>
        <p:txBody>
          <a:bodyPr wrap="square" lIns="0" rIns="0" tIns="0" bIns="0" anchor="ctr"/>
          <a:lstStyle/>
          <a:p>
            <a:pPr algn="r" rtl="1">
              <a:lnSpc>
                <a:spcPts val="3000"/>
              </a:lnSpc>
            </a:pPr>
            <a:r>
              <a:rPr sz="2400" b="0" i="0" lang="he-IL">
                <a:solidFill>
                  <a:srgbClr val="111111"/>
                </a:solidFill>
                <a:latin typeface="Rubik"/>
                <a:cs typeface="Rubik"/>
                <a:ea typeface="Rubik"/>
              </a:rPr>
              <a:t>נקרא פסוקי מפתח ונעמיק בפירוש רש"י ורמב"ן</a:t>
            </a:r>
          </a:p>
        </p:txBody>
      </p:sp>
      <p:sp>
        <p:nvSpPr>
          <p:cNvPr id="11" name="TextBox 10"/>
          <p:cNvSpPr txBox="1"/>
          <p:nvPr/>
        </p:nvSpPr>
        <p:spPr>
          <a:xfrm>
            <a:off x="10515600" y="5378450"/>
            <a:ext cx="685800" cy="698500"/>
          </a:xfrm>
          <a:prstGeom prst="rect">
            <a:avLst/>
          </a:prstGeom>
          <a:noFill/>
        </p:spPr>
        <p:txBody>
          <a:bodyPr wrap="square" lIns="0" rIns="0" tIns="0" bIns="0" anchor="t"/>
          <a:lstStyle/>
          <a:p>
            <a:pPr algn="ctr" rtl="1">
              <a:lnSpc>
                <a:spcPts val="5500"/>
              </a:lnSpc>
            </a:pPr>
            <a:r>
              <a:rPr sz="3100" b="0" i="0" lang="he-IL">
                <a:solidFill>
                  <a:srgbClr val="FFFFFF"/>
                </a:solidFill>
                <a:latin typeface="Suez One"/>
                <a:cs typeface="Suez One"/>
                <a:ea typeface="Suez One"/>
              </a:rPr>
              <a:t>4</a:t>
            </a:r>
          </a:p>
        </p:txBody>
      </p:sp>
      <p:sp>
        <p:nvSpPr>
          <p:cNvPr id="12" name="TextBox 11"/>
          <p:cNvSpPr txBox="1"/>
          <p:nvPr/>
        </p:nvSpPr>
        <p:spPr>
          <a:xfrm>
            <a:off x="4840859" y="5251450"/>
            <a:ext cx="5520182" cy="889000"/>
          </a:xfrm>
          <a:prstGeom prst="rect">
            <a:avLst/>
          </a:prstGeom>
          <a:noFill/>
        </p:spPr>
        <p:txBody>
          <a:bodyPr wrap="square" lIns="0" rIns="0" tIns="0" bIns="0" anchor="ctr"/>
          <a:lstStyle/>
          <a:p>
            <a:pPr algn="r" rtl="1">
              <a:lnSpc>
                <a:spcPts val="3000"/>
              </a:lnSpc>
            </a:pPr>
            <a:r>
              <a:rPr sz="2400" b="0" i="0" lang="he-IL">
                <a:solidFill>
                  <a:srgbClr val="111111"/>
                </a:solidFill>
                <a:latin typeface="Rubik"/>
                <a:cs typeface="Rubik"/>
                <a:ea typeface="Rubik"/>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893814" y="308922"/>
            <a:ext cx="413061" cy="321955"/>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רקע</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הדמויות בסיפור</a:t>
            </a:r>
          </a:p>
        </p:txBody>
      </p:sp>
      <p:sp>
        <p:nvSpPr>
          <p:cNvPr id="5" name="TextBox 4"/>
          <p:cNvSpPr txBox="1"/>
          <p:nvPr/>
        </p:nvSpPr>
        <p:spPr>
          <a:xfrm>
            <a:off x="6414401" y="1904384"/>
            <a:ext cx="4794119" cy="547451"/>
          </a:xfrm>
          <a:prstGeom prst="rect">
            <a:avLst/>
          </a:prstGeom>
          <a:noFill/>
        </p:spPr>
        <p:txBody>
          <a:bodyPr wrap="square" lIns="0" rIns="0" tIns="0" bIns="0" anchor="t"/>
          <a:lstStyle/>
          <a:p>
            <a:pPr algn="r" rtl="1">
              <a:lnSpc>
                <a:spcPts val="3800"/>
              </a:lnSpc>
            </a:pPr>
            <a:r>
              <a:rPr sz="2800" b="0" i="0" lang="he-IL">
                <a:solidFill>
                  <a:srgbClr val="FF4D4D"/>
                </a:solidFill>
                <a:latin typeface="Suez One"/>
                <a:cs typeface="Suez One"/>
                <a:ea typeface="Suez One"/>
              </a:rPr>
              <a:t>יוסף</a:t>
            </a:r>
          </a:p>
        </p:txBody>
      </p:sp>
      <p:sp>
        <p:nvSpPr>
          <p:cNvPr id="6" name="TextBox 5"/>
          <p:cNvSpPr txBox="1"/>
          <p:nvPr/>
        </p:nvSpPr>
        <p:spPr>
          <a:xfrm>
            <a:off x="6422059" y="2463130"/>
            <a:ext cx="4803982" cy="1233185"/>
          </a:xfrm>
          <a:prstGeom prst="rect">
            <a:avLst/>
          </a:prstGeom>
          <a:noFill/>
        </p:spPr>
        <p:txBody>
          <a:bodyPr wrap="square" lIns="0" rIns="0" tIns="0" bIns="0" anchor="t"/>
          <a:lstStyle/>
          <a:p>
            <a:pPr algn="r" rtl="1">
              <a:lnSpc>
                <a:spcPts val="2565"/>
              </a:lnSpc>
            </a:pPr>
            <a:r>
              <a:rPr sz="1900" b="0" i="0" lang="he-IL">
                <a:solidFill>
                  <a:srgbClr val="111111"/>
                </a:solidFill>
                <a:latin typeface="Rubik"/>
                <a:cs typeface="Rubik"/>
                <a:ea typeface="Rubik"/>
              </a:rPr>
              <a:t>יוסף לא יכול להתאפק, מוציא את כל המצרים ובוכה בקול גדול.</a:t>
            </a:r>
          </a:p>
        </p:txBody>
      </p:sp>
      <p:sp>
        <p:nvSpPr>
          <p:cNvPr id="7" name="TextBox 6"/>
          <p:cNvSpPr txBox="1"/>
          <p:nvPr/>
        </p:nvSpPr>
        <p:spPr>
          <a:xfrm>
            <a:off x="983478" y="1904384"/>
            <a:ext cx="4794119" cy="547451"/>
          </a:xfrm>
          <a:prstGeom prst="rect">
            <a:avLst/>
          </a:prstGeom>
          <a:noFill/>
        </p:spPr>
        <p:txBody>
          <a:bodyPr wrap="square" lIns="0" rIns="0" tIns="0" bIns="0" anchor="t"/>
          <a:lstStyle/>
          <a:p>
            <a:pPr algn="r" rtl="1">
              <a:lnSpc>
                <a:spcPts val="3800"/>
              </a:lnSpc>
            </a:pPr>
            <a:r>
              <a:rPr sz="2800" b="0" i="0" lang="he-IL">
                <a:solidFill>
                  <a:srgbClr val="FF4D4D"/>
                </a:solidFill>
                <a:latin typeface="Suez One"/>
                <a:cs typeface="Suez One"/>
                <a:ea typeface="Suez One"/>
              </a:rPr>
              <a:t>יעקב</a:t>
            </a:r>
          </a:p>
        </p:txBody>
      </p:sp>
      <p:sp>
        <p:nvSpPr>
          <p:cNvPr id="8" name="TextBox 7"/>
          <p:cNvSpPr txBox="1"/>
          <p:nvPr/>
        </p:nvSpPr>
        <p:spPr>
          <a:xfrm>
            <a:off x="965957" y="2463130"/>
            <a:ext cx="4803982" cy="1233185"/>
          </a:xfrm>
          <a:prstGeom prst="rect">
            <a:avLst/>
          </a:prstGeom>
          <a:noFill/>
        </p:spPr>
        <p:txBody>
          <a:bodyPr wrap="square" lIns="0" rIns="0" tIns="0" bIns="0" anchor="t"/>
          <a:lstStyle/>
          <a:p>
            <a:pPr algn="r" rtl="1">
              <a:lnSpc>
                <a:spcPts val="2565"/>
              </a:lnSpc>
            </a:pPr>
            <a:r>
              <a:rPr sz="1900" b="0" i="0" lang="he-IL">
                <a:solidFill>
                  <a:srgbClr val="111111"/>
                </a:solidFill>
                <a:latin typeface="Rubik"/>
                <a:cs typeface="Rubik"/>
                <a:ea typeface="Rubik"/>
              </a:rPr>
              <a:t>הוא ממליץ שיעקב ירד לגשן, וכך יהיה קרוב.</a:t>
            </a:r>
          </a:p>
        </p:txBody>
      </p:sp>
      <p:sp>
        <p:nvSpPr>
          <p:cNvPr id="9" name="TextBox 8"/>
          <p:cNvSpPr txBox="1"/>
          <p:nvPr/>
        </p:nvSpPr>
        <p:spPr>
          <a:xfrm>
            <a:off x="6414401" y="4304684"/>
            <a:ext cx="4794119" cy="547451"/>
          </a:xfrm>
          <a:prstGeom prst="rect">
            <a:avLst/>
          </a:prstGeom>
          <a:noFill/>
        </p:spPr>
        <p:txBody>
          <a:bodyPr wrap="square" lIns="0" rIns="0" tIns="0" bIns="0" anchor="t"/>
          <a:lstStyle/>
          <a:p>
            <a:pPr algn="r" rtl="1">
              <a:lnSpc>
                <a:spcPts val="3800"/>
              </a:lnSpc>
            </a:pPr>
            <a:r>
              <a:rPr sz="2800" b="0" i="0" lang="he-IL">
                <a:solidFill>
                  <a:srgbClr val="FF4D4D"/>
                </a:solidFill>
                <a:latin typeface="Suez One"/>
                <a:cs typeface="Suez One"/>
                <a:ea typeface="Suez One"/>
              </a:rPr>
              <a:t>פרעה</a:t>
            </a:r>
          </a:p>
        </p:txBody>
      </p:sp>
      <p:sp>
        <p:nvSpPr>
          <p:cNvPr id="10" name="TextBox 9"/>
          <p:cNvSpPr txBox="1"/>
          <p:nvPr/>
        </p:nvSpPr>
        <p:spPr>
          <a:xfrm>
            <a:off x="6422059" y="4863430"/>
            <a:ext cx="4803982" cy="1233185"/>
          </a:xfrm>
          <a:prstGeom prst="rect">
            <a:avLst/>
          </a:prstGeom>
          <a:noFill/>
        </p:spPr>
        <p:txBody>
          <a:bodyPr wrap="square" lIns="0" rIns="0" tIns="0" bIns="0" anchor="t"/>
          <a:lstStyle/>
          <a:p>
            <a:pPr algn="r" rtl="1">
              <a:lnSpc>
                <a:spcPts val="2565"/>
              </a:lnSpc>
            </a:pPr>
            <a:r>
              <a:rPr sz="1900" b="0" i="0" lang="he-IL">
                <a:solidFill>
                  <a:srgbClr val="111111"/>
                </a:solidFill>
                <a:latin typeface="Rubik"/>
                <a:cs typeface="Rubik"/>
                <a:ea typeface="Rubik"/>
              </a:rPr>
              <a:t>פרעה שומע ומצטרף להזמנה, ושולח עגלות ומזון.</a:t>
            </a:r>
          </a:p>
        </p:txBody>
      </p:sp>
      <p:sp>
        <p:nvSpPr>
          <p:cNvPr id="11" name="TextBox 10"/>
          <p:cNvSpPr txBox="1"/>
          <p:nvPr/>
        </p:nvSpPr>
        <p:spPr>
          <a:xfrm>
            <a:off x="983478" y="4304684"/>
            <a:ext cx="4794119" cy="547451"/>
          </a:xfrm>
          <a:prstGeom prst="rect">
            <a:avLst/>
          </a:prstGeom>
          <a:noFill/>
        </p:spPr>
        <p:txBody>
          <a:bodyPr wrap="square" lIns="0" rIns="0" tIns="0" bIns="0" anchor="t"/>
          <a:lstStyle/>
          <a:p>
            <a:pPr algn="r" rtl="1">
              <a:lnSpc>
                <a:spcPts val="3800"/>
              </a:lnSpc>
            </a:pPr>
            <a:r>
              <a:rPr sz="2800" b="0" i="0" lang="he-IL">
                <a:solidFill>
                  <a:srgbClr val="FF4D4D"/>
                </a:solidFill>
                <a:latin typeface="Suez One"/>
                <a:cs typeface="Suez One"/>
                <a:ea typeface="Suez One"/>
              </a:rPr>
              <a:t>בנימין</a:t>
            </a:r>
          </a:p>
        </p:txBody>
      </p:sp>
      <p:sp>
        <p:nvSpPr>
          <p:cNvPr id="12" name="TextBox 11"/>
          <p:cNvSpPr txBox="1"/>
          <p:nvPr/>
        </p:nvSpPr>
        <p:spPr>
          <a:xfrm>
            <a:off x="965957" y="4863430"/>
            <a:ext cx="4803982" cy="1233185"/>
          </a:xfrm>
          <a:prstGeom prst="rect">
            <a:avLst/>
          </a:prstGeom>
          <a:noFill/>
        </p:spPr>
        <p:txBody>
          <a:bodyPr wrap="square" lIns="0" rIns="0" tIns="0" bIns="0" anchor="t"/>
          <a:lstStyle/>
          <a:p>
            <a:pPr algn="r" rtl="1">
              <a:lnSpc>
                <a:spcPts val="2565"/>
              </a:lnSpc>
            </a:pPr>
            <a:r>
              <a:rPr sz="1900" b="0" i="0" lang="he-IL">
                <a:solidFill>
                  <a:srgbClr val="111111"/>
                </a:solidFill>
                <a:latin typeface="Rubik"/>
                <a:cs typeface="Rubik"/>
                <a:ea typeface="Rubik"/>
              </a:rPr>
              <a:t>לבנימין הוא נותן שלוש מאות כסף וחמש חליפות שמלות.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893814" y="308922"/>
            <a:ext cx="413061" cy="321955"/>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רקע</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רצף האירועים</a:t>
            </a:r>
          </a:p>
        </p:txBody>
      </p:sp>
      <p:sp>
        <p:nvSpPr>
          <p:cNvPr id="5" name="TextBox 4"/>
          <p:cNvSpPr txBox="1"/>
          <p:nvPr/>
        </p:nvSpPr>
        <p:spPr>
          <a:xfrm>
            <a:off x="9482732" y="1911350"/>
            <a:ext cx="482600" cy="482600"/>
          </a:xfrm>
          <a:prstGeom prst="rect">
            <a:avLst/>
          </a:prstGeom>
          <a:noFill/>
        </p:spPr>
        <p:txBody>
          <a:bodyPr wrap="square" lIns="0" rIns="0" tIns="0" bIns="0" anchor="t"/>
          <a:lstStyle/>
          <a:p>
            <a:pPr algn="ctr" rtl="1">
              <a:lnSpc>
                <a:spcPts val="3800"/>
              </a:lnSpc>
            </a:pPr>
            <a:r>
              <a:rPr sz="2100" b="0" i="0" lang="he-IL">
                <a:solidFill>
                  <a:srgbClr val="111111"/>
                </a:solidFill>
                <a:latin typeface="Suez One"/>
                <a:cs typeface="Suez One"/>
                <a:ea typeface="Suez One"/>
              </a:rPr>
              <a:t>1</a:t>
            </a:r>
          </a:p>
        </p:txBody>
      </p:sp>
      <p:sp>
        <p:nvSpPr>
          <p:cNvPr id="6" name="TextBox 5"/>
          <p:cNvSpPr txBox="1"/>
          <p:nvPr/>
        </p:nvSpPr>
        <p:spPr>
          <a:xfrm>
            <a:off x="8169541" y="2444750"/>
            <a:ext cx="3108883" cy="1257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יוסף לא יכול להתאפק, מוציא את כל המצרים ובוכה בקול גדול.</a:t>
            </a:r>
          </a:p>
        </p:txBody>
      </p:sp>
      <p:sp>
        <p:nvSpPr>
          <p:cNvPr id="7" name="TextBox 6"/>
          <p:cNvSpPr txBox="1"/>
          <p:nvPr/>
        </p:nvSpPr>
        <p:spPr>
          <a:xfrm>
            <a:off x="5854799" y="1911350"/>
            <a:ext cx="482600" cy="482600"/>
          </a:xfrm>
          <a:prstGeom prst="rect">
            <a:avLst/>
          </a:prstGeom>
          <a:noFill/>
        </p:spPr>
        <p:txBody>
          <a:bodyPr wrap="square" lIns="0" rIns="0" tIns="0" bIns="0" anchor="t"/>
          <a:lstStyle/>
          <a:p>
            <a:pPr algn="ctr" rtl="1">
              <a:lnSpc>
                <a:spcPts val="3800"/>
              </a:lnSpc>
            </a:pPr>
            <a:r>
              <a:rPr sz="2100" b="0" i="0" lang="he-IL">
                <a:solidFill>
                  <a:srgbClr val="111111"/>
                </a:solidFill>
                <a:latin typeface="Suez One"/>
                <a:cs typeface="Suez One"/>
                <a:ea typeface="Suez One"/>
              </a:rPr>
              <a:t>2</a:t>
            </a:r>
          </a:p>
        </p:txBody>
      </p:sp>
      <p:sp>
        <p:nvSpPr>
          <p:cNvPr id="8" name="TextBox 7"/>
          <p:cNvSpPr txBox="1"/>
          <p:nvPr/>
        </p:nvSpPr>
        <p:spPr>
          <a:xfrm>
            <a:off x="4541607" y="2444750"/>
            <a:ext cx="3108883" cy="1257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יוסף מרגיע אותם: ״ועתה אל תעצבו...</a:t>
            </a:r>
          </a:p>
        </p:txBody>
      </p:sp>
      <p:sp>
        <p:nvSpPr>
          <p:cNvPr id="9" name="TextBox 8"/>
          <p:cNvSpPr txBox="1"/>
          <p:nvPr/>
        </p:nvSpPr>
        <p:spPr>
          <a:xfrm>
            <a:off x="2226865" y="1911350"/>
            <a:ext cx="482600" cy="482600"/>
          </a:xfrm>
          <a:prstGeom prst="rect">
            <a:avLst/>
          </a:prstGeom>
          <a:noFill/>
        </p:spPr>
        <p:txBody>
          <a:bodyPr wrap="square" lIns="0" rIns="0" tIns="0" bIns="0" anchor="t"/>
          <a:lstStyle/>
          <a:p>
            <a:pPr algn="ctr" rtl="1">
              <a:lnSpc>
                <a:spcPts val="3800"/>
              </a:lnSpc>
            </a:pPr>
            <a:r>
              <a:rPr sz="2100" b="0" i="0" lang="he-IL">
                <a:solidFill>
                  <a:srgbClr val="111111"/>
                </a:solidFill>
                <a:latin typeface="Suez One"/>
                <a:cs typeface="Suez One"/>
                <a:ea typeface="Suez One"/>
              </a:rPr>
              <a:t>3</a:t>
            </a:r>
          </a:p>
        </p:txBody>
      </p:sp>
      <p:sp>
        <p:nvSpPr>
          <p:cNvPr id="10" name="TextBox 9"/>
          <p:cNvSpPr txBox="1"/>
          <p:nvPr/>
        </p:nvSpPr>
        <p:spPr>
          <a:xfrm>
            <a:off x="913674" y="2444750"/>
            <a:ext cx="3108883" cy="1257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הוא מצווה להביא את יעקב למצרים, לארץ גשן, ולהתיישב שם בזמן הרעב.</a:t>
            </a:r>
          </a:p>
        </p:txBody>
      </p:sp>
      <p:sp>
        <p:nvSpPr>
          <p:cNvPr id="11" name="TextBox 10"/>
          <p:cNvSpPr txBox="1"/>
          <p:nvPr/>
        </p:nvSpPr>
        <p:spPr>
          <a:xfrm>
            <a:off x="9482732" y="4324350"/>
            <a:ext cx="482600" cy="482600"/>
          </a:xfrm>
          <a:prstGeom prst="rect">
            <a:avLst/>
          </a:prstGeom>
          <a:noFill/>
        </p:spPr>
        <p:txBody>
          <a:bodyPr wrap="square" lIns="0" rIns="0" tIns="0" bIns="0" anchor="t"/>
          <a:lstStyle/>
          <a:p>
            <a:pPr algn="ctr" rtl="1">
              <a:lnSpc>
                <a:spcPts val="3800"/>
              </a:lnSpc>
            </a:pPr>
            <a:r>
              <a:rPr sz="2100" b="0" i="0" lang="he-IL">
                <a:solidFill>
                  <a:srgbClr val="111111"/>
                </a:solidFill>
                <a:latin typeface="Suez One"/>
                <a:cs typeface="Suez One"/>
                <a:ea typeface="Suez One"/>
              </a:rPr>
              <a:t>4</a:t>
            </a:r>
          </a:p>
        </p:txBody>
      </p:sp>
      <p:sp>
        <p:nvSpPr>
          <p:cNvPr id="12" name="TextBox 11"/>
          <p:cNvSpPr txBox="1"/>
          <p:nvPr/>
        </p:nvSpPr>
        <p:spPr>
          <a:xfrm>
            <a:off x="8169541" y="4857750"/>
            <a:ext cx="3108883" cy="1257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פרעה שומע ומצטרף להזמנה, ושולח עגלות ומזון.</a:t>
            </a:r>
          </a:p>
        </p:txBody>
      </p:sp>
      <p:sp>
        <p:nvSpPr>
          <p:cNvPr id="13" name="TextBox 12"/>
          <p:cNvSpPr txBox="1"/>
          <p:nvPr/>
        </p:nvSpPr>
        <p:spPr>
          <a:xfrm>
            <a:off x="5854799" y="4324350"/>
            <a:ext cx="482600" cy="482600"/>
          </a:xfrm>
          <a:prstGeom prst="rect">
            <a:avLst/>
          </a:prstGeom>
          <a:noFill/>
        </p:spPr>
        <p:txBody>
          <a:bodyPr wrap="square" lIns="0" rIns="0" tIns="0" bIns="0" anchor="t"/>
          <a:lstStyle/>
          <a:p>
            <a:pPr algn="ctr" rtl="1">
              <a:lnSpc>
                <a:spcPts val="3800"/>
              </a:lnSpc>
            </a:pPr>
            <a:r>
              <a:rPr sz="2100" b="0" i="0" lang="he-IL">
                <a:solidFill>
                  <a:srgbClr val="111111"/>
                </a:solidFill>
                <a:latin typeface="Suez One"/>
                <a:cs typeface="Suez One"/>
                <a:ea typeface="Suez One"/>
              </a:rPr>
              <a:t>5</a:t>
            </a:r>
          </a:p>
        </p:txBody>
      </p:sp>
      <p:sp>
        <p:nvSpPr>
          <p:cNvPr id="14" name="TextBox 13"/>
          <p:cNvSpPr txBox="1"/>
          <p:nvPr/>
        </p:nvSpPr>
        <p:spPr>
          <a:xfrm>
            <a:off x="4541607" y="4857750"/>
            <a:ext cx="3108883" cy="1257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האחים חוזרים לכנען ומספרים ליעקב ״עוד יוסף חי״.</a:t>
            </a:r>
          </a:p>
        </p:txBody>
      </p:sp>
      <p:sp>
        <p:nvSpPr>
          <p:cNvPr id="15" name="TextBox 14"/>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9313824" y="288286"/>
            <a:ext cx="1996455" cy="363227"/>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קוראים בפסוקים · 1/4</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בראשית מ"ה, א'</a:t>
            </a:r>
          </a:p>
        </p:txBody>
      </p:sp>
      <p:sp>
        <p:nvSpPr>
          <p:cNvPr id="5" name="TextBox 4"/>
          <p:cNvSpPr txBox="1"/>
          <p:nvPr/>
        </p:nvSpPr>
        <p:spPr>
          <a:xfrm>
            <a:off x="1099058" y="2125662"/>
            <a:ext cx="9993884" cy="2733675"/>
          </a:xfrm>
          <a:prstGeom prst="rect">
            <a:avLst/>
          </a:prstGeom>
          <a:noFill/>
        </p:spPr>
        <p:txBody>
          <a:bodyPr wrap="square" lIns="0" rIns="0" tIns="0" bIns="0" anchor="t"/>
          <a:lstStyle/>
          <a:p>
            <a:pPr algn="ctr" rtl="1">
              <a:lnSpc>
                <a:spcPts val="7175"/>
              </a:lnSpc>
            </a:pPr>
            <a:r>
              <a:rPr sz="4100" b="0" i="0" lang="he-IL">
                <a:solidFill>
                  <a:srgbClr val="111111"/>
                </a:solidFill>
                <a:latin typeface="Frank Ruhl Libre"/>
                <a:cs typeface="Frank Ruhl Libre"/>
                <a:ea typeface="Frank Ruhl Libre"/>
              </a:rPr>
              <a:t>וְלֹא־יָכֹל יוֹסֵף לְהִתְאַפֵּק לְכֹל הַנִּצָּבִים עָלָיו וַיִּקְרָא </a:t>
            </a:r>
            <a:r>
              <a:rPr sz="4100" b="1" i="0" lang="he-IL">
                <a:solidFill>
                  <a:srgbClr val="111111"/>
                </a:solidFill>
                <a:latin typeface="Frank Ruhl Libre"/>
                <a:cs typeface="Frank Ruhl Libre"/>
                <a:ea typeface="Frank Ruhl Libre"/>
              </a:rPr>
              <a:t>הוֹצִיאוּ כָל־אִישׁ מֵעָלָי</a:t>
            </a:r>
            <a:r>
              <a:rPr sz="4100" b="0" i="0" lang="he-IL">
                <a:solidFill>
                  <a:srgbClr val="111111"/>
                </a:solidFill>
                <a:latin typeface="Frank Ruhl Libre"/>
                <a:cs typeface="Frank Ruhl Libre"/>
                <a:ea typeface="Frank Ruhl Libre"/>
              </a:rPr>
              <a:t> וְלֹא־עָמַד אִישׁ אִתּוֹ בְּהִתְוַדַּע יוֹסֵף אֶל־אֶחָיו</a:t>
            </a:r>
          </a:p>
        </p:txBody>
      </p:sp>
      <p:sp>
        <p:nvSpPr>
          <p:cNvPr id="6" name="TextBox 5"/>
          <p:cNvSpPr txBox="1"/>
          <p:nvPr/>
        </p:nvSpPr>
        <p:spPr>
          <a:xfrm>
            <a:off x="896302" y="5619750"/>
            <a:ext cx="10399395" cy="762000"/>
          </a:xfrm>
          <a:prstGeom prst="rect">
            <a:avLst/>
          </a:prstGeom>
          <a:noFill/>
        </p:spPr>
        <p:txBody>
          <a:bodyPr wrap="square" lIns="0" rIns="0" tIns="0" bIns="0" anchor="ctr"/>
          <a:lstStyle/>
          <a:p>
            <a:pPr algn="r" rtl="1">
              <a:lnSpc>
                <a:spcPts val="2565"/>
              </a:lnSpc>
            </a:pPr>
            <a:r>
              <a:rPr sz="1900" b="0" i="0" lang="he-IL">
                <a:solidFill>
                  <a:srgbClr val="111111"/>
                </a:solidFill>
                <a:latin typeface="Rubik"/>
                <a:cs typeface="Rubik"/>
                <a:ea typeface="Rubik"/>
              </a:rPr>
              <a:t>יוסף לא יכול להתאפק ומצווה ״הוציאו כל איש מעלי״.</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9296505" y="288063"/>
            <a:ext cx="2014028" cy="363673"/>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קוראים בפסוקים · 2/4</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בראשית מ"ה, ט"ז</a:t>
            </a:r>
          </a:p>
        </p:txBody>
      </p:sp>
      <p:sp>
        <p:nvSpPr>
          <p:cNvPr id="5" name="TextBox 4"/>
          <p:cNvSpPr txBox="1"/>
          <p:nvPr/>
        </p:nvSpPr>
        <p:spPr>
          <a:xfrm>
            <a:off x="1099058" y="2581275"/>
            <a:ext cx="9993884" cy="1822450"/>
          </a:xfrm>
          <a:prstGeom prst="rect">
            <a:avLst/>
          </a:prstGeom>
          <a:noFill/>
        </p:spPr>
        <p:txBody>
          <a:bodyPr wrap="square" lIns="0" rIns="0" tIns="0" bIns="0" anchor="t"/>
          <a:lstStyle/>
          <a:p>
            <a:pPr algn="ctr" rtl="1">
              <a:lnSpc>
                <a:spcPts val="7175"/>
              </a:lnSpc>
            </a:pPr>
            <a:r>
              <a:rPr sz="4100" b="0" i="0" lang="he-IL">
                <a:solidFill>
                  <a:srgbClr val="111111"/>
                </a:solidFill>
                <a:latin typeface="Frank Ruhl Libre"/>
                <a:cs typeface="Frank Ruhl Libre"/>
                <a:ea typeface="Frank Ruhl Libre"/>
              </a:rPr>
              <a:t>וְהַקֹּל נִשְׁמַע בֵּית פַּרְעֹה לֵאמֹר בָּאוּ אֲחֵי יוֹסֵף וַיִּיטַב </a:t>
            </a:r>
            <a:r>
              <a:rPr sz="4100" b="1" i="0" lang="he-IL">
                <a:solidFill>
                  <a:srgbClr val="111111"/>
                </a:solidFill>
                <a:latin typeface="Frank Ruhl Libre"/>
                <a:cs typeface="Frank Ruhl Libre"/>
                <a:ea typeface="Frank Ruhl Libre"/>
              </a:rPr>
              <a:t>בְּעֵינֵי פַרְעֹה וּבְעֵינֵי עֲבָדָיו</a:t>
            </a:r>
          </a:p>
        </p:txBody>
      </p:sp>
      <p:sp>
        <p:nvSpPr>
          <p:cNvPr id="6" name="TextBox 5"/>
          <p:cNvSpPr txBox="1"/>
          <p:nvPr/>
        </p:nvSpPr>
        <p:spPr>
          <a:xfrm>
            <a:off x="896302" y="5619750"/>
            <a:ext cx="10399395" cy="762000"/>
          </a:xfrm>
          <a:prstGeom prst="rect">
            <a:avLst/>
          </a:prstGeom>
          <a:noFill/>
        </p:spPr>
        <p:txBody>
          <a:bodyPr wrap="square" lIns="0" rIns="0" tIns="0" bIns="0" anchor="ctr"/>
          <a:lstStyle/>
          <a:p>
            <a:pPr algn="r" rtl="1">
              <a:lnSpc>
                <a:spcPts val="2565"/>
              </a:lnSpc>
            </a:pPr>
            <a:r>
              <a:rPr sz="1900" b="0" i="0" lang="he-IL">
                <a:solidFill>
                  <a:srgbClr val="111111"/>
                </a:solidFill>
                <a:latin typeface="Rubik"/>
                <a:cs typeface="Rubik"/>
                <a:ea typeface="Rubik"/>
              </a:rPr>
              <a:t>השמועה מגיעה לבית פרעה ״ויטב בעיני פרעה ובעיני עבדיו״.</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9303352" y="288152"/>
            <a:ext cx="2007080" cy="363494"/>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קוראים בפסוקים · 3/4</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בראשית מ"ה, כ"ו</a:t>
            </a:r>
          </a:p>
        </p:txBody>
      </p:sp>
      <p:sp>
        <p:nvSpPr>
          <p:cNvPr id="5" name="TextBox 4"/>
          <p:cNvSpPr txBox="1"/>
          <p:nvPr/>
        </p:nvSpPr>
        <p:spPr>
          <a:xfrm>
            <a:off x="1099058" y="2581275"/>
            <a:ext cx="9993884" cy="1822450"/>
          </a:xfrm>
          <a:prstGeom prst="rect">
            <a:avLst/>
          </a:prstGeom>
          <a:noFill/>
        </p:spPr>
        <p:txBody>
          <a:bodyPr wrap="square" lIns="0" rIns="0" tIns="0" bIns="0" anchor="t"/>
          <a:lstStyle/>
          <a:p>
            <a:pPr algn="ctr" rtl="1">
              <a:lnSpc>
                <a:spcPts val="7175"/>
              </a:lnSpc>
            </a:pPr>
            <a:r>
              <a:rPr sz="4100" b="0" i="0" lang="he-IL">
                <a:solidFill>
                  <a:srgbClr val="111111"/>
                </a:solidFill>
                <a:latin typeface="Frank Ruhl Libre"/>
                <a:cs typeface="Frank Ruhl Libre"/>
                <a:ea typeface="Frank Ruhl Libre"/>
              </a:rPr>
              <a:t>וַיַּגִּדוּ לוֹ לֵאמֹר </a:t>
            </a:r>
            <a:r>
              <a:rPr sz="4100" b="1" i="0" lang="he-IL">
                <a:solidFill>
                  <a:srgbClr val="111111"/>
                </a:solidFill>
                <a:latin typeface="Frank Ruhl Libre"/>
                <a:cs typeface="Frank Ruhl Libre"/>
                <a:ea typeface="Frank Ruhl Libre"/>
              </a:rPr>
              <a:t>עוֹד יוֹסֵף חַי וְכִי־הוּא מֹשֵׁל בְּכָל</a:t>
            </a:r>
            <a:r>
              <a:rPr sz="4100" b="0" i="0" lang="he-IL">
                <a:solidFill>
                  <a:srgbClr val="111111"/>
                </a:solidFill>
                <a:latin typeface="Frank Ruhl Libre"/>
                <a:cs typeface="Frank Ruhl Libre"/>
                <a:ea typeface="Frank Ruhl Libre"/>
              </a:rPr>
              <a:t>־אֶרֶץ מִצְרָיִם וַיָּפָג לִבּוֹ כִּי לֹא־הֶאֱמִין לָהֶם</a:t>
            </a:r>
          </a:p>
        </p:txBody>
      </p:sp>
      <p:sp>
        <p:nvSpPr>
          <p:cNvPr id="6" name="TextBox 5"/>
          <p:cNvSpPr txBox="1"/>
          <p:nvPr/>
        </p:nvSpPr>
        <p:spPr>
          <a:xfrm>
            <a:off x="896302" y="5619750"/>
            <a:ext cx="10399395" cy="762000"/>
          </a:xfrm>
          <a:prstGeom prst="rect">
            <a:avLst/>
          </a:prstGeom>
          <a:noFill/>
        </p:spPr>
        <p:txBody>
          <a:bodyPr wrap="square" lIns="0" rIns="0" tIns="0" bIns="0" anchor="ctr"/>
          <a:lstStyle/>
          <a:p>
            <a:pPr algn="r" rtl="1">
              <a:lnSpc>
                <a:spcPts val="2565"/>
              </a:lnSpc>
            </a:pPr>
            <a:r>
              <a:rPr sz="1900" b="0" i="0" lang="he-IL">
                <a:solidFill>
                  <a:srgbClr val="111111"/>
                </a:solidFill>
                <a:latin typeface="Rubik"/>
                <a:cs typeface="Rubik"/>
                <a:ea typeface="Rubik"/>
              </a:rPr>
              <a:t>האחים עולים ממצרים ומספרים ליעקב ״עוד יוסף חי וכי הוא משל בכל ארץ מצרים״.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9284020" y="287904"/>
            <a:ext cx="2026695" cy="363990"/>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קוראים בפסוקים · 4/4</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בראשית מ"ה, ג'</a:t>
            </a:r>
          </a:p>
        </p:txBody>
      </p:sp>
      <p:sp>
        <p:nvSpPr>
          <p:cNvPr id="5" name="TextBox 4"/>
          <p:cNvSpPr txBox="1"/>
          <p:nvPr/>
        </p:nvSpPr>
        <p:spPr>
          <a:xfrm>
            <a:off x="1099058" y="2581275"/>
            <a:ext cx="9993884" cy="1822450"/>
          </a:xfrm>
          <a:prstGeom prst="rect">
            <a:avLst/>
          </a:prstGeom>
          <a:noFill/>
        </p:spPr>
        <p:txBody>
          <a:bodyPr wrap="square" lIns="0" rIns="0" tIns="0" bIns="0" anchor="t"/>
          <a:lstStyle/>
          <a:p>
            <a:pPr algn="ctr" rtl="1">
              <a:lnSpc>
                <a:spcPts val="7175"/>
              </a:lnSpc>
            </a:pPr>
            <a:r>
              <a:rPr sz="4100" b="0" i="0" lang="he-IL">
                <a:solidFill>
                  <a:srgbClr val="111111"/>
                </a:solidFill>
                <a:latin typeface="Frank Ruhl Libre"/>
                <a:cs typeface="Frank Ruhl Libre"/>
                <a:ea typeface="Frank Ruhl Libre"/>
              </a:rPr>
              <a:t>וַיֹּאמֶר יוֹסֵף אֶל־אֶחָיו </a:t>
            </a:r>
            <a:r>
              <a:rPr sz="4100" b="1" i="0" lang="he-IL">
                <a:solidFill>
                  <a:srgbClr val="111111"/>
                </a:solidFill>
                <a:latin typeface="Frank Ruhl Libre"/>
                <a:cs typeface="Frank Ruhl Libre"/>
                <a:ea typeface="Frank Ruhl Libre"/>
              </a:rPr>
              <a:t>אֲנִי יוֹסֵף הַעוֹד אָבִי חָי</a:t>
            </a:r>
            <a:r>
              <a:rPr sz="4100" b="0" i="0" lang="he-IL">
                <a:solidFill>
                  <a:srgbClr val="111111"/>
                </a:solidFill>
                <a:latin typeface="Frank Ruhl Libre"/>
                <a:cs typeface="Frank Ruhl Libre"/>
                <a:ea typeface="Frank Ruhl Libre"/>
              </a:rPr>
              <a:t> וְלֹא־יָכְלוּ אֶחָיו לַעֲנוֹת אֹתוֹ כִּי נִבְהֲלוּ מִפָּנָיו</a:t>
            </a:r>
          </a:p>
        </p:txBody>
      </p:sp>
      <p:sp>
        <p:nvSpPr>
          <p:cNvPr id="6" name="TextBox 5"/>
          <p:cNvSpPr txBox="1"/>
          <p:nvPr/>
        </p:nvSpPr>
        <p:spPr>
          <a:xfrm>
            <a:off x="896302" y="5619750"/>
            <a:ext cx="10399395" cy="762000"/>
          </a:xfrm>
          <a:prstGeom prst="rect">
            <a:avLst/>
          </a:prstGeom>
          <a:noFill/>
        </p:spPr>
        <p:txBody>
          <a:bodyPr wrap="square" lIns="0" rIns="0" tIns="0" bIns="0" anchor="ctr"/>
          <a:lstStyle/>
          <a:p>
            <a:pPr algn="r" rtl="1">
              <a:lnSpc>
                <a:spcPts val="2565"/>
              </a:lnSpc>
            </a:pPr>
            <a:r>
              <a:rPr sz="1900" b="0" i="0" lang="he-IL">
                <a:solidFill>
                  <a:srgbClr val="111111"/>
                </a:solidFill>
                <a:latin typeface="Rubik"/>
                <a:cs typeface="Rubik"/>
                <a:ea typeface="Rubik"/>
              </a:rPr>
              <a:t>יוסף לא יכול להתאפק ומצווה ״הוציאו כל איש מעלי״.</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9959930" y="296695"/>
            <a:ext cx="1346786" cy="346409"/>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מילים ומושגים</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ביאורי מילים</a:t>
            </a:r>
          </a:p>
        </p:txBody>
      </p:sp>
      <p:sp>
        <p:nvSpPr>
          <p:cNvPr id="5" name="TextBox 4"/>
          <p:cNvSpPr txBox="1"/>
          <p:nvPr/>
        </p:nvSpPr>
        <p:spPr>
          <a:xfrm>
            <a:off x="8166001" y="1890600"/>
            <a:ext cx="3079579" cy="448034"/>
          </a:xfrm>
          <a:prstGeom prst="rect">
            <a:avLst/>
          </a:prstGeom>
          <a:noFill/>
        </p:spPr>
        <p:txBody>
          <a:bodyPr wrap="square" lIns="0" rIns="0" tIns="0" bIns="0" anchor="t"/>
          <a:lstStyle/>
          <a:p>
            <a:pPr algn="r" rtl="1">
              <a:lnSpc>
                <a:spcPts val="3200"/>
              </a:lnSpc>
            </a:pPr>
            <a:r>
              <a:rPr sz="2300" b="0" i="0" lang="he-IL">
                <a:solidFill>
                  <a:srgbClr val="FF4D4D"/>
                </a:solidFill>
                <a:latin typeface="Suez One"/>
                <a:cs typeface="Suez One"/>
                <a:ea typeface="Suez One"/>
              </a:rPr>
              <a:t>והקל נשמע בית פרעה</a:t>
            </a:r>
          </a:p>
        </p:txBody>
      </p:sp>
      <p:sp>
        <p:nvSpPr>
          <p:cNvPr id="6" name="TextBox 5"/>
          <p:cNvSpPr txBox="1"/>
          <p:nvPr/>
        </p:nvSpPr>
        <p:spPr>
          <a:xfrm>
            <a:off x="8172369" y="2360457"/>
            <a:ext cx="3092821" cy="1368691"/>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כְּמוֹ בְּבֵית פַּרְעֹה, וְזֶהוּ לְשׁוֹן בַּיִת מַמָּשׁ.</a:t>
            </a:r>
          </a:p>
        </p:txBody>
      </p:sp>
      <p:sp>
        <p:nvSpPr>
          <p:cNvPr id="7" name="TextBox 6"/>
          <p:cNvSpPr txBox="1"/>
          <p:nvPr/>
        </p:nvSpPr>
        <p:spPr>
          <a:xfrm>
            <a:off x="4565918" y="1890600"/>
            <a:ext cx="3079579" cy="448034"/>
          </a:xfrm>
          <a:prstGeom prst="rect">
            <a:avLst/>
          </a:prstGeom>
          <a:noFill/>
        </p:spPr>
        <p:txBody>
          <a:bodyPr wrap="square" lIns="0" rIns="0" tIns="0" bIns="0" anchor="t"/>
          <a:lstStyle/>
          <a:p>
            <a:pPr algn="r" rtl="1">
              <a:lnSpc>
                <a:spcPts val="3200"/>
              </a:lnSpc>
            </a:pPr>
            <a:r>
              <a:rPr sz="2300" b="0" i="0" lang="he-IL">
                <a:solidFill>
                  <a:srgbClr val="FF4D4D"/>
                </a:solidFill>
                <a:latin typeface="Suez One"/>
                <a:cs typeface="Suez One"/>
                <a:ea typeface="Suez One"/>
              </a:rPr>
              <a:t>וכי הוא משל</a:t>
            </a:r>
          </a:p>
        </p:txBody>
      </p:sp>
      <p:sp>
        <p:nvSpPr>
          <p:cNvPr id="8" name="TextBox 7"/>
          <p:cNvSpPr txBox="1"/>
          <p:nvPr/>
        </p:nvSpPr>
        <p:spPr>
          <a:xfrm>
            <a:off x="4546308" y="2360457"/>
            <a:ext cx="3092821" cy="1368691"/>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וַאֲשֶׁר הוּא מוֹשֵׁל.</a:t>
            </a:r>
          </a:p>
        </p:txBody>
      </p:sp>
      <p:sp>
        <p:nvSpPr>
          <p:cNvPr id="9" name="TextBox 8"/>
          <p:cNvSpPr txBox="1"/>
          <p:nvPr/>
        </p:nvSpPr>
        <p:spPr>
          <a:xfrm>
            <a:off x="927001" y="1890600"/>
            <a:ext cx="3079579" cy="448034"/>
          </a:xfrm>
          <a:prstGeom prst="rect">
            <a:avLst/>
          </a:prstGeom>
          <a:noFill/>
        </p:spPr>
        <p:txBody>
          <a:bodyPr wrap="square" lIns="0" rIns="0" tIns="0" bIns="0" anchor="t"/>
          <a:lstStyle/>
          <a:p>
            <a:pPr algn="r" rtl="1">
              <a:lnSpc>
                <a:spcPts val="3200"/>
              </a:lnSpc>
            </a:pPr>
            <a:r>
              <a:rPr sz="2300" b="0" i="0" lang="he-IL">
                <a:solidFill>
                  <a:srgbClr val="FF4D4D"/>
                </a:solidFill>
                <a:latin typeface="Suez One"/>
                <a:cs typeface="Suez One"/>
                <a:ea typeface="Suez One"/>
              </a:rPr>
              <a:t>נבהלו מפניו</a:t>
            </a:r>
          </a:p>
        </p:txBody>
      </p:sp>
      <p:sp>
        <p:nvSpPr>
          <p:cNvPr id="10" name="TextBox 9"/>
          <p:cNvSpPr txBox="1"/>
          <p:nvPr/>
        </p:nvSpPr>
        <p:spPr>
          <a:xfrm>
            <a:off x="933369" y="2360457"/>
            <a:ext cx="3092821" cy="1368691"/>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מִפְּנֵי הַבּוּשָׁה.</a:t>
            </a:r>
          </a:p>
        </p:txBody>
      </p:sp>
      <p:sp>
        <p:nvSpPr>
          <p:cNvPr id="11" name="TextBox 10"/>
          <p:cNvSpPr txBox="1"/>
          <p:nvPr/>
        </p:nvSpPr>
        <p:spPr>
          <a:xfrm>
            <a:off x="8185418" y="4271850"/>
            <a:ext cx="3079579" cy="448034"/>
          </a:xfrm>
          <a:prstGeom prst="rect">
            <a:avLst/>
          </a:prstGeom>
          <a:noFill/>
        </p:spPr>
        <p:txBody>
          <a:bodyPr wrap="square" lIns="0" rIns="0" tIns="0" bIns="0" anchor="t"/>
          <a:lstStyle/>
          <a:p>
            <a:pPr algn="r" rtl="1">
              <a:lnSpc>
                <a:spcPts val="3200"/>
              </a:lnSpc>
            </a:pPr>
            <a:r>
              <a:rPr sz="2300" b="0" i="0" lang="he-IL">
                <a:solidFill>
                  <a:srgbClr val="FF4D4D"/>
                </a:solidFill>
                <a:latin typeface="Suez One"/>
                <a:cs typeface="Suez One"/>
                <a:ea typeface="Suez One"/>
              </a:rPr>
              <a:t>מילה מנחה</a:t>
            </a:r>
          </a:p>
        </p:txBody>
      </p:sp>
      <p:sp>
        <p:nvSpPr>
          <p:cNvPr id="12" name="TextBox 11"/>
          <p:cNvSpPr txBox="1"/>
          <p:nvPr/>
        </p:nvSpPr>
        <p:spPr>
          <a:xfrm>
            <a:off x="8165808" y="4741707"/>
            <a:ext cx="3092821" cy="1368691"/>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מילה/שורש החוזר/ת על עצמו/ ה במספר פסוקים או פרקים במספר חריג של פעמי או במספר סימלי של פעמי בקטע, או…</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578353" y="304793"/>
            <a:ext cx="728468" cy="330212"/>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פרשנים</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רש"י</a:t>
            </a:r>
          </a:p>
        </p:txBody>
      </p:sp>
      <p:sp>
        <p:nvSpPr>
          <p:cNvPr id="5" name="TextBox 4"/>
          <p:cNvSpPr txBox="1"/>
          <p:nvPr/>
        </p:nvSpPr>
        <p:spPr>
          <a:xfrm>
            <a:off x="1099058" y="2381250"/>
            <a:ext cx="9993884" cy="304800"/>
          </a:xfrm>
          <a:prstGeom prst="rect">
            <a:avLst/>
          </a:prstGeom>
          <a:noFill/>
        </p:spPr>
        <p:txBody>
          <a:bodyPr wrap="square" lIns="0" rIns="0" tIns="0" bIns="0" anchor="t"/>
          <a:lstStyle/>
          <a:p>
            <a:pPr algn="r" rtl="1">
              <a:lnSpc>
                <a:spcPts val="2400"/>
              </a:lnSpc>
            </a:pPr>
            <a:r>
              <a:rPr sz="1700" b="0" i="0" lang="he-IL">
                <a:solidFill>
                  <a:srgbClr val="FF4D4D"/>
                </a:solidFill>
                <a:latin typeface="Secular One"/>
                <a:cs typeface="Secular One"/>
                <a:ea typeface="Secular One"/>
              </a:rPr>
              <a:t>רש"י על בראשית מ"ה, א'</a:t>
            </a:r>
          </a:p>
        </p:txBody>
      </p:sp>
      <p:sp>
        <p:nvSpPr>
          <p:cNvPr id="6" name="TextBox 5"/>
          <p:cNvSpPr txBox="1"/>
          <p:nvPr/>
        </p:nvSpPr>
        <p:spPr>
          <a:xfrm>
            <a:off x="1099058" y="2813050"/>
            <a:ext cx="9993884" cy="1219200"/>
          </a:xfrm>
          <a:prstGeom prst="rect">
            <a:avLst/>
          </a:prstGeom>
          <a:noFill/>
        </p:spPr>
        <p:txBody>
          <a:bodyPr wrap="square" lIns="0" rIns="0" tIns="0" bIns="0" anchor="t"/>
          <a:lstStyle/>
          <a:p>
            <a:pPr algn="r" rtl="1">
              <a:lnSpc>
                <a:spcPts val="4800"/>
              </a:lnSpc>
            </a:pPr>
            <a:r>
              <a:rPr sz="3000" b="1" i="0" lang="he-IL">
                <a:solidFill>
                  <a:srgbClr val="111111"/>
                </a:solidFill>
                <a:latin typeface="Noto Serif Hebrew"/>
                <a:cs typeface="Noto Serif Hebrew"/>
                <a:ea typeface="Noto Serif Hebrew"/>
              </a:rPr>
              <a:t>ולא יכל יוסף להתאפק לכל הנצבים</a:t>
            </a:r>
            <a:r>
              <a:rPr sz="3000" b="0" i="0" lang="he-IL">
                <a:solidFill>
                  <a:srgbClr val="111111"/>
                </a:solidFill>
                <a:latin typeface="Noto Serif Hebrew"/>
                <a:cs typeface="Noto Serif Hebrew"/>
                <a:ea typeface="Noto Serif Hebrew"/>
              </a:rPr>
              <a:t>. לֹא הָיָה יָכוֹל לִסְבֹּל שֶׁיִּהְיוּ מִצְרִים נִצָּבִים עָלָיו וְשׁוֹמְעִין שֶׁאֶחָיו מִתְבַּיְּשִׁין בְּהִוָּדְעוֹ לָהֶם:</a:t>
            </a:r>
          </a:p>
        </p:txBody>
      </p:sp>
      <p:sp>
        <p:nvSpPr>
          <p:cNvPr id="7" name="TextBox 6"/>
          <p:cNvSpPr txBox="1"/>
          <p:nvPr/>
        </p:nvSpPr>
        <p:spPr>
          <a:xfrm>
            <a:off x="961707" y="5238750"/>
            <a:ext cx="10268585" cy="1016000"/>
          </a:xfrm>
          <a:prstGeom prst="rect">
            <a:avLst/>
          </a:prstGeom>
          <a:noFill/>
        </p:spPr>
        <p:txBody>
          <a:bodyPr wrap="square" lIns="0" rIns="0" tIns="0" bIns="0" anchor="ctr"/>
          <a:lstStyle/>
          <a:p>
            <a:pPr algn="r" rtl="1">
              <a:lnSpc>
                <a:spcPts val="2860"/>
              </a:lnSpc>
            </a:pPr>
            <a:r>
              <a:rPr sz="2200" b="1" i="0" lang="he-IL">
                <a:solidFill>
                  <a:srgbClr val="FFFFFF"/>
                </a:solidFill>
                <a:latin typeface="Rubik"/>
                <a:cs typeface="Rubik"/>
                <a:ea typeface="Rubik"/>
              </a:rPr>
              <a:t>מה מסביר רש"י על «ולא יכל יוסף להתאפק לכל הנצבים»?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578353" y="304793"/>
            <a:ext cx="728468" cy="330212"/>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פרשנים</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רמב"ן</a:t>
            </a:r>
          </a:p>
        </p:txBody>
      </p:sp>
      <p:sp>
        <p:nvSpPr>
          <p:cNvPr id="5" name="TextBox 4"/>
          <p:cNvSpPr txBox="1"/>
          <p:nvPr/>
        </p:nvSpPr>
        <p:spPr>
          <a:xfrm>
            <a:off x="1099058" y="2165548"/>
            <a:ext cx="9993884" cy="304800"/>
          </a:xfrm>
          <a:prstGeom prst="rect">
            <a:avLst/>
          </a:prstGeom>
          <a:noFill/>
        </p:spPr>
        <p:txBody>
          <a:bodyPr wrap="square" lIns="0" rIns="0" tIns="0" bIns="0" anchor="t"/>
          <a:lstStyle/>
          <a:p>
            <a:pPr algn="r" rtl="1">
              <a:lnSpc>
                <a:spcPts val="2400"/>
              </a:lnSpc>
            </a:pPr>
            <a:r>
              <a:rPr sz="1700" b="0" i="0" lang="he-IL">
                <a:solidFill>
                  <a:srgbClr val="FF4D4D"/>
                </a:solidFill>
                <a:latin typeface="Secular One"/>
                <a:cs typeface="Secular One"/>
                <a:ea typeface="Secular One"/>
              </a:rPr>
              <a:t>רמב"ן על בראשית מ"ה, ט"ז</a:t>
            </a:r>
          </a:p>
        </p:txBody>
      </p:sp>
      <p:sp>
        <p:nvSpPr>
          <p:cNvPr id="6" name="TextBox 5"/>
          <p:cNvSpPr txBox="1"/>
          <p:nvPr/>
        </p:nvSpPr>
        <p:spPr>
          <a:xfrm>
            <a:off x="1099058" y="2597348"/>
            <a:ext cx="9993884" cy="1650503"/>
          </a:xfrm>
          <a:prstGeom prst="rect">
            <a:avLst/>
          </a:prstGeom>
          <a:noFill/>
        </p:spPr>
        <p:txBody>
          <a:bodyPr wrap="square" lIns="0" rIns="0" tIns="0" bIns="0" anchor="t"/>
          <a:lstStyle/>
          <a:p>
            <a:pPr algn="r" rtl="1">
              <a:lnSpc>
                <a:spcPts val="4332"/>
              </a:lnSpc>
            </a:pPr>
            <a:r>
              <a:rPr sz="2700" b="1" i="0" lang="he-IL">
                <a:solidFill>
                  <a:srgbClr val="111111"/>
                </a:solidFill>
                <a:latin typeface="Noto Serif Hebrew"/>
                <a:cs typeface="Noto Serif Hebrew"/>
                <a:ea typeface="Noto Serif Hebrew"/>
              </a:rPr>
              <a:t>וַיִּיטַב בְּעֵינֵי פַרְעֹה וּבְעֵינֵי עֲבָדָיו</a:t>
            </a:r>
            <a:r>
              <a:rPr sz="2700" b="0" i="0" lang="he-IL">
                <a:solidFill>
                  <a:srgbClr val="111111"/>
                </a:solidFill>
                <a:latin typeface="Noto Serif Hebrew"/>
                <a:cs typeface="Noto Serif Hebrew"/>
                <a:ea typeface="Noto Serif Hebrew"/>
              </a:rPr>
              <a:t> כִּי הָיָה הַדָּבָר לָהֶם לְחֶרְפָּה שֶׁיִּמְשֹׁל בָּהֶם אִישׁ נָכְרִי, עֶבֶד מִבֵּית הָאֲסוּרִים יָצָא לִמְלֹךְ, וְעַתָּה בְּבוֹא אֵלָיו אַחִים נִכְבָּדִים וְנוֹדַע כִּי הוּא הָגוּן לְהִתְיַצֵּב לִפְנֵי מְלָכִים, שָׂמְחוּ כֻּלָּם בַּדָּבָר:</a:t>
            </a:r>
          </a:p>
        </p:txBody>
      </p:sp>
      <p:sp>
        <p:nvSpPr>
          <p:cNvPr id="7" name="TextBox 6"/>
          <p:cNvSpPr txBox="1"/>
          <p:nvPr/>
        </p:nvSpPr>
        <p:spPr>
          <a:xfrm>
            <a:off x="961707" y="5238750"/>
            <a:ext cx="10268585" cy="1016000"/>
          </a:xfrm>
          <a:prstGeom prst="rect">
            <a:avLst/>
          </a:prstGeom>
          <a:noFill/>
        </p:spPr>
        <p:txBody>
          <a:bodyPr wrap="square" lIns="0" rIns="0" tIns="0" bIns="0" anchor="ctr"/>
          <a:lstStyle/>
          <a:p>
            <a:pPr algn="r" rtl="1">
              <a:lnSpc>
                <a:spcPts val="2860"/>
              </a:lnSpc>
            </a:pPr>
            <a:r>
              <a:rPr sz="2200" b="1" i="0" lang="he-IL">
                <a:solidFill>
                  <a:srgbClr val="FFFFFF"/>
                </a:solidFill>
                <a:latin typeface="Rubik"/>
                <a:cs typeface="Rubik"/>
                <a:ea typeface="Rubik"/>
              </a:rPr>
              <a:t>מה מוסיף פירושו של רמב"ן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8883577" y="282736"/>
            <a:ext cx="2432987" cy="374327"/>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שאלות הבנה ופרשנות · 1/3</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שאלה 1</a:t>
            </a:r>
          </a:p>
        </p:txBody>
      </p:sp>
      <p:sp>
        <p:nvSpPr>
          <p:cNvPr id="5" name="TextBox 4"/>
          <p:cNvSpPr txBox="1"/>
          <p:nvPr/>
        </p:nvSpPr>
        <p:spPr>
          <a:xfrm>
            <a:off x="902843" y="1752600"/>
            <a:ext cx="10386314" cy="3479800"/>
          </a:xfrm>
          <a:prstGeom prst="rect">
            <a:avLst/>
          </a:prstGeom>
          <a:noFill/>
        </p:spPr>
        <p:txBody>
          <a:bodyPr wrap="square" lIns="0" rIns="0" tIns="0" bIns="0" anchor="ctr"/>
          <a:lstStyle/>
          <a:p>
            <a:pPr algn="r" rtl="1">
              <a:lnSpc>
                <a:spcPts val="4200"/>
              </a:lnSpc>
            </a:pPr>
            <a:r>
              <a:rPr sz="3000" b="0" i="0" lang="he-IL">
                <a:solidFill>
                  <a:srgbClr val="111111"/>
                </a:solidFill>
                <a:latin typeface="Secular One"/>
                <a:cs typeface="Secular One"/>
                <a:ea typeface="Secular One"/>
              </a:rPr>
              <a:t>קראו פסוקים א׳–ט״ו («יוסף מתוודע»). מה מתואר בקטע? הביאו ראיה מן הכתוב.</a:t>
            </a:r>
          </a:p>
        </p:txBody>
      </p:sp>
      <p:sp>
        <p:nvSpPr>
          <p:cNvPr id="6" name="TextBox 5"/>
          <p:cNvSpPr txBox="1"/>
          <p:nvPr/>
        </p:nvSpPr>
        <p:spPr>
          <a:xfrm>
            <a:off x="889000" y="5969000"/>
            <a:ext cx="833536" cy="317500"/>
          </a:xfrm>
          <a:prstGeom prst="rect">
            <a:avLst/>
          </a:prstGeom>
          <a:noFill/>
        </p:spPr>
        <p:txBody>
          <a:bodyPr wrap="square" lIns="0" rIns="0" tIns="0" bIns="0" anchor="t"/>
          <a:lstStyle/>
          <a:p>
            <a:pPr algn="r" rtl="1">
              <a:lnSpc>
                <a:spcPts val="2500"/>
              </a:lnSpc>
            </a:pPr>
            <a:r>
              <a:rPr sz="1700" b="0" i="0" lang="he-IL">
                <a:solidFill>
                  <a:srgbClr val="FFD23F"/>
                </a:solidFill>
                <a:latin typeface="Rubik"/>
                <a:cs typeface="Rubik"/>
                <a:ea typeface="Rubik"/>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8866259" y="282512"/>
            <a:ext cx="2450558" cy="374774"/>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שאלות הבנה ופרשנות · 2/3</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שאלה 2</a:t>
            </a:r>
          </a:p>
        </p:txBody>
      </p:sp>
      <p:sp>
        <p:nvSpPr>
          <p:cNvPr id="5" name="TextBox 4"/>
          <p:cNvSpPr txBox="1"/>
          <p:nvPr/>
        </p:nvSpPr>
        <p:spPr>
          <a:xfrm>
            <a:off x="902843" y="1752600"/>
            <a:ext cx="10386314" cy="3479800"/>
          </a:xfrm>
          <a:prstGeom prst="rect">
            <a:avLst/>
          </a:prstGeom>
          <a:noFill/>
        </p:spPr>
        <p:txBody>
          <a:bodyPr wrap="square" lIns="0" rIns="0" tIns="0" bIns="0" anchor="ctr"/>
          <a:lstStyle/>
          <a:p>
            <a:pPr algn="r" rtl="1">
              <a:lnSpc>
                <a:spcPts val="4200"/>
              </a:lnSpc>
            </a:pPr>
            <a:r>
              <a:rPr sz="3000" b="0" i="0" lang="he-IL">
                <a:solidFill>
                  <a:srgbClr val="111111"/>
                </a:solidFill>
                <a:latin typeface="Secular One"/>
                <a:cs typeface="Secular One"/>
                <a:ea typeface="Secular One"/>
              </a:rPr>
              <a:t>קראו פסוקים ט״ז–כ״ד («פרעה מצטרף»). מה מתואר בקטע? הביאו ראיה מן הכתוב.</a:t>
            </a:r>
          </a:p>
        </p:txBody>
      </p:sp>
      <p:sp>
        <p:nvSpPr>
          <p:cNvPr id="6" name="TextBox 5"/>
          <p:cNvSpPr txBox="1"/>
          <p:nvPr/>
        </p:nvSpPr>
        <p:spPr>
          <a:xfrm>
            <a:off x="889000" y="5969000"/>
            <a:ext cx="833536" cy="317500"/>
          </a:xfrm>
          <a:prstGeom prst="rect">
            <a:avLst/>
          </a:prstGeom>
          <a:noFill/>
        </p:spPr>
        <p:txBody>
          <a:bodyPr wrap="square" lIns="0" rIns="0" tIns="0" bIns="0" anchor="t"/>
          <a:lstStyle/>
          <a:p>
            <a:pPr algn="r" rtl="1">
              <a:lnSpc>
                <a:spcPts val="2500"/>
              </a:lnSpc>
            </a:pPr>
            <a:r>
              <a:rPr sz="1700" b="0" i="0" lang="he-IL">
                <a:solidFill>
                  <a:srgbClr val="FFD23F"/>
                </a:solidFill>
                <a:latin typeface="Rubik"/>
                <a:cs typeface="Rubik"/>
                <a:ea typeface="Rubik"/>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8873006" y="282599"/>
            <a:ext cx="2443713" cy="374600"/>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שאלות הבנה ופרשנות · 3/3</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שאלה 3</a:t>
            </a:r>
          </a:p>
        </p:txBody>
      </p:sp>
      <p:sp>
        <p:nvSpPr>
          <p:cNvPr id="5" name="TextBox 4"/>
          <p:cNvSpPr txBox="1"/>
          <p:nvPr/>
        </p:nvSpPr>
        <p:spPr>
          <a:xfrm>
            <a:off x="902843" y="1752600"/>
            <a:ext cx="10386314" cy="3479800"/>
          </a:xfrm>
          <a:prstGeom prst="rect">
            <a:avLst/>
          </a:prstGeom>
          <a:noFill/>
        </p:spPr>
        <p:txBody>
          <a:bodyPr wrap="square" lIns="0" rIns="0" tIns="0" bIns="0" anchor="ctr"/>
          <a:lstStyle/>
          <a:p>
            <a:pPr algn="r" rtl="1">
              <a:lnSpc>
                <a:spcPts val="4200"/>
              </a:lnSpc>
            </a:pPr>
            <a:r>
              <a:rPr sz="3000" b="0" i="0" lang="he-IL">
                <a:solidFill>
                  <a:srgbClr val="111111"/>
                </a:solidFill>
                <a:latin typeface="Secular One"/>
                <a:cs typeface="Secular One"/>
                <a:ea typeface="Secular One"/>
              </a:rPr>
              <a:t>קראו פסוקים כ״ה–כ״ח («חזרה ליעקב»). מה מתואר בקטע? הביאו ראיה מן הכתוב.</a:t>
            </a:r>
          </a:p>
        </p:txBody>
      </p:sp>
      <p:sp>
        <p:nvSpPr>
          <p:cNvPr id="6" name="TextBox 5"/>
          <p:cNvSpPr txBox="1"/>
          <p:nvPr/>
        </p:nvSpPr>
        <p:spPr>
          <a:xfrm>
            <a:off x="889000" y="5969000"/>
            <a:ext cx="833536" cy="317500"/>
          </a:xfrm>
          <a:prstGeom prst="rect">
            <a:avLst/>
          </a:prstGeom>
          <a:noFill/>
        </p:spPr>
        <p:txBody>
          <a:bodyPr wrap="square" lIns="0" rIns="0" tIns="0" bIns="0" anchor="t"/>
          <a:lstStyle/>
          <a:p>
            <a:pPr algn="r" rtl="1">
              <a:lnSpc>
                <a:spcPts val="2500"/>
              </a:lnSpc>
            </a:pPr>
            <a:r>
              <a:rPr sz="1700" b="0" i="0" lang="he-IL">
                <a:solidFill>
                  <a:srgbClr val="FFD23F"/>
                </a:solidFill>
                <a:latin typeface="Rubik"/>
                <a:cs typeface="Rubik"/>
                <a:ea typeface="Rubik"/>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305945" y="301228"/>
            <a:ext cx="1000830" cy="337343"/>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דיון בכיתה</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מה דעתכם?</a:t>
            </a:r>
          </a:p>
        </p:txBody>
      </p:sp>
      <p:sp>
        <p:nvSpPr>
          <p:cNvPr id="5" name="TextBox 4"/>
          <p:cNvSpPr txBox="1"/>
          <p:nvPr/>
        </p:nvSpPr>
        <p:spPr>
          <a:xfrm>
            <a:off x="4957762" y="1873250"/>
            <a:ext cx="6213475" cy="1397000"/>
          </a:xfrm>
          <a:prstGeom prst="rect">
            <a:avLst/>
          </a:prstGeom>
          <a:noFill/>
        </p:spPr>
        <p:txBody>
          <a:bodyPr wrap="square" lIns="0" rIns="0" tIns="0" bIns="0" anchor="ctr"/>
          <a:lstStyle/>
          <a:p>
            <a:pPr algn="r" rtl="1">
              <a:lnSpc>
                <a:spcPts val="3105"/>
              </a:lnSpc>
            </a:pPr>
            <a:r>
              <a:rPr sz="2300" b="0" i="0" lang="he-IL">
                <a:solidFill>
                  <a:srgbClr val="111111"/>
                </a:solidFill>
                <a:latin typeface="Rubik"/>
                <a:cs typeface="Rubik"/>
                <a:ea typeface="Rubik"/>
              </a:rPr>
              <a:t>מה לדעתכם המסר המרכזי של בראשית מ״ה? נמקו את דעתכם.</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729536" y="306771"/>
            <a:ext cx="577312" cy="326256"/>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סיכום</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מפת מושגים</a:t>
            </a:r>
          </a:p>
        </p:txBody>
      </p:sp>
      <p:sp>
        <p:nvSpPr>
          <p:cNvPr id="5" name="TextBox 4"/>
          <p:cNvSpPr txBox="1"/>
          <p:nvPr/>
        </p:nvSpPr>
        <p:spPr>
          <a:xfrm>
            <a:off x="4892548" y="3562350"/>
            <a:ext cx="2406904" cy="876300"/>
          </a:xfrm>
          <a:prstGeom prst="rect">
            <a:avLst/>
          </a:prstGeom>
          <a:noFill/>
        </p:spPr>
        <p:txBody>
          <a:bodyPr wrap="square" lIns="0" rIns="0" tIns="0" bIns="0" anchor="ctr"/>
          <a:lstStyle/>
          <a:p>
            <a:pPr algn="ctr" rtl="1">
              <a:lnSpc>
                <a:spcPts val="3105"/>
              </a:lnSpc>
            </a:pPr>
            <a:r>
              <a:rPr sz="2700" b="0" i="0" lang="he-IL">
                <a:solidFill>
                  <a:srgbClr val="FFFFFF"/>
                </a:solidFill>
                <a:latin typeface="Suez One"/>
                <a:cs typeface="Suez One"/>
                <a:ea typeface="Suez One"/>
              </a:rPr>
              <a:t>יוסף מתוודע לאחיו</a:t>
            </a:r>
          </a:p>
        </p:txBody>
      </p:sp>
      <p:sp>
        <p:nvSpPr>
          <p:cNvPr id="6" name="TextBox 5"/>
          <p:cNvSpPr txBox="1"/>
          <p:nvPr/>
        </p:nvSpPr>
        <p:spPr>
          <a:xfrm>
            <a:off x="8023415" y="1860550"/>
            <a:ext cx="3257169" cy="977900"/>
          </a:xfrm>
          <a:prstGeom prst="rect">
            <a:avLst/>
          </a:prstGeom>
          <a:noFill/>
        </p:spPr>
        <p:txBody>
          <a:bodyPr wrap="square" lIns="0" rIns="0" tIns="0" bIns="0" anchor="ctr"/>
          <a:lstStyle/>
          <a:p>
            <a:pPr algn="r" rtl="1">
              <a:lnSpc>
                <a:spcPts val="2014"/>
              </a:lnSpc>
            </a:pPr>
            <a:r>
              <a:rPr sz="1550" b="0" i="0" lang="he-IL">
                <a:solidFill>
                  <a:srgbClr val="111111"/>
                </a:solidFill>
                <a:latin typeface="Rubik"/>
                <a:cs typeface="Rubik"/>
                <a:ea typeface="Rubik"/>
              </a:rPr>
              <a:t>יוסף מתוודע</a:t>
            </a:r>
          </a:p>
        </p:txBody>
      </p:sp>
      <p:sp>
        <p:nvSpPr>
          <p:cNvPr id="7" name="TextBox 6"/>
          <p:cNvSpPr txBox="1"/>
          <p:nvPr/>
        </p:nvSpPr>
        <p:spPr>
          <a:xfrm>
            <a:off x="911415" y="1860550"/>
            <a:ext cx="3257169" cy="977900"/>
          </a:xfrm>
          <a:prstGeom prst="rect">
            <a:avLst/>
          </a:prstGeom>
          <a:noFill/>
        </p:spPr>
        <p:txBody>
          <a:bodyPr wrap="square" lIns="0" rIns="0" tIns="0" bIns="0" anchor="ctr"/>
          <a:lstStyle/>
          <a:p>
            <a:pPr algn="r" rtl="1">
              <a:lnSpc>
                <a:spcPts val="2014"/>
              </a:lnSpc>
            </a:pPr>
            <a:r>
              <a:rPr sz="1550" b="0" i="0" lang="he-IL">
                <a:solidFill>
                  <a:srgbClr val="111111"/>
                </a:solidFill>
                <a:latin typeface="Rubik"/>
                <a:cs typeface="Rubik"/>
                <a:ea typeface="Rubik"/>
              </a:rPr>
              <a:t>פרעה מצטרף</a:t>
            </a:r>
          </a:p>
        </p:txBody>
      </p:sp>
      <p:sp>
        <p:nvSpPr>
          <p:cNvPr id="8" name="TextBox 7"/>
          <p:cNvSpPr txBox="1"/>
          <p:nvPr/>
        </p:nvSpPr>
        <p:spPr>
          <a:xfrm>
            <a:off x="8023415" y="3511550"/>
            <a:ext cx="3257169" cy="977900"/>
          </a:xfrm>
          <a:prstGeom prst="rect">
            <a:avLst/>
          </a:prstGeom>
          <a:noFill/>
        </p:spPr>
        <p:txBody>
          <a:bodyPr wrap="square" lIns="0" rIns="0" tIns="0" bIns="0" anchor="ctr"/>
          <a:lstStyle/>
          <a:p>
            <a:pPr algn="r" rtl="1">
              <a:lnSpc>
                <a:spcPts val="2014"/>
              </a:lnSpc>
            </a:pPr>
            <a:r>
              <a:rPr sz="1550" b="0" i="0" lang="he-IL">
                <a:solidFill>
                  <a:srgbClr val="111111"/>
                </a:solidFill>
                <a:latin typeface="Rubik"/>
                <a:cs typeface="Rubik"/>
                <a:ea typeface="Rubik"/>
              </a:rPr>
              <a:t>חזרה ליעקב</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9399712" y="289396"/>
            <a:ext cx="1909313" cy="361007"/>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תרגול לקראת הבגרות</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שאלה בסגנון בגרות</a:t>
            </a:r>
          </a:p>
        </p:txBody>
      </p:sp>
      <p:sp>
        <p:nvSpPr>
          <p:cNvPr id="5" name="TextBox 4"/>
          <p:cNvSpPr txBox="1"/>
          <p:nvPr/>
        </p:nvSpPr>
        <p:spPr>
          <a:xfrm>
            <a:off x="961707" y="1936750"/>
            <a:ext cx="10268585" cy="4127500"/>
          </a:xfrm>
          <a:prstGeom prst="rect">
            <a:avLst/>
          </a:prstGeom>
          <a:noFill/>
        </p:spPr>
        <p:txBody>
          <a:bodyPr wrap="square" lIns="0" rIns="0" tIns="0" bIns="0" anchor="t"/>
          <a:lstStyle/>
          <a:p>
            <a:pPr algn="r" rtl="1">
              <a:lnSpc>
                <a:spcPts val="3000"/>
              </a:lnSpc>
            </a:pPr>
            <a:r>
              <a:rPr sz="2000" b="0" i="0" lang="he-IL">
                <a:solidFill>
                  <a:srgbClr val="111111"/>
                </a:solidFill>
                <a:latin typeface="Rubik"/>
                <a:cs typeface="Rubik"/>
                <a:ea typeface="Rubik"/>
              </a:rPr>
              <a:t>(קיץ תשפ"ג (שאלון 1261))</a:t>
            </a:r>
          </a:p>
          <a:p>
            <a:pPr algn="r" rtl="1">
              <a:lnSpc>
                <a:spcPts val="3000"/>
              </a:lnSpc>
            </a:pPr>
            <a:r>
              <a:rPr sz="2000" b="0" i="0" lang="he-IL">
                <a:solidFill>
                  <a:srgbClr val="111111"/>
                </a:solidFill>
                <a:latin typeface="Rubik"/>
                <a:cs typeface="Rubik"/>
                <a:ea typeface="Rubik"/>
              </a:rPr>
              <a:t>3. קראו בראשית, פרק מ"ה.</a:t>
            </a:r>
          </a:p>
          <a:p>
            <a:pPr algn="r" rtl="1">
              <a:lnSpc>
                <a:spcPts val="3000"/>
              </a:lnSpc>
            </a:pPr>
            <a:r>
              <a:rPr sz="2000" b="0" i="0" lang="he-IL">
                <a:solidFill>
                  <a:srgbClr val="111111"/>
                </a:solidFill>
                <a:latin typeface="Rubik"/>
                <a:cs typeface="Rubik"/>
                <a:ea typeface="Rubik"/>
              </a:rPr>
              <a:t>א. קראו פסוקים א'-ח'.</a:t>
            </a:r>
          </a:p>
          <a:p>
            <a:pPr algn="r" rtl="1">
              <a:lnSpc>
                <a:spcPts val="3000"/>
              </a:lnSpc>
            </a:pPr>
            <a:r>
              <a:rPr sz="2000" b="0" i="0" lang="he-IL">
                <a:solidFill>
                  <a:srgbClr val="111111"/>
                </a:solidFill>
                <a:latin typeface="Rubik"/>
                <a:cs typeface="Rubik"/>
                <a:ea typeface="Rubik"/>
              </a:rPr>
              <a:t>(1) הביאו מן הפסוקים האלה שני פרטים המתגלים לראשונה לאחים. (4 נקודות)</a:t>
            </a:r>
          </a:p>
          <a:p>
            <a:pPr algn="r" rtl="1">
              <a:lnSpc>
                <a:spcPts val="3000"/>
              </a:lnSpc>
            </a:pPr>
            <a:r>
              <a:rPr sz="2000" b="0" i="0" lang="he-IL">
                <a:solidFill>
                  <a:srgbClr val="111111"/>
                </a:solidFill>
                <a:latin typeface="Rubik"/>
                <a:cs typeface="Rubik"/>
                <a:ea typeface="Rubik"/>
              </a:rPr>
              <a:t>(2) קראו פסוק ו' ופסוקים ט'-י"א.</a:t>
            </a:r>
          </a:p>
          <a:p>
            <a:pPr algn="r" rtl="1">
              <a:lnSpc>
                <a:spcPts val="3000"/>
              </a:lnSpc>
            </a:pPr>
            <a:r>
              <a:rPr sz="2000" b="0" i="0" lang="he-IL">
                <a:solidFill>
                  <a:srgbClr val="111111"/>
                </a:solidFill>
                <a:latin typeface="Rubik"/>
                <a:cs typeface="Rubik"/>
                <a:ea typeface="Rubik"/>
              </a:rPr>
              <a:t>הסבירו מדוע הפרט שיוסף מגלה בפסוק ו' יכול לסייע לו לממש את תוכניתו בנוגע למשפחתו. (4 נקודות)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546906" y="304378"/>
            <a:ext cx="759910" cy="331043"/>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תשובות</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תשובה לשאלה 1</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111111"/>
                </a:solidFill>
                <a:latin typeface="Rubik"/>
                <a:cs typeface="Rubik"/>
                <a:ea typeface="Rubik"/>
              </a:rPr>
              <a:t>קראו פסוקים א׳–ט״ו («יוסף מתוודע»). מה מתואר בקטע? הביאו ראיה מן הכתוב.</a:t>
            </a:r>
          </a:p>
        </p:txBody>
      </p:sp>
      <p:sp>
        <p:nvSpPr>
          <p:cNvPr id="6" name="TextBox 5"/>
          <p:cNvSpPr txBox="1"/>
          <p:nvPr/>
        </p:nvSpPr>
        <p:spPr>
          <a:xfrm>
            <a:off x="896302" y="2952750"/>
            <a:ext cx="10399395" cy="3048000"/>
          </a:xfrm>
          <a:prstGeom prst="rect">
            <a:avLst/>
          </a:prstGeom>
          <a:noFill/>
        </p:spPr>
        <p:txBody>
          <a:bodyPr wrap="square" lIns="0" rIns="0" tIns="0" bIns="0" anchor="t"/>
          <a:lstStyle/>
          <a:p>
            <a:pPr algn="r" rtl="1">
              <a:lnSpc>
                <a:spcPts val="2850"/>
              </a:lnSpc>
            </a:pPr>
            <a:r>
              <a:rPr sz="1900" b="0" i="0" lang="he-IL">
                <a:solidFill>
                  <a:srgbClr val="111111"/>
                </a:solidFill>
                <a:latin typeface="Rubik"/>
                <a:cs typeface="Rubik"/>
                <a:ea typeface="Rubik"/>
              </a:rPr>
              <a:t>יוסף לא יכול להתאפק ומצווה ״הוציאו כל איש מעלי״. הוא בוכה בקול, ואומר לאחיו ״אני יוסף העוד אבי חי״. האחים נבהלים ו״לא יכלו אחיו לענות אתו כי נבהלו מפניו״.</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546906" y="304378"/>
            <a:ext cx="759910" cy="331043"/>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תשובות</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תשובה לשאלה 2</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111111"/>
                </a:solidFill>
                <a:latin typeface="Rubik"/>
                <a:cs typeface="Rubik"/>
                <a:ea typeface="Rubik"/>
              </a:rPr>
              <a:t>קראו פסוקים ט״ז–כ״ד («פרעה מצטרף»). מה מתואר בקטע? הביאו ראיה מן הכתוב.</a:t>
            </a:r>
          </a:p>
        </p:txBody>
      </p:sp>
      <p:sp>
        <p:nvSpPr>
          <p:cNvPr id="6" name="TextBox 5"/>
          <p:cNvSpPr txBox="1"/>
          <p:nvPr/>
        </p:nvSpPr>
        <p:spPr>
          <a:xfrm>
            <a:off x="896302" y="2952750"/>
            <a:ext cx="10399395" cy="3048000"/>
          </a:xfrm>
          <a:prstGeom prst="rect">
            <a:avLst/>
          </a:prstGeom>
          <a:noFill/>
        </p:spPr>
        <p:txBody>
          <a:bodyPr wrap="square" lIns="0" rIns="0" tIns="0" bIns="0" anchor="t"/>
          <a:lstStyle/>
          <a:p>
            <a:pPr algn="r" rtl="1">
              <a:lnSpc>
                <a:spcPts val="2850"/>
              </a:lnSpc>
            </a:pPr>
            <a:r>
              <a:rPr sz="1900" b="0" i="0" lang="he-IL">
                <a:solidFill>
                  <a:srgbClr val="111111"/>
                </a:solidFill>
                <a:latin typeface="Rubik"/>
                <a:cs typeface="Rubik"/>
                <a:ea typeface="Rubik"/>
              </a:rPr>
              <a:t>השמועה מגיעה לבית פרעה ״ויטב בעיני פרעה ובעיני עבדיו״. פרעה אומר ליוסף להוביל את האחים לכנען ולהביא את אביהם וביתם: ״ואתנה לכם את טוב ארץ מצרים ואכלו את חלב הארץ״.</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546906" y="304378"/>
            <a:ext cx="759910" cy="331043"/>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תשובות</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תשובה לשאלה 3</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111111"/>
                </a:solidFill>
                <a:latin typeface="Rubik"/>
                <a:cs typeface="Rubik"/>
                <a:ea typeface="Rubik"/>
              </a:rPr>
              <a:t>קראו פסוקים כ״ה–כ״ח («חזרה ליעקב»). מה מתואר בקטע? הביאו ראיה מן הכתוב.</a:t>
            </a:r>
          </a:p>
        </p:txBody>
      </p:sp>
      <p:sp>
        <p:nvSpPr>
          <p:cNvPr id="6" name="TextBox 5"/>
          <p:cNvSpPr txBox="1"/>
          <p:nvPr/>
        </p:nvSpPr>
        <p:spPr>
          <a:xfrm>
            <a:off x="896302" y="2952750"/>
            <a:ext cx="10399395" cy="3048000"/>
          </a:xfrm>
          <a:prstGeom prst="rect">
            <a:avLst/>
          </a:prstGeom>
          <a:noFill/>
        </p:spPr>
        <p:txBody>
          <a:bodyPr wrap="square" lIns="0" rIns="0" tIns="0" bIns="0" anchor="t"/>
          <a:lstStyle/>
          <a:p>
            <a:pPr algn="r" rtl="1">
              <a:lnSpc>
                <a:spcPts val="2850"/>
              </a:lnSpc>
            </a:pPr>
            <a:r>
              <a:rPr sz="1900" b="0" i="0" lang="he-IL">
                <a:solidFill>
                  <a:srgbClr val="111111"/>
                </a:solidFill>
                <a:latin typeface="Rubik"/>
                <a:cs typeface="Rubik"/>
                <a:ea typeface="Rubik"/>
              </a:rPr>
              <a:t>האחים עולים ממצרים ומספרים ליעקב ״עוד יוסף חי וכי הוא משל בכל ארץ מצרים״. ״ויפג לבו כי לא האמין להם״.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2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546906" y="304378"/>
            <a:ext cx="759910" cy="331043"/>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תשובות</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מחוון – שאלת הבגרות</a:t>
            </a:r>
          </a:p>
        </p:txBody>
      </p:sp>
      <p:sp>
        <p:nvSpPr>
          <p:cNvPr id="5" name="TextBox 4"/>
          <p:cNvSpPr txBox="1"/>
          <p:nvPr/>
        </p:nvSpPr>
        <p:spPr>
          <a:xfrm>
            <a:off x="896302" y="1873250"/>
            <a:ext cx="10399395" cy="4254500"/>
          </a:xfrm>
          <a:prstGeom prst="rect">
            <a:avLst/>
          </a:prstGeom>
          <a:noFill/>
        </p:spPr>
        <p:txBody>
          <a:bodyPr wrap="square" lIns="0" rIns="0" tIns="0" bIns="0" anchor="t"/>
          <a:lstStyle/>
          <a:p>
            <a:pPr algn="r" rtl="1">
              <a:lnSpc>
                <a:spcPts val="2850"/>
              </a:lnSpc>
            </a:pPr>
            <a:r>
              <a:rPr sz="1900" b="0" i="0" lang="he-IL">
                <a:solidFill>
                  <a:srgbClr val="111111"/>
                </a:solidFill>
                <a:latin typeface="Rubik"/>
                <a:cs typeface="Rubik"/>
                <a:ea typeface="Rubik"/>
              </a:rPr>
              <a:t>שאלה 3</a:t>
            </a:r>
          </a:p>
          <a:p>
            <a:pPr algn="r" rtl="1">
              <a:lnSpc>
                <a:spcPts val="2850"/>
              </a:lnSpc>
            </a:pPr>
            <a:r>
              <a:rPr sz="1900" b="0" i="0" lang="he-IL">
                <a:solidFill>
                  <a:srgbClr val="111111"/>
                </a:solidFill>
                <a:latin typeface="Rubik"/>
                <a:cs typeface="Rubik"/>
                <a:ea typeface="Rubik"/>
              </a:rPr>
              <a:t>סעיף א'</a:t>
            </a:r>
          </a:p>
          <a:p>
            <a:pPr algn="r" rtl="1">
              <a:lnSpc>
                <a:spcPts val="2850"/>
              </a:lnSpc>
            </a:pPr>
            <a:r>
              <a:rPr sz="1900" b="0" i="0" lang="he-IL">
                <a:solidFill>
                  <a:srgbClr val="111111"/>
                </a:solidFill>
                <a:latin typeface="Rubik"/>
                <a:cs typeface="Rubik"/>
                <a:ea typeface="Rubik"/>
              </a:rPr>
              <a:t>(1) פרטים המתגלים לראשונה לאחים (על התלמיד להביא שני פרטים):</a:t>
            </a:r>
          </a:p>
          <a:p>
            <a:pPr algn="r" rtl="1">
              <a:lnSpc>
                <a:spcPts val="2850"/>
              </a:lnSpc>
            </a:pPr>
            <a:r>
              <a:rPr sz="1900" b="0" i="0" lang="he-IL">
                <a:solidFill>
                  <a:srgbClr val="111111"/>
                </a:solidFill>
                <a:latin typeface="Rubik"/>
                <a:cs typeface="Rubik"/>
                <a:ea typeface="Rubik"/>
              </a:rPr>
              <a:t>האחים מגלים שיוסף הוא זה שעומד לפניהם.</a:t>
            </a:r>
          </a:p>
          <a:p>
            <a:pPr algn="r" rtl="1">
              <a:lnSpc>
                <a:spcPts val="2850"/>
              </a:lnSpc>
            </a:pPr>
            <a:r>
              <a:rPr sz="1900" b="0" i="0" lang="he-IL">
                <a:solidFill>
                  <a:srgbClr val="111111"/>
                </a:solidFill>
                <a:latin typeface="Rubik"/>
                <a:cs typeface="Rubik"/>
                <a:ea typeface="Rubik"/>
              </a:rPr>
              <a:t>האחים מגלים שיוסף הוא אדם בעל מעמד חשוב במצרים.</a:t>
            </a:r>
          </a:p>
          <a:p>
            <a:pPr algn="r" rtl="1">
              <a:lnSpc>
                <a:spcPts val="2850"/>
              </a:lnSpc>
            </a:pPr>
            <a:r>
              <a:rPr sz="1900" b="0" i="0" lang="he-IL">
                <a:solidFill>
                  <a:srgbClr val="111111"/>
                </a:solidFill>
                <a:latin typeface="Rubik"/>
                <a:cs typeface="Rubik"/>
                <a:ea typeface="Rubik"/>
              </a:rPr>
              <a:t>האחים מגלים שיוסף סלח להם על מעשיהם.</a:t>
            </a:r>
          </a:p>
          <a:p>
            <a:pPr algn="r" rtl="1">
              <a:lnSpc>
                <a:spcPts val="2850"/>
              </a:lnSpc>
            </a:pPr>
            <a:r>
              <a:rPr sz="1900" b="0" i="0" lang="he-IL">
                <a:solidFill>
                  <a:srgbClr val="111111"/>
                </a:solidFill>
                <a:latin typeface="Rubik"/>
                <a:cs typeface="Rubik"/>
                <a:ea typeface="Rubik"/>
              </a:rPr>
              <a:t>האחים מגלים שהרעב הולך להימשך עוד חמש שנים.</a:t>
            </a:r>
          </a:p>
          <a:p>
            <a:pPr algn="r" rtl="1">
              <a:lnSpc>
                <a:spcPts val="2850"/>
              </a:lnSpc>
            </a:pPr>
            <a:r>
              <a:rPr sz="1900" b="0" i="0" lang="he-IL">
                <a:solidFill>
                  <a:srgbClr val="111111"/>
                </a:solidFill>
                <a:latin typeface="Rubik"/>
                <a:cs typeface="Rubik"/>
                <a:ea typeface="Rubik"/>
              </a:rPr>
              <a:t>(2) הפרט שיוסף מגלה לאחיו הוא, שהרעב הולך להימשך עוד חמש שנים. פרט זה יכול לסייע לו לממש את תוכניתו, להביא אליו את כל משפחתו למצרים, כי האחים מבינים שהוא יכול לדאוג לכל המשפחה למזון, במשך שנות הרעב. כך הם יוכלו לשכנע גם את יעקב אביהם לרדת למצרים.</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21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יוסף מתוודע לאחיו – שאלון 1261</dc:title>
  <dc:subject/>
  <dc:creator/>
  <cp:keywords/>
  <dc:description/>
  <cp:lastModifiedBy/>
  <cp:revision>1</cp:revision>
  <dcterms:created xsi:type="dcterms:W3CDTF">2013-01-27T09:14:16Z</dcterms:created>
  <dcterms:modified xsi:type="dcterms:W3CDTF">2013-01-27T09:15:58Z</dcterms:modified>
  <cp:category/>
</cp:coreProperties>
</file>