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בראשית מ״ח</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יעקב מברך את בני יוסף</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«יעקב מברך את בני יוסף» (בראשית מ״ח)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«בראשית»</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ומלבי"ם</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יעקב</a:t>
            </a:r>
          </a:p>
        </p:txBody>
      </p:sp>
      <p:sp>
        <p:nvSpPr>
          <p:cNvPr id="6" name="TextBox 5"/>
          <p:cNvSpPr txBox="1"/>
          <p:nvPr/>
        </p:nvSpPr>
        <p:spPr>
          <a:xfrm>
            <a:off x="6393624" y="26924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יעקב נזכר ברחל: ״ואני בבאי מפדן מתה עלי רחל בארץ כנען בדרך...</a:t>
            </a:r>
          </a:p>
        </p:txBody>
      </p:sp>
      <p:sp>
        <p:nvSpPr>
          <p:cNvPr id="7" name="TextBox 6"/>
          <p:cNvSpPr txBox="1"/>
          <p:nvPr/>
        </p:nvSpPr>
        <p:spPr>
          <a:xfrm>
            <a:off x="950443" y="2092600"/>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יוסף</a:t>
            </a:r>
          </a:p>
        </p:txBody>
      </p:sp>
      <p:sp>
        <p:nvSpPr>
          <p:cNvPr id="8" name="TextBox 7"/>
          <p:cNvSpPr txBox="1"/>
          <p:nvPr/>
        </p:nvSpPr>
        <p:spPr>
          <a:xfrm>
            <a:off x="930342" y="26513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יוסף מנסה לתקן, ויעקב עונה ״ידעתי בני ידעתי, גם הוא יהיה לעם...</a:t>
            </a:r>
          </a:p>
        </p:txBody>
      </p:sp>
      <p:sp>
        <p:nvSpPr>
          <p:cNvPr id="9" name="TextBox 8"/>
          <p:cNvSpPr txBox="1"/>
          <p:nvPr/>
        </p:nvSpPr>
        <p:spPr>
          <a:xfrm>
            <a:off x="6380569" y="4429400"/>
            <a:ext cx="4860986"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אפרים</a:t>
            </a:r>
          </a:p>
        </p:txBody>
      </p:sp>
      <p:sp>
        <p:nvSpPr>
          <p:cNvPr id="10" name="TextBox 9"/>
          <p:cNvSpPr txBox="1"/>
          <p:nvPr/>
        </p:nvSpPr>
        <p:spPr>
          <a:xfrm>
            <a:off x="6390168" y="49881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יוסף רואה שאביו הניח את ימינו על ראש אפרים ״וירע בעיניו״.</a:t>
            </a:r>
          </a:p>
        </p:txBody>
      </p:sp>
      <p:sp>
        <p:nvSpPr>
          <p:cNvPr id="11" name="TextBox 10"/>
          <p:cNvSpPr txBox="1"/>
          <p:nvPr/>
        </p:nvSpPr>
        <p:spPr>
          <a:xfrm>
            <a:off x="945324" y="44704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מנשה</a:t>
            </a:r>
          </a:p>
        </p:txBody>
      </p:sp>
      <p:sp>
        <p:nvSpPr>
          <p:cNvPr id="12" name="TextBox 11"/>
          <p:cNvSpPr txBox="1"/>
          <p:nvPr/>
        </p:nvSpPr>
        <p:spPr>
          <a:xfrm>
            <a:off x="945324" y="50292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יוסף מניח את מנשה הבכור לימין יעקב ואת אפרים לשמאלו.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462356" y="21168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8120940"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יוסף מביא את מנשה ואפרים אל יעקב החולה.</a:t>
            </a:r>
          </a:p>
        </p:txBody>
      </p:sp>
      <p:sp>
        <p:nvSpPr>
          <p:cNvPr id="7" name="TextBox 6"/>
          <p:cNvSpPr txBox="1"/>
          <p:nvPr/>
        </p:nvSpPr>
        <p:spPr>
          <a:xfrm>
            <a:off x="5816026" y="21168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4505197"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יעקב מספר על מות רחל בדרך אפרתה.</a:t>
            </a:r>
          </a:p>
        </p:txBody>
      </p:sp>
      <p:sp>
        <p:nvSpPr>
          <p:cNvPr id="9" name="TextBox 8"/>
          <p:cNvSpPr txBox="1"/>
          <p:nvPr/>
        </p:nvSpPr>
        <p:spPr>
          <a:xfrm>
            <a:off x="2201465"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880971" y="2679700"/>
            <a:ext cx="3174288"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יוסף מניח את מנשה הבכור לימין יעקב ואת אפרים לשמאלו.</a:t>
            </a:r>
          </a:p>
        </p:txBody>
      </p:sp>
      <p:sp>
        <p:nvSpPr>
          <p:cNvPr id="11" name="TextBox 10"/>
          <p:cNvSpPr txBox="1"/>
          <p:nvPr/>
        </p:nvSpPr>
        <p:spPr>
          <a:xfrm>
            <a:off x="9462356" y="44663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120940"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יוסף מנסה לתקן, ויעקב עונה ״ידעתי בני ידעתי, גם הוא יהיה לעם...</a:t>
            </a:r>
          </a:p>
        </p:txBody>
      </p:sp>
      <p:sp>
        <p:nvSpPr>
          <p:cNvPr id="13" name="TextBox 12"/>
          <p:cNvSpPr txBox="1"/>
          <p:nvPr/>
        </p:nvSpPr>
        <p:spPr>
          <a:xfrm>
            <a:off x="5816026" y="44663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5</a:t>
            </a:r>
          </a:p>
        </p:txBody>
      </p:sp>
      <p:sp>
        <p:nvSpPr>
          <p:cNvPr id="14" name="TextBox 13"/>
          <p:cNvSpPr txBox="1"/>
          <p:nvPr/>
        </p:nvSpPr>
        <p:spPr>
          <a:xfrm>
            <a:off x="4505197"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יעקב מברך: ״בך יברך ישראל לאמר ישימך אלוהים כאפרים וכמנשה״, ונותן ליוסף שכם אחד יותר מאחיו.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548790" y="439393"/>
            <a:ext cx="3613068" cy="32780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553348" y="706053"/>
            <a:ext cx="3619688" cy="69605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מקום ההתרחשות</a:t>
            </a:r>
          </a:p>
        </p:txBody>
      </p:sp>
      <p:sp>
        <p:nvSpPr>
          <p:cNvPr id="5" name="TextBox 4"/>
          <p:cNvSpPr txBox="1"/>
          <p:nvPr/>
        </p:nvSpPr>
        <p:spPr>
          <a:xfrm>
            <a:off x="1865858" y="4625497"/>
            <a:ext cx="534689"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מצרים</a:t>
            </a:r>
          </a:p>
        </p:txBody>
      </p:sp>
      <p:sp>
        <p:nvSpPr>
          <p:cNvPr id="6" name="TextBox 5"/>
          <p:cNvSpPr txBox="1"/>
          <p:nvPr/>
        </p:nvSpPr>
        <p:spPr>
          <a:xfrm>
            <a:off x="4893171" y="2674360"/>
            <a:ext cx="385167" cy="254000"/>
          </a:xfrm>
          <a:prstGeom prst="rect">
            <a:avLst/>
          </a:prstGeom>
          <a:noFill/>
        </p:spPr>
        <p:txBody>
          <a:bodyPr wrap="square" lIns="0" rIns="0" tIns="0" bIns="0" anchor="t"/>
          <a:lstStyle/>
          <a:p>
            <a:pPr algn="r" rtl="1">
              <a:lnSpc>
                <a:spcPts val="1800"/>
              </a:lnSpc>
            </a:pPr>
            <a:r>
              <a:rPr sz="1500" b="1" i="0" lang="he-IL">
                <a:solidFill>
                  <a:srgbClr val="2E2B26"/>
                </a:solidFill>
                <a:latin typeface="Assistant"/>
                <a:cs typeface="Assistant"/>
                <a:ea typeface="Assistant"/>
              </a:rPr>
              <a:t>שכם</a:t>
            </a:r>
          </a:p>
        </p:txBody>
      </p:sp>
      <p:sp>
        <p:nvSpPr>
          <p:cNvPr id="7" name="TextBox 6"/>
          <p:cNvSpPr txBox="1"/>
          <p:nvPr/>
        </p:nvSpPr>
        <p:spPr>
          <a:xfrm>
            <a:off x="5887085" y="1841500"/>
            <a:ext cx="5624830" cy="4381500"/>
          </a:xfrm>
          <a:prstGeom prst="rect">
            <a:avLst/>
          </a:prstGeom>
          <a:noFill/>
        </p:spPr>
        <p:txBody>
          <a:bodyPr wrap="square" lIns="0" rIns="0" tIns="0" bIns="0" anchor="t"/>
          <a:lstStyle/>
          <a:p>
            <a:pPr algn="r" rtl="1">
              <a:lnSpc>
                <a:spcPts val="4160"/>
              </a:lnSpc>
            </a:pPr>
            <a:r>
              <a:rPr sz="2600" b="0" i="0" lang="he-IL">
                <a:solidFill>
                  <a:srgbClr val="2E2B26"/>
                </a:solidFill>
                <a:latin typeface="Assistant"/>
                <a:cs typeface="Assistant"/>
                <a:ea typeface="Assistant"/>
              </a:rPr>
              <a:t>📍 מצרים</a:t>
            </a:r>
          </a:p>
          <a:p>
            <a:pPr algn="r" rtl="1">
              <a:lnSpc>
                <a:spcPts val="4160"/>
              </a:lnSpc>
            </a:pPr>
            <a:r>
              <a:rPr sz="2600" b="0" i="0" lang="he-IL">
                <a:solidFill>
                  <a:srgbClr val="2E2B26"/>
                </a:solidFill>
                <a:latin typeface="Assistant"/>
                <a:cs typeface="Assistant"/>
                <a:ea typeface="Assistant"/>
              </a:rPr>
              <a:t>📍 שכם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666810" y="440407"/>
            <a:ext cx="3493312" cy="325778"/>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7671368" y="707066"/>
            <a:ext cx="3499933" cy="69402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מ"ח, א'</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וַיְהִי אַחֲרֵי הַדְּבָרִים הָאֵלֶּה</a:t>
            </a:r>
            <a:r>
              <a:rPr sz="4100" b="0" i="0" lang="he-IL">
                <a:solidFill>
                  <a:srgbClr val="2E2B26"/>
                </a:solidFill>
                <a:latin typeface="Frank Ruhl Libre"/>
                <a:cs typeface="Frank Ruhl Libre"/>
                <a:ea typeface="Frank Ruhl Libre"/>
              </a:rPr>
              <a:t> וַיֹּאמֶר לְיוֹסֵף הִנֵּה אָבִיךָ חֹלֶה וַיִּקַּח אֶת־שְׁנֵי בָנָיו עִמּוֹ אֶת־מְנַשֶּׁה וְאֶת־אֶפְרָיִם</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יוסף שומע שאביו חולה ולוקח את שני בניו, מנשה ואפרים.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682519" y="440543"/>
            <a:ext cx="3477373" cy="32550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7687077" y="707200"/>
            <a:ext cx="3483993" cy="693753"/>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מ"ח, ח'</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וַיַּרְא יִשְׂרָאֵל אֶת־בְּנֵי יוֹסֵף וַיֹּאמֶר </a:t>
            </a:r>
            <a:r>
              <a:rPr sz="4100" b="1" i="0" lang="he-IL">
                <a:solidFill>
                  <a:srgbClr val="2E2B26"/>
                </a:solidFill>
                <a:latin typeface="Frank Ruhl Libre"/>
                <a:cs typeface="Frank Ruhl Libre"/>
                <a:ea typeface="Frank Ruhl Libre"/>
              </a:rPr>
              <a:t>מִי־אֵלֶּה</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יעקב רואה את בני יוסף ושואל ״מי אלה״.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486558" y="438856"/>
            <a:ext cx="3676215" cy="32887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7491116" y="705516"/>
            <a:ext cx="3682835" cy="697123"/>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מ"ח, י"ח</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וַיֹּאמֶר יוֹסֵף אֶל־אָבִיו </a:t>
            </a:r>
            <a:r>
              <a:rPr sz="4100" b="1" i="0" lang="he-IL">
                <a:solidFill>
                  <a:srgbClr val="2E2B26"/>
                </a:solidFill>
                <a:latin typeface="Frank Ruhl Libre"/>
                <a:cs typeface="Frank Ruhl Libre"/>
                <a:ea typeface="Frank Ruhl Libre"/>
              </a:rPr>
              <a:t>לֹא־כֵן אָבִי כִּי־זֶה הַבְּכֹר שִׂים</a:t>
            </a:r>
            <a:r>
              <a:rPr sz="4100" b="0" i="0" lang="he-IL">
                <a:solidFill>
                  <a:srgbClr val="2E2B26"/>
                </a:solidFill>
                <a:latin typeface="Frank Ruhl Libre"/>
                <a:cs typeface="Frank Ruhl Libre"/>
                <a:ea typeface="Frank Ruhl Libre"/>
              </a:rPr>
              <a:t> יְמִינְךָ עַל־רֹאשׁוֹ</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יוסף רואה שאביו הניח את ימינו על ראש אפרים ״וירע בעיניו״.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20181" y="440866"/>
            <a:ext cx="3439157" cy="32486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7724738" y="707522"/>
            <a:ext cx="3445778" cy="69310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מ"ח, ב'</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וַיַּגֵּד לְיַעֲקֹב וַיֹּאמֶר הִנֵּה בִּנְךָ יוֹסֵף בָּא אֵלֶיךָ </a:t>
            </a:r>
            <a:r>
              <a:rPr sz="4100" b="1" i="0" lang="he-IL">
                <a:solidFill>
                  <a:srgbClr val="2E2B26"/>
                </a:solidFill>
                <a:latin typeface="Frank Ruhl Libre"/>
                <a:cs typeface="Frank Ruhl Libre"/>
                <a:ea typeface="Frank Ruhl Libre"/>
              </a:rPr>
              <a:t>וַיִּתְחַזֵּק יִשְׂרָאֵל וַיֵּשֶׁב עַל־הַמִּטָּה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יוסף שומע שאביו חולה ולוקח את שני בניו, מנשה ואפרים.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ויאמר מי אלה</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מֵהֵיכָן יָצְאוּ אֵלּוּ, שֶׁאֵינָן רְאוּיִין לִבְרָכָה.</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ויגד</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הַמַּגִּיד לְיַעֲקֹב, וְלֹא פֵּרֵשׁ מִי; וְהַרְבֵּה מִקְרָאוֹת קִצְרֵי לָשׁוֹן.</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אלילות</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פולחן לאלים שונים או אמונה בהם.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376289"/>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בראשית מ"ח, א'</a:t>
            </a:r>
          </a:p>
        </p:txBody>
      </p:sp>
      <p:sp>
        <p:nvSpPr>
          <p:cNvPr id="6" name="TextBox 5"/>
          <p:cNvSpPr txBox="1"/>
          <p:nvPr/>
        </p:nvSpPr>
        <p:spPr>
          <a:xfrm>
            <a:off x="1059815" y="2808089"/>
            <a:ext cx="10072370" cy="1737121"/>
          </a:xfrm>
          <a:prstGeom prst="rect">
            <a:avLst/>
          </a:prstGeom>
          <a:noFill/>
        </p:spPr>
        <p:txBody>
          <a:bodyPr wrap="square" lIns="0" rIns="0" tIns="0" bIns="0" anchor="t"/>
          <a:lstStyle/>
          <a:p>
            <a:pPr algn="r" rtl="1">
              <a:lnSpc>
                <a:spcPts val="4560"/>
              </a:lnSpc>
            </a:pPr>
            <a:r>
              <a:rPr sz="2850" b="1" i="0" lang="he-IL">
                <a:solidFill>
                  <a:srgbClr val="3D405B"/>
                </a:solidFill>
                <a:latin typeface="Noto Serif Hebrew"/>
                <a:cs typeface="Noto Serif Hebrew"/>
                <a:ea typeface="Noto Serif Hebrew"/>
              </a:rPr>
              <a:t>ויאמר ליוסף</a:t>
            </a:r>
            <a:r>
              <a:rPr sz="2850" b="0" i="0" lang="he-IL">
                <a:solidFill>
                  <a:srgbClr val="2E2B26"/>
                </a:solidFill>
                <a:latin typeface="Noto Serif Hebrew"/>
                <a:cs typeface="Noto Serif Hebrew"/>
                <a:ea typeface="Noto Serif Hebrew"/>
              </a:rPr>
              <a:t>. אֶחָד מִן הַמַּגִּידִים, וַהֲרֵי זֶה מִקְרָא קָצָר; וְיֵ"אֹ, אֶפְרַיִם הָיָה רָגִיל לִפְנֵי יַעֲקֹב בְּתַלְמוּד, וּכְשֶׁחָלָה יַעֲקֹב בְּאֶרֶץ גֹּשֶׁן, הָלַךְ אֶפְרַיִם אֵצֶל אָבִיו לְמִצְרַיִם לְהַגִּיד לוֹ:</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«ויאמר ליוסף»?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93666" y="457001"/>
            <a:ext cx="1541128" cy="29258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598321" y="723658"/>
            <a:ext cx="1547555" cy="66084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מלבי"ם</a:t>
            </a:r>
          </a:p>
        </p:txBody>
      </p:sp>
      <p:sp>
        <p:nvSpPr>
          <p:cNvPr id="5" name="TextBox 4"/>
          <p:cNvSpPr txBox="1"/>
          <p:nvPr/>
        </p:nvSpPr>
        <p:spPr>
          <a:xfrm>
            <a:off x="1059815" y="2419548"/>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מלבי"ם על בראשית מ"ח, ח'</a:t>
            </a:r>
          </a:p>
        </p:txBody>
      </p:sp>
      <p:sp>
        <p:nvSpPr>
          <p:cNvPr id="6" name="TextBox 5"/>
          <p:cNvSpPr txBox="1"/>
          <p:nvPr/>
        </p:nvSpPr>
        <p:spPr>
          <a:xfrm>
            <a:off x="1059815" y="2851348"/>
            <a:ext cx="10072370" cy="1650503"/>
          </a:xfrm>
          <a:prstGeom prst="rect">
            <a:avLst/>
          </a:prstGeom>
          <a:noFill/>
        </p:spPr>
        <p:txBody>
          <a:bodyPr wrap="square" lIns="0" rIns="0" tIns="0" bIns="0" anchor="t"/>
          <a:lstStyle/>
          <a:p>
            <a:pPr algn="r" rtl="1">
              <a:lnSpc>
                <a:spcPts val="4332"/>
              </a:lnSpc>
            </a:pPr>
            <a:r>
              <a:rPr sz="2700" b="1" i="0" lang="he-IL">
                <a:solidFill>
                  <a:srgbClr val="3D405B"/>
                </a:solidFill>
                <a:latin typeface="Noto Serif Hebrew"/>
                <a:cs typeface="Noto Serif Hebrew"/>
                <a:ea typeface="Noto Serif Hebrew"/>
              </a:rPr>
              <a:t>וירא ישראל</a:t>
            </a:r>
            <a:r>
              <a:rPr sz="2700" b="0" i="0" lang="he-IL">
                <a:solidFill>
                  <a:srgbClr val="2E2B26"/>
                </a:solidFill>
                <a:latin typeface="Noto Serif Hebrew"/>
                <a:cs typeface="Noto Serif Hebrew"/>
                <a:ea typeface="Noto Serif Hebrew"/>
              </a:rPr>
              <a:t>. מלבושי העברים היו משונים ממלבושי המצרים, ויוסף שהיה קרוב למלכות, וכן בניו היו לובשים כמלבושי שרי מצרים, וכמ"ש של בית ר"ג היו משנים מהלכתן משום כבוד מלכות, וע"כ תמה יעקב ...</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א׳–ז׳ («יעקב מאמץ את בני יוסף»).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ח׳–ט״ז («ברכת הצלב»).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י״ז–כ״ב («יוסף מוחה»).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בראשית מ״ח?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8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יעקב מברך את בני יוסף</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יעקב מאמץ את בני יוסף</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ברכת הצלב</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יוסף מוחה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תש"פ (שאלון 1261))</a:t>
            </a:r>
          </a:p>
          <a:p>
            <a:pPr algn="r" rtl="1">
              <a:lnSpc>
                <a:spcPts val="3000"/>
              </a:lnSpc>
            </a:pPr>
            <a:r>
              <a:rPr sz="2000" b="0" i="0" lang="he-IL">
                <a:solidFill>
                  <a:srgbClr val="2E2B26"/>
                </a:solidFill>
                <a:latin typeface="Assistant"/>
                <a:cs typeface="Assistant"/>
                <a:ea typeface="Assistant"/>
              </a:rPr>
              <a:t>3. קרא בראשית, פרק מ"ח, פסוקים א'-כ'.</a:t>
            </a:r>
          </a:p>
          <a:p>
            <a:pPr algn="r" rtl="1">
              <a:lnSpc>
                <a:spcPts val="3000"/>
              </a:lnSpc>
            </a:pPr>
            <a:r>
              <a:rPr sz="2000" b="0" i="0" lang="he-IL">
                <a:solidFill>
                  <a:srgbClr val="2E2B26"/>
                </a:solidFill>
                <a:latin typeface="Assistant"/>
                <a:cs typeface="Assistant"/>
                <a:ea typeface="Assistant"/>
              </a:rPr>
              <a:t>א. בקטע שלפניך מסופר על הברכות שיעקב מברך.</a:t>
            </a:r>
          </a:p>
          <a:p>
            <a:pPr algn="r" rtl="1">
              <a:lnSpc>
                <a:spcPts val="3000"/>
              </a:lnSpc>
            </a:pPr>
            <a:r>
              <a:rPr sz="2000" b="0" i="0" lang="he-IL">
                <a:solidFill>
                  <a:srgbClr val="2E2B26"/>
                </a:solidFill>
                <a:latin typeface="Assistant"/>
                <a:cs typeface="Assistant"/>
                <a:ea typeface="Assistant"/>
              </a:rPr>
              <a:t>מה הן הנסיבות שבהן ניתנות הברכות? (תוכל להיעזר בבראשית, פרק מ"ז, פסוק כ"ט). (2 נקודות)</a:t>
            </a:r>
          </a:p>
          <a:p>
            <a:pPr algn="r" rtl="1">
              <a:lnSpc>
                <a:spcPts val="3000"/>
              </a:lnSpc>
            </a:pPr>
            <a:r>
              <a:rPr sz="2000" b="0" i="0" lang="he-IL">
                <a:solidFill>
                  <a:srgbClr val="2E2B26"/>
                </a:solidFill>
                <a:latin typeface="Assistant"/>
                <a:cs typeface="Assistant"/>
                <a:ea typeface="Assistant"/>
              </a:rPr>
              <a:t>מי הם המבורכים, ומהו הקשר המשפחתי שלהם אל יעקב?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א׳–ז׳ («יעקב מאמץ את בני יוסף»).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יוסף שומע שאביו חולה ולוקח את שני בניו, מנשה ואפרים. יעקב מתאושש ו״ויתחזק ישראל וישב על המטה״. הוא מספר ליוסף על ההתגלות בלוז, ועל ההבטחה לרבות את זרעו ולתת את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ח׳–ט״ז («ברכת הצלב»).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יעקב רואה את בני יוסף ושואל ״מי אלה״. עיניו כבדו מזקנה ו״לא יוכל לראות״. הוא מנשק ומחבק אותם ואומר ״ראה פניך לא פללתי והנה הראה אתי אלוהים גם את זרעך״.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י״ז–כ״ב («יוסף מוחה»).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יוסף רואה שאביו הניח את ימינו על ראש אפרים ״וירע בעיניו״. הוא מנסה להחליף: ״לא כן אבי כי זה הבכר שים ימינך על ראשו״.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495275" y="430336"/>
            <a:ext cx="4682072" cy="3459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6499833" y="696999"/>
            <a:ext cx="4688692" cy="7141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שאלה 3</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(1) הנסיבות שבהן ניתנות הברכות: יעקב זקן מאוד, ורוצה לברך את בניו לפני מותו.</a:t>
            </a:r>
          </a:p>
          <a:p>
            <a:pPr algn="r" rtl="1">
              <a:lnSpc>
                <a:spcPts val="2850"/>
              </a:lnSpc>
            </a:pPr>
            <a:r>
              <a:rPr sz="1900" b="0" i="0" lang="he-IL">
                <a:solidFill>
                  <a:srgbClr val="2E2B26"/>
                </a:solidFill>
                <a:latin typeface="Assistant"/>
                <a:cs typeface="Assistant"/>
                <a:ea typeface="Assistant"/>
              </a:rPr>
              <a:t>(2) המבורכים והקשר המשפחתי שלהם אל יעקב: יוסף – בנו של יעקב, אפרים ומנשה – נכדיו של יעקב (בניו של יוסף).</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יעקב מברך את בני יוסף – שאלון 1261</dc:title>
  <dc:subject/>
  <dc:creator/>
  <cp:keywords/>
  <dc:description/>
  <cp:lastModifiedBy/>
  <cp:revision>1</cp:revision>
  <dcterms:created xsi:type="dcterms:W3CDTF">2013-01-27T09:14:16Z</dcterms:created>
  <dcterms:modified xsi:type="dcterms:W3CDTF">2013-01-27T09:15:58Z</dcterms:modified>
  <cp:category/>
</cp:coreProperties>
</file>