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21680" y="2095500"/>
            <a:ext cx="575564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1" i="0" lang="he-IL">
                <a:solidFill>
                  <a:srgbClr val="2B59C3"/>
                </a:solidFill>
                <a:latin typeface="Rubik"/>
                <a:cs typeface="Rubik"/>
                <a:ea typeface="Rubik"/>
              </a:rPr>
              <a:t>בראשית נ׳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21680" y="2540000"/>
            <a:ext cx="5755640" cy="254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7344"/>
              </a:lnSpc>
            </a:pPr>
            <a:r>
              <a:rPr sz="68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מות יעקב ויוסף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77998" y="5080000"/>
            <a:ext cx="238513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100" b="0" i="0" lang="he-IL">
                <a:solidFill>
                  <a:srgbClr val="F3EAD8"/>
                </a:solidFill>
                <a:latin typeface="Rubik"/>
                <a:cs typeface="Rubik"/>
                <a:ea typeface="Rubik"/>
              </a:rPr>
              <a:t>שאלון 1261 · בראשית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18415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7462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נכיר את הסיפור «מות יעקב ויוסף» (בראשית נ׳)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0099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29146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נבחן כיצד הסיפור מבטא את התמה «בראשית»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100" y="4178300"/>
            <a:ext cx="749300" cy="889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000"/>
              </a:lnSpc>
            </a:pPr>
            <a:r>
              <a:rPr sz="31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941" y="40830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נקרא פסוקי מפתח ונעמיק בפירוש רש"י ומלבי"ם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100" y="534670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941" y="525145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26327" y="2044700"/>
            <a:ext cx="4787646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יוסף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26327" y="2603500"/>
            <a:ext cx="4787646" cy="1060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יוסף בוכה ואומר: ״אתם חשבתם עלי רעה, אלוהים חשבה לטבה״, ומרגיע אותם.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8027" y="2044700"/>
            <a:ext cx="4787646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פרעה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027" y="2603500"/>
            <a:ext cx="4787646" cy="1060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יוסף מבקש מפרעה לקבור את אביו בכנען כפי שהשביע אותו.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26327" y="4445000"/>
            <a:ext cx="4787646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יעקב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26327" y="5003800"/>
            <a:ext cx="4787646" cy="1060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הוא מצווה לרופאים לחנוט את יעקב, וארבעים ימי חניטה ובכי שבעים יום.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8027" y="4445000"/>
            <a:ext cx="4787646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מנשה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8027" y="5003800"/>
            <a:ext cx="4787646" cy="1060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הוא רואה לאפרים בני שלישים ולמכיר בן מנשה ילדים, ״ילדו על ברכי יוסף״.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57332" y="18859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69541" y="2444750"/>
            <a:ext cx="3108883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יוסף נופל על פני אביו, בוכה ומנשק אותו, וצווה לרופאים לחנוט את אביו.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29399" y="18859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1607" y="2444750"/>
            <a:ext cx="3108883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יוסף מבקש מפרעה לקבור את אביו בכנען כפי שהשביע אותו.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01465" y="18859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3674" y="2444750"/>
            <a:ext cx="3108883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בגורן האטד עורכים ״מספד גדול וכבד מאוד״, ואחר כך קוברים את יעקב במערת המכפלה.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57332" y="42989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41" y="4857750"/>
            <a:ext cx="3108883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האחים חוששים שיוסף ישנא אותם אחרי מות אביהם.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29399" y="42989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1607" y="4857750"/>
            <a:ext cx="3108883" cy="1257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יוסף מת בגיל 110 ומשביע את אחיו: ״פקד יפקד אלוהים אתכם והעליתם את עצמותי מזה״.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בראשית נ',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9058" y="3036887"/>
            <a:ext cx="9993884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וַיִּפֹּל יוֹסֵף עַל־פְּנֵי אָבִיו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 וַיֵּבְךְּ עָלָיו וַיִּשַּׁק־לוֹ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5124" y="5524500"/>
            <a:ext cx="10360152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יוסף נופל על פני אביו ובוכה ומנשק אותו.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בראשית נ', ט"ו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9058" y="2581275"/>
            <a:ext cx="9993884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וַיִּרְאוּ אֲחֵי־יוֹסֵף כִּי־מֵת אֲבִיהֶם וַיֹּאמְרוּ </a:t>
            </a:r>
            <a:r>
              <a:rPr sz="4100" b="1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לוּ יִשְׂטְמֵנוּ יוֹסֵף וְהָשֵׁב יָשִׁיב לָנוּ אֵת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 כָּל־הָרָעָה אֲשֶׁר גָּמַלְנוּ אֹתוֹ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5124" y="5524500"/>
            <a:ext cx="10360152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אחרי מות האב האחים חוששים: ״לו ישטמנו יוסף והשב ישיב לנו את כל הרעה אשר גמלנו אותו״.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בראשית נ', כ"ב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9058" y="2581275"/>
            <a:ext cx="9993884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וַיֵּשֶׁב יוֹסֵף בְּמִצְרַיִם הוּא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 וּבֵית אָבִיו וַיְחִי יוֹסֵף מֵאָה וָעֶשֶׂר שָׁנִים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5124" y="5524500"/>
            <a:ext cx="10360152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יוסף חי מאה ועשר שנים.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בראשית נ', ה'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9058" y="2125662"/>
            <a:ext cx="9993884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אָבִי הִשְׁבִּיעַנִי לֵאמֹר הִנֵּה אָנֹכִי מֵת בְּקִבְרִי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 אֲשֶׁר כָּרִיתִי לִי בְּאֶרֶץ כְּנַעַן שָׁמָּה תִּקְבְּרֵנִי וְעַתָּה אֶעֱלֶה־נָּא וְאֶקְבְּרָה אֶת־אָבִי וְאָשׁוּבָה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5124" y="5524500"/>
            <a:ext cx="10360152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יוסף מבקש מפרעה רשות לקבור את יעקב בארץ כנען, כפי ששבע לו: ״אבי השביעני לאמר הנה אנכי מת בקברי אשר כריתי לי…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78482" y="2019300"/>
            <a:ext cx="3074035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מילה מנחה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78482" y="2489200"/>
            <a:ext cx="3074035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58982" y="2019300"/>
            <a:ext cx="3074035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מספר טיפולוגי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58982" y="2489200"/>
            <a:ext cx="3074035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מספרים מסוימים חוזרים במקרא הרבה יותר ממספרים אחרים.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9482" y="2019300"/>
            <a:ext cx="3074035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מדרש שם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9482" y="2489200"/>
            <a:ext cx="3074035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מדרש שם הוא הסבר לשמו של אדם או מקום.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9058" y="2076450"/>
            <a:ext cx="99938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2B59C3"/>
                </a:solidFill>
                <a:latin typeface="Rubik"/>
                <a:cs typeface="Rubik"/>
                <a:ea typeface="Rubik"/>
              </a:rPr>
              <a:t>רש"י על בראשית נ', ט"ו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9058" y="2508250"/>
            <a:ext cx="9993884" cy="1828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111111"/>
                </a:solidFill>
                <a:latin typeface="Noto Serif Hebrew"/>
                <a:cs typeface="Noto Serif Hebrew"/>
                <a:ea typeface="Noto Serif Hebrew"/>
              </a:rPr>
              <a:t>ויראו אחי יוסף כי מת אביהם</a:t>
            </a:r>
            <a:r>
              <a:rPr sz="3000" b="0" i="0" lang="he-IL">
                <a:solidFill>
                  <a:srgbClr val="111111"/>
                </a:solidFill>
                <a:latin typeface="Noto Serif Hebrew"/>
                <a:cs typeface="Noto Serif Hebrew"/>
                <a:ea typeface="Noto Serif Hebrew"/>
              </a:rPr>
              <a:t>. מַהוּ וַיִּרְאוּ? הִכִּירוּ בְּמִיתָתוֹ אֵצֶל יוֹסֵף, שֶׁהָיוּ רְגִילִים לִסְעֹד עַל שֻׁלְחָנוֹ שֶׁל יוֹסֵף וְהָיָה מְקָרְבָן בִּשְׁבִיל כְּבוֹד אָבִיו, וּמִשֶּׁמֵּת יַעֲקֹב לֹא קֵרְבָן (בראשית רבה):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מה מסביר רש"י על «ויראו אחי יוסף כי מת אביהם»?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מלבי"ם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9058" y="2381250"/>
            <a:ext cx="999388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2B59C3"/>
                </a:solidFill>
                <a:latin typeface="Rubik"/>
                <a:cs typeface="Rubik"/>
                <a:ea typeface="Rubik"/>
              </a:rPr>
              <a:t>מלבי"ם על בראשית נ', א'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9058" y="2813050"/>
            <a:ext cx="9993884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111111"/>
                </a:solidFill>
                <a:latin typeface="Noto Serif Hebrew"/>
                <a:cs typeface="Noto Serif Hebrew"/>
                <a:ea typeface="Noto Serif Hebrew"/>
              </a:rPr>
              <a:t>ויפל יוסף</a:t>
            </a:r>
            <a:r>
              <a:rPr sz="3000" b="0" i="0" lang="he-IL">
                <a:solidFill>
                  <a:srgbClr val="111111"/>
                </a:solidFill>
                <a:latin typeface="Noto Serif Hebrew"/>
                <a:cs typeface="Noto Serif Hebrew"/>
                <a:ea typeface="Noto Serif Hebrew"/>
              </a:rPr>
              <a:t>. נתקיים מ"ש לו ויוסף ישית ידו על עיניך. וישק לו, כי גופו קדוש ולא נטמא ע"י המות: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מה מוסיף פירושו של מלבי"ם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2843" y="1752600"/>
            <a:ext cx="10386314" cy="3479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קראו פסוקים א׳–י״ד («קבורת יעקב»).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6159500"/>
            <a:ext cx="833536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2843" y="1752600"/>
            <a:ext cx="10386314" cy="3479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קראו פסוקים ט״ו–כ״א («האחים חוששים»).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6159500"/>
            <a:ext cx="833536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2843" y="1752600"/>
            <a:ext cx="10386314" cy="3479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קראו פסוקים כ״ב–כ״ו («מות יוסף»).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6159500"/>
            <a:ext cx="833536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FFFFF"/>
                </a:solidFill>
                <a:latin typeface="Rubik"/>
                <a:cs typeface="Rubik"/>
                <a:ea typeface="Rubik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60143" y="1873250"/>
            <a:ext cx="6049962" cy="1397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מה לדעתכם המסר המרכזי של בראשית נ׳?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1" i="0" lang="he-IL">
                <a:solidFill>
                  <a:srgbClr val="F3EAD8"/>
                </a:solidFill>
                <a:latin typeface="Rubik"/>
                <a:cs typeface="Rubik"/>
                <a:ea typeface="Rubik"/>
              </a:rPr>
              <a:t>מות יעקב ויוסף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18208" y="1854200"/>
            <a:ext cx="3178683" cy="990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קבורת יעקב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6208" y="1854200"/>
            <a:ext cx="3178683" cy="990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האחים חוששים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18208" y="3505200"/>
            <a:ext cx="3178683" cy="990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מות יוסף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5167" y="1930400"/>
            <a:ext cx="10281666" cy="4140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קראו בראשית נ׳.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א. קראו פסוקים א׳–י״ד. מה מתואר בקטע «קבורת יעקב»? הסבירו והביאו ראיה מן הכתוב.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ב. קראו פסוקים ט״ו–כ״א. מה מתואר בקטע «האחים חוששים»? הסבירו והביאו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קראו פסוקים א׳–י״ד («קבורת יעקב»).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762" y="2946400"/>
            <a:ext cx="10412476" cy="3060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יוסף נופל על פני אביו ובוכה ומנשק אותו. הוא מצווה לרופאים לחנוט את יעקב, וארבעים ימי חניטה ובכי שבעים יום.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קראו פסוקים ט״ו–כ״א («האחים חוששים»).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762" y="2946400"/>
            <a:ext cx="10412476" cy="3060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אחרי מות האב האחים חוששים: ״לו ישטמנו יוסף והשב ישיב לנו את כל הרעה אשר גמלנו אותו״. הם שולחים לו מסר בשם יעקב: ״אנא שא נא פשע אחיך וחטאתם כי רעה גמלוך״, ובאים ואומרים ״הננו לך לעבדים״.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קראו פסוקים כ״ב–כ״ו («מות יוסף»).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762" y="2946400"/>
            <a:ext cx="10412476" cy="3060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יוסף חי מאה ועשר שנים. הוא רואה לאפרים בני שלישים ולמכיר בן מנשה ילדים, ״ילדו על ברכי יוסף״.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4840" y="381000"/>
            <a:ext cx="941832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600" b="1" i="0" lang="he-IL">
                <a:solidFill>
                  <a:srgbClr val="E63323"/>
                </a:solidFill>
                <a:latin typeface="Rubik"/>
                <a:cs typeface="Rubik"/>
                <a:ea typeface="Rubik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4840" y="685800"/>
            <a:ext cx="941832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600" b="1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9762" y="1866900"/>
            <a:ext cx="10412476" cy="426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א. יוסף נופל על פני אביו ובוכה ומנשק אותו. הוא מצווה לרופאים לחנוט את יעקב, וארבעים ימי חניטה ובכי שבעים יום.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ב. אחרי מות האב האחים חוששים: ״לו ישטמנו יוסף והשב ישיב לנו את כל הרעה אשר גמלנו אותו״. הם שולחים לו מסר בשם יעקב: ״אנא שא נא פשע אחיך וחטאתם כי רעה גמלוך״, ובאים ואומרים ״הננו לך לעבדים״.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Rubik"/>
                <a:cs typeface="Rubik"/>
                <a:ea typeface="Rubik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מות יעקב ויוסף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