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8980" y="1270000"/>
            <a:ext cx="1331019"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בראשית ו׳</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6822"/>
              </a:lnSpc>
            </a:pPr>
            <a:r>
              <a:rPr sz="6300" b="0" i="0" lang="he-IL">
                <a:solidFill>
                  <a:srgbClr val="FFFFFF"/>
                </a:solidFill>
                <a:latin typeface="Suez One"/>
                <a:cs typeface="Suez One"/>
                <a:ea typeface="Suez One"/>
              </a:rPr>
              <a:t>דור המבול ותחילת סיפור נח</a:t>
            </a:r>
          </a:p>
        </p:txBody>
      </p:sp>
      <p:sp>
        <p:nvSpPr>
          <p:cNvPr id="5" name="TextBox 4"/>
          <p:cNvSpPr txBox="1"/>
          <p:nvPr/>
        </p:nvSpPr>
        <p:spPr>
          <a:xfrm>
            <a:off x="9028798" y="4533900"/>
            <a:ext cx="2385136"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«דור המבול ותחילת סיפור נח» (בראשית ו׳)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«בראשית»</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82408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נח</a:t>
            </a:r>
          </a:p>
        </p:txBody>
      </p:sp>
      <p:sp>
        <p:nvSpPr>
          <p:cNvPr id="6" name="TextBox 5"/>
          <p:cNvSpPr txBox="1"/>
          <p:nvPr/>
        </p:nvSpPr>
        <p:spPr>
          <a:xfrm>
            <a:off x="82480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נח מתואר ש״את האלוהים התהלך״ - כמו חנוך, אך בלי להיעלם מהעולם.</a:t>
            </a:r>
          </a:p>
        </p:txBody>
      </p:sp>
      <p:sp>
        <p:nvSpPr>
          <p:cNvPr id="7" name="TextBox 6"/>
          <p:cNvSpPr txBox="1"/>
          <p:nvPr/>
        </p:nvSpPr>
        <p:spPr>
          <a:xfrm>
            <a:off x="465958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אדם</a:t>
            </a:r>
          </a:p>
        </p:txBody>
      </p:sp>
      <p:sp>
        <p:nvSpPr>
          <p:cNvPr id="8" name="TextBox 7"/>
          <p:cNvSpPr txBox="1"/>
          <p:nvPr/>
        </p:nvSpPr>
        <p:spPr>
          <a:xfrm>
            <a:off x="4608048"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בני האלוהים לוקחים נשים מבנות האדם, ואלוהים מגביל את חיי האדם ל-120 שנה.</a:t>
            </a:r>
          </a:p>
        </p:txBody>
      </p:sp>
      <p:sp>
        <p:nvSpPr>
          <p:cNvPr id="9" name="TextBox 8"/>
          <p:cNvSpPr txBox="1"/>
          <p:nvPr/>
        </p:nvSpPr>
        <p:spPr>
          <a:xfrm>
            <a:off x="9764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אברהם</a:t>
            </a:r>
          </a:p>
        </p:txBody>
      </p:sp>
      <p:sp>
        <p:nvSpPr>
          <p:cNvPr id="10" name="TextBox 9"/>
          <p:cNvSpPr txBox="1"/>
          <p:nvPr/>
        </p:nvSpPr>
        <p:spPr>
          <a:xfrm>
            <a:off x="9836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חז״ל ורש״י חלוקים: האם ״בדורותיו״ לשבח (צדיק אפילו בדור מושחת) או לגנאי (צדיק רק יחסית לדורו, ובדורו של…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48273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בני האלוהים לוקחים נשים מבנות האדם, ואלוהים מגביל את חיי האדם ל-120 שנה.</a:t>
            </a:r>
          </a:p>
        </p:txBody>
      </p:sp>
      <p:sp>
        <p:nvSpPr>
          <p:cNvPr id="7" name="TextBox 6"/>
          <p:cNvSpPr txBox="1"/>
          <p:nvPr/>
        </p:nvSpPr>
        <p:spPr>
          <a:xfrm>
            <a:off x="5854799"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״וירא ה׳ כי רבה רעת האדם בארץ״.</a:t>
            </a:r>
          </a:p>
        </p:txBody>
      </p:sp>
      <p:sp>
        <p:nvSpPr>
          <p:cNvPr id="9" name="TextBox 8"/>
          <p:cNvSpPr txBox="1"/>
          <p:nvPr/>
        </p:nvSpPr>
        <p:spPr>
          <a:xfrm>
            <a:off x="2226865"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״ונח מצא חן בעיני ה׳״.</a:t>
            </a:r>
          </a:p>
        </p:txBody>
      </p:sp>
      <p:sp>
        <p:nvSpPr>
          <p:cNvPr id="11" name="TextBox 10"/>
          <p:cNvSpPr txBox="1"/>
          <p:nvPr/>
        </p:nvSpPr>
        <p:spPr>
          <a:xfrm>
            <a:off x="9482732"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הארץ מלאה חמס.</a:t>
            </a:r>
          </a:p>
        </p:txBody>
      </p:sp>
      <p:sp>
        <p:nvSpPr>
          <p:cNvPr id="13" name="TextBox 12"/>
          <p:cNvSpPr txBox="1"/>
          <p:nvPr/>
        </p:nvSpPr>
        <p:spPr>
          <a:xfrm>
            <a:off x="5854799"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אלוהים מצווה על נח לבנות תיבה, מודד את מידותיה, ומבטיח ברית.</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ו', 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 ה' לֹא־יָדוֹן רוּחִי</a:t>
            </a:r>
            <a:r>
              <a:rPr sz="4100" b="0" i="0" lang="he-IL">
                <a:solidFill>
                  <a:srgbClr val="111111"/>
                </a:solidFill>
                <a:latin typeface="Frank Ruhl Libre"/>
                <a:cs typeface="Frank Ruhl Libre"/>
                <a:ea typeface="Frank Ruhl Libre"/>
              </a:rPr>
              <a:t> בָאָדָם לְעֹלָם בְּשַׁגַּם הוּא בָשָׂר וְהָיוּ יָמָיו מֵאָה וְעֶשְׂרִים שָׁנָה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מסופר ש״בני האלוהים״ לקחו לעצמם ״בנות אדם״ ומהן נולדו ה״נפילים״ - גיבורים מפורסמים.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ו', ה'</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וַיַּרְא ה' </a:t>
            </a:r>
            <a:r>
              <a:rPr sz="4100" b="1" i="0" lang="he-IL">
                <a:solidFill>
                  <a:srgbClr val="111111"/>
                </a:solidFill>
                <a:latin typeface="Frank Ruhl Libre"/>
                <a:cs typeface="Frank Ruhl Libre"/>
                <a:ea typeface="Frank Ruhl Libre"/>
              </a:rPr>
              <a:t>כִּי רַבָּה רָעַת הָאָדָם בָּאָרֶץ וְכָל־יֵצֶר</a:t>
            </a:r>
            <a:r>
              <a:rPr sz="4100" b="0" i="0" lang="he-IL">
                <a:solidFill>
                  <a:srgbClr val="111111"/>
                </a:solidFill>
                <a:latin typeface="Frank Ruhl Libre"/>
                <a:cs typeface="Frank Ruhl Libre"/>
                <a:ea typeface="Frank Ruhl Libre"/>
              </a:rPr>
              <a:t> מַחְשְׁבֹת לִבּוֹ רַק רַע כָּל־הַיּוֹם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רואה ״כי רבה רעת האדם בארץ וכל יצר מחשבות לבו רק רע כל היום״.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ו', י"א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וַתִּשָּׁחֵת הָאָרֶץ לִפְנֵי הָאֱלֹהִים</a:t>
            </a:r>
            <a:r>
              <a:rPr sz="4100" b="0" i="0" lang="he-IL">
                <a:solidFill>
                  <a:srgbClr val="111111"/>
                </a:solidFill>
                <a:latin typeface="Frank Ruhl Libre"/>
                <a:cs typeface="Frank Ruhl Libre"/>
                <a:ea typeface="Frank Ruhl Libre"/>
              </a:rPr>
              <a:t> וַתִּמָּלֵא הָאָרֶץ חָמָס</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״נח איש צדיק תמים היה בדורותיו״.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ו', י"ח</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וַהֲקִמֹתִי אֶת־בְּרִיתִי אִתָּךְ וּבָאתָ</a:t>
            </a:r>
            <a:r>
              <a:rPr sz="4100" b="0" i="0" lang="he-IL">
                <a:solidFill>
                  <a:srgbClr val="111111"/>
                </a:solidFill>
                <a:latin typeface="Frank Ruhl Libre"/>
                <a:cs typeface="Frank Ruhl Libre"/>
                <a:ea typeface="Frank Ruhl Libre"/>
              </a:rPr>
              <a:t> אֶל־הַתֵּבָה אַתָּה וּבָנֶיךָ וְאִשְׁתְּךָ וּנְשֵׁי־בָנֶיךָ אִתָּךְ</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מודיע לנח על המבול ומורה לו לבנות תיבה ״עצי גופר״ באורך 300 אמה, ברוחב 50 וגובה 30.</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לא ידון רוחי באדם</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לֹא יִתְרַעֵם וְיָרִיב רוּחִי עָלַי בִּשְׁבִיל הָאָדָם.</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תהום רבה</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מִדָּה כְנֶגֶד מִדָּה, הֵם חָטְאוּ בְּרַבָּה רָעַת הָאָדָם וְלָקוּ בִּתְהוֹם רַבָּה.</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אתה ובניך ואשתך</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הָאֲנָשִׁים לְבַד וְהַנָּשִׁים לְבַד; מִכָּאן שֶׁנֶּאֱסְרוּ בְּתַשְׁמִישׁ הַמִּטָּה: (שם).</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ושרצו בארץ</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וְלֹא בַּתֵּבָה, מַגִּיד שֶׁאַף הַבְּהֵמָה וְהָעוֹף נֶאֱסְרוּ בְתַשְׁמִישׁ.</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התגלות האל</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האלוהים הוא יישות מופשטת, הבוחרת להתגלות לנביאיו ולנבחריו בלבד.</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בראשית ו', ג'</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לא ידון רוחי באדם</a:t>
            </a:r>
            <a:r>
              <a:rPr sz="3000" b="0" i="0" lang="he-IL">
                <a:solidFill>
                  <a:srgbClr val="111111"/>
                </a:solidFill>
                <a:latin typeface="Noto Serif Hebrew"/>
                <a:cs typeface="Noto Serif Hebrew"/>
                <a:ea typeface="Noto Serif Hebrew"/>
              </a:rPr>
              <a:t>. לֹא יִתְרַעֵם וְיָרִיב רוּחִי עָלַי בִּשְׁבִיל הָאָדָם</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«לא ידון רוחי באדם»?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רמב"ן</a:t>
            </a:r>
          </a:p>
        </p:txBody>
      </p:sp>
      <p:sp>
        <p:nvSpPr>
          <p:cNvPr id="5" name="TextBox 4"/>
          <p:cNvSpPr txBox="1"/>
          <p:nvPr/>
        </p:nvSpPr>
        <p:spPr>
          <a:xfrm>
            <a:off x="1099058" y="2206922"/>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רמב"ן על בראשית ו', י"ח</a:t>
            </a:r>
          </a:p>
        </p:txBody>
      </p:sp>
      <p:sp>
        <p:nvSpPr>
          <p:cNvPr id="6" name="TextBox 5"/>
          <p:cNvSpPr txBox="1"/>
          <p:nvPr/>
        </p:nvSpPr>
        <p:spPr>
          <a:xfrm>
            <a:off x="1099058" y="2638722"/>
            <a:ext cx="9993884" cy="1567755"/>
          </a:xfrm>
          <a:prstGeom prst="rect">
            <a:avLst/>
          </a:prstGeom>
          <a:noFill/>
        </p:spPr>
        <p:txBody>
          <a:bodyPr wrap="square" lIns="0" rIns="0" tIns="0" bIns="0" anchor="t"/>
          <a:lstStyle/>
          <a:p>
            <a:pPr algn="r" rtl="1">
              <a:lnSpc>
                <a:spcPts val="4115"/>
              </a:lnSpc>
            </a:pPr>
            <a:r>
              <a:rPr sz="2550" b="1" i="0" lang="he-IL">
                <a:solidFill>
                  <a:srgbClr val="111111"/>
                </a:solidFill>
                <a:latin typeface="Noto Serif Hebrew"/>
                <a:cs typeface="Noto Serif Hebrew"/>
                <a:ea typeface="Noto Serif Hebrew"/>
              </a:rPr>
              <a:t>וַהֲקִמֹתִי אֶת בְּרִיתִי</a:t>
            </a:r>
            <a:r>
              <a:rPr sz="2550" b="0" i="0" lang="he-IL">
                <a:solidFill>
                  <a:srgbClr val="111111"/>
                </a:solidFill>
                <a:latin typeface="Noto Serif Hebrew"/>
                <a:cs typeface="Noto Serif Hebrew"/>
                <a:ea typeface="Noto Serif Hebrew"/>
              </a:rPr>
              <a:t> אָמַר רַבִּי אַבְרָהָם (אבן עזרא על בראשית ו':י"ח) לְאוֹת כִּי הַשֵּׁם נִשְׁבַּע לוֹ שֶׁלֹּא יָמוּת בַּמַּבּוּל הוּא וּבָנָיו, וְאִם לֹא נִכְתַּב תְּחִלָּה מְפֹרָשׁ, כַּאֲשֶׁר מָצָאנוּ בְּמִשְׁנֵה תּוֹרָה (דברים א כב) "נִשְׁלְחָה אֲנָשִׁים לְפָנֵינוּ".</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א׳–ד׳ («בני האלוהים ובנות האדם»).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ט׳–י״ב («נח הצדיק והארץ המושחתת»).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י״ג–כ״ב («הציווי לבנות תיבה»).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בראשית 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דור המבול ותחילת סיפור נח</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בני האלוהים ובנות האדם</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רעת האדם</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נח הצדיק והארץ המושחתת</a:t>
            </a:r>
          </a:p>
        </p:txBody>
      </p:sp>
      <p:sp>
        <p:nvSpPr>
          <p:cNvPr id="9" name="TextBox 8"/>
          <p:cNvSpPr txBox="1"/>
          <p:nvPr/>
        </p:nvSpPr>
        <p:spPr>
          <a:xfrm>
            <a:off x="911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הציווי לבנות תיבה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תשע"ט (שאלון 1282))</a:t>
            </a:r>
          </a:p>
          <a:p>
            <a:pPr algn="r" rtl="1">
              <a:lnSpc>
                <a:spcPts val="3000"/>
              </a:lnSpc>
            </a:pPr>
            <a:r>
              <a:rPr sz="2000" b="0" i="0" lang="he-IL">
                <a:solidFill>
                  <a:srgbClr val="111111"/>
                </a:solidFill>
                <a:latin typeface="Rubik"/>
                <a:cs typeface="Rubik"/>
                <a:ea typeface="Rubik"/>
              </a:rPr>
              <a:t>ענה על סעיף א (חובה).</a:t>
            </a:r>
          </a:p>
          <a:p>
            <a:pPr algn="r" rtl="1">
              <a:lnSpc>
                <a:spcPts val="3000"/>
              </a:lnSpc>
            </a:pPr>
            <a:r>
              <a:rPr sz="2000" b="0" i="0" lang="he-IL">
                <a:solidFill>
                  <a:srgbClr val="111111"/>
                </a:solidFill>
                <a:latin typeface="Rubik"/>
                <a:cs typeface="Rubik"/>
                <a:ea typeface="Rubik"/>
              </a:rPr>
              <a:t>א. קרא פסוקים 5-13 ופסוק 22 שלפניך. (1) על פי הפסוקים שלפניך, החליט ה' למחות את בני האדם ואת בעלי החיים מעל פני האדמה. הסבר שתי סיבות להחלטה זו. בסס את דבריך על הכתוב. (15 נקודות) (2) הסבר כיצד תיאור המעשים של נח על פי פסוק 22 שלפניך תומך בתיאור אישיותו של נח על פי פסוק 9. (10 נקודות)</a:t>
            </a:r>
          </a:p>
          <a:p>
            <a:pPr algn="r" rtl="1">
              <a:lnSpc>
                <a:spcPts val="3000"/>
              </a:lnSpc>
            </a:pPr>
            <a:r>
              <a:rPr sz="2000" b="0" i="0" lang="he-IL">
                <a:solidFill>
                  <a:srgbClr val="111111"/>
                </a:solidFill>
                <a:latin typeface="Rubik"/>
                <a:cs typeface="Rubik"/>
                <a:ea typeface="Rubik"/>
              </a:rPr>
              <a:t>ענה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א׳–ד׳ («בני האלוהים ובנות האדם»).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מסופר ש״בני האלוהים״ לקחו לעצמם ״בנות אדם״ ומהן נולדו ה״נפילים״ - גיבורים מפורסמים. ״בני האלוהים״ הם כנראה חברי פמליית המלאכים של האל.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ט׳–י״ב («נח הצדיק והארץ המושחתת»).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״נח איש צדיק תמים היה בדורותיו״. חז״ל ורש״י חלוקים: האם ״בדורותיו״ לשבח (צדיק אפילו בדור מושחת) או לגנאי (צדיק רק יחסית לדורו, ובדורו של אברהם לא היה נחשב).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י״ג–כ״ב («הציווי לבנות תיבה»).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האל מודיע לנח על המבול ומורה לו לבנות תיבה ״עצי גופר״ באורך 300 אמה, ברוחב 50 וגובה 30. ״ברית״ מובטחת לנח, והיא הבטחה לעתיד.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(1/2)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1</a:t>
            </a:r>
          </a:p>
          <a:p>
            <a:pPr algn="r" rtl="1">
              <a:lnSpc>
                <a:spcPts val="2850"/>
              </a:lnSpc>
            </a:pPr>
            <a:r>
              <a:rPr sz="1900" b="0" i="0" lang="he-IL">
                <a:solidFill>
                  <a:srgbClr val="111111"/>
                </a:solidFill>
                <a:latin typeface="Rubik"/>
                <a:cs typeface="Rubik"/>
                <a:ea typeface="Rubik"/>
              </a:rPr>
              <a:t>סעיף א': הסיבות למבול ודמותו של נח</a:t>
            </a:r>
          </a:p>
          <a:p>
            <a:pPr algn="r" rtl="1">
              <a:lnSpc>
                <a:spcPts val="2850"/>
              </a:lnSpc>
            </a:pPr>
            <a:r>
              <a:rPr sz="1900" b="0" i="0" lang="he-IL">
                <a:solidFill>
                  <a:srgbClr val="111111"/>
                </a:solidFill>
                <a:latin typeface="Rubik"/>
                <a:cs typeface="Rubik"/>
                <a:ea typeface="Rubik"/>
              </a:rPr>
              <a:t>(1) הסיבות להחלטת ה' למחות את החיים מעל פני האדמה (יש לציין שתיים):</a:t>
            </a:r>
          </a:p>
          <a:p>
            <a:pPr algn="r" rtl="1">
              <a:lnSpc>
                <a:spcPts val="2850"/>
              </a:lnSpc>
            </a:pPr>
            <a:r>
              <a:rPr sz="1900" b="0" i="0" lang="he-IL">
                <a:solidFill>
                  <a:srgbClr val="111111"/>
                </a:solidFill>
                <a:latin typeface="Rubik"/>
                <a:cs typeface="Rubik"/>
                <a:ea typeface="Rubik"/>
              </a:rPr>
              <a:t>רוע מוסרי ומחשבתי: "כִּי רַבָּה רָעַת הָאָדָם בָּאָרֶץ וְכָל יֵצֶר מַחְשְׁבֹת לִבּוֹ רַק רַע כָּל הַיּוֹם" – בני האדם נוהגים ברוע ועסוקים במחשבות תמידיות כיצד להרע.</a:t>
            </a:r>
          </a:p>
          <a:p>
            <a:pPr algn="r" rtl="1">
              <a:lnSpc>
                <a:spcPts val="2850"/>
              </a:lnSpc>
            </a:pPr>
            <a:r>
              <a:rPr sz="1900" b="0" i="0" lang="he-IL">
                <a:solidFill>
                  <a:srgbClr val="111111"/>
                </a:solidFill>
                <a:latin typeface="Rubik"/>
                <a:cs typeface="Rubik"/>
                <a:ea typeface="Rubik"/>
              </a:rPr>
              <a:t>חרטה אלוהית: "וַיִּנָּחֶם ה' כִּי עָשָׂה אֶת הָאָדָם בָּאָרֶץ וַיִּתְעַצֵּב אֶל לִבּוֹ" – ה' מביע חרטה וכאב עמוק על בריאת בני האדם לאור התנהגותם.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(2/2)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שחיתות וחמס: "וַתִּשָּׁחֵת הָאָרֶץ לִפְנֵי הָאֱלֹהִים וַתִּמָּלֵא הָאָרֶץ חָמָס" – כל האנושות הושחתה מבחינה מוסרית, והארץ התמלאה באלימות וגזל (חמס).</a:t>
            </a:r>
          </a:p>
          <a:p>
            <a:pPr algn="r" rtl="1">
              <a:lnSpc>
                <a:spcPts val="2850"/>
              </a:lnSpc>
            </a:pPr>
            <a:r>
              <a:rPr sz="1900" b="0" i="0" lang="he-IL">
                <a:solidFill>
                  <a:srgbClr val="111111"/>
                </a:solidFill>
                <a:latin typeface="Rubik"/>
                <a:cs typeface="Rubik"/>
                <a:ea typeface="Rubik"/>
              </a:rPr>
              <a:t>(2) ההתאמה בין פסוק 9 לפסוק 22: בפסוק 9 נח מתואר כאיש צדיק ותמים, השלם באמונתו ונוהג על פי מצוות ה'. תיאור זה מתיישב היטב עם מעשיו בפסוק 22, שבו נאמר: "וַיַּעַשׂ נֹחַ כְּכֹל אֲשֶׁר צִוָּה אֹתוֹ אֱלֹהִים כֵּן עָשָׂה". הציות המוחלט והמדויק של נח להוראות האל בבניית התיבה מוכיח את היותו צדיק בפועל.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דור המבול ותחילת סיפור נח – שאלון 1261</dc:title>
  <dc:subject/>
  <dc:creator/>
  <cp:keywords/>
  <dc:description/>
  <cp:lastModifiedBy/>
  <cp:revision>1</cp:revision>
  <dcterms:created xsi:type="dcterms:W3CDTF">2013-01-27T09:14:16Z</dcterms:created>
  <dcterms:modified xsi:type="dcterms:W3CDTF">2013-01-27T09:15:58Z</dcterms:modified>
  <cp:category/>
</cp:coreProperties>
</file>