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33987" y="1418626"/>
            <a:ext cx="4978012" cy="528657"/>
          </a:xfrm>
          <a:prstGeom prst="rect">
            <a:avLst/>
          </a:prstGeom>
          <a:noFill/>
        </p:spPr>
        <p:txBody>
          <a:bodyPr wrap="square" lIns="0" rIns="0" tIns="0" bIns="0" anchor="t"/>
          <a:lstStyle/>
          <a:p>
            <a:pPr algn="r" rtl="1">
              <a:lnSpc>
                <a:spcPts val="3500"/>
              </a:lnSpc>
            </a:pPr>
            <a:r>
              <a:rPr sz="2400" b="0" i="0" lang="he-IL">
                <a:solidFill>
                  <a:srgbClr val="E07A5F"/>
                </a:solidFill>
                <a:latin typeface="Playpen Sans Hebrew"/>
                <a:cs typeface="Playpen Sans Hebrew"/>
                <a:ea typeface="Playpen Sans Hebrew"/>
              </a:rPr>
              <a:t>בראשית ט׳</a:t>
            </a:r>
          </a:p>
        </p:txBody>
      </p:sp>
      <p:sp>
        <p:nvSpPr>
          <p:cNvPr id="4" name="TextBox 3"/>
          <p:cNvSpPr txBox="1"/>
          <p:nvPr/>
        </p:nvSpPr>
        <p:spPr>
          <a:xfrm>
            <a:off x="6193609" y="1863058"/>
            <a:ext cx="5011116" cy="2369877"/>
          </a:xfrm>
          <a:prstGeom prst="rect">
            <a:avLst/>
          </a:prstGeom>
          <a:noFill/>
        </p:spPr>
        <p:txBody>
          <a:bodyPr wrap="square" lIns="0" rIns="0" tIns="0" bIns="0" anchor="ctr"/>
          <a:lstStyle/>
          <a:p>
            <a:pPr algn="r" rtl="1">
              <a:lnSpc>
                <a:spcPts val="6264"/>
              </a:lnSpc>
            </a:pPr>
            <a:r>
              <a:rPr sz="5800" b="1" i="0" lang="he-IL">
                <a:solidFill>
                  <a:srgbClr val="3D405B"/>
                </a:solidFill>
                <a:latin typeface="Playpen Sans Hebrew"/>
                <a:cs typeface="Playpen Sans Hebrew"/>
                <a:ea typeface="Playpen Sans Hebrew"/>
              </a:rPr>
              <a:t>ברית הקשת ובני נח</a:t>
            </a:r>
          </a:p>
        </p:txBody>
      </p:sp>
      <p:sp>
        <p:nvSpPr>
          <p:cNvPr id="5" name="TextBox 4"/>
          <p:cNvSpPr txBox="1"/>
          <p:nvPr/>
        </p:nvSpPr>
        <p:spPr>
          <a:xfrm>
            <a:off x="6187008" y="4148710"/>
            <a:ext cx="4977328" cy="490563"/>
          </a:xfrm>
          <a:prstGeom prst="rect">
            <a:avLst/>
          </a:prstGeom>
          <a:noFill/>
        </p:spPr>
        <p:txBody>
          <a:bodyPr wrap="square" lIns="0" rIns="0" tIns="0" bIns="0" anchor="t"/>
          <a:lstStyle/>
          <a:p>
            <a:pPr algn="r" rtl="1">
              <a:lnSpc>
                <a:spcPts val="3200"/>
              </a:lnSpc>
            </a:pPr>
            <a:r>
              <a:rPr sz="1700" b="0" i="0" lang="he-IL">
                <a:solidFill>
                  <a:srgbClr val="2E2B26"/>
                </a:solidFill>
                <a:latin typeface="Playpen Sans Hebrew"/>
                <a:cs typeface="Playpen Sans Hebrew"/>
                <a:ea typeface="Playpen Sans Hebrew"/>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121064" y="444313"/>
            <a:ext cx="3032380" cy="31796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פתיחה</a:t>
            </a:r>
          </a:p>
        </p:txBody>
      </p:sp>
      <p:sp>
        <p:nvSpPr>
          <p:cNvPr id="4" name="TextBox 3"/>
          <p:cNvSpPr txBox="1"/>
          <p:nvPr/>
        </p:nvSpPr>
        <p:spPr>
          <a:xfrm>
            <a:off x="8125623" y="710972"/>
            <a:ext cx="3039000" cy="68621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מטרות השיעור</a:t>
            </a:r>
          </a:p>
        </p:txBody>
      </p:sp>
      <p:sp>
        <p:nvSpPr>
          <p:cNvPr id="5" name="TextBox 4"/>
          <p:cNvSpPr txBox="1"/>
          <p:nvPr/>
        </p:nvSpPr>
        <p:spPr>
          <a:xfrm>
            <a:off x="10477500" y="196691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1</a:t>
            </a:r>
          </a:p>
        </p:txBody>
      </p:sp>
      <p:sp>
        <p:nvSpPr>
          <p:cNvPr id="6" name="TextBox 5"/>
          <p:cNvSpPr txBox="1"/>
          <p:nvPr/>
        </p:nvSpPr>
        <p:spPr>
          <a:xfrm>
            <a:off x="4847399" y="187166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נכיר את הסיפור «ברית הקשת ובני נח» (בראשית ט׳) ואת הדמויות בו</a:t>
            </a:r>
          </a:p>
        </p:txBody>
      </p:sp>
      <p:sp>
        <p:nvSpPr>
          <p:cNvPr id="7" name="TextBox 6"/>
          <p:cNvSpPr txBox="1"/>
          <p:nvPr/>
        </p:nvSpPr>
        <p:spPr>
          <a:xfrm>
            <a:off x="10473709" y="3157690"/>
            <a:ext cx="756575" cy="705776"/>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2</a:t>
            </a:r>
          </a:p>
        </p:txBody>
      </p:sp>
      <p:sp>
        <p:nvSpPr>
          <p:cNvPr id="8" name="TextBox 7"/>
          <p:cNvSpPr txBox="1"/>
          <p:nvPr/>
        </p:nvSpPr>
        <p:spPr>
          <a:xfrm>
            <a:off x="4842781" y="300406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נבחן כיצד הסיפור מבטא את התמה «בראשית»</a:t>
            </a:r>
          </a:p>
        </p:txBody>
      </p:sp>
      <p:sp>
        <p:nvSpPr>
          <p:cNvPr id="9" name="TextBox 8"/>
          <p:cNvSpPr txBox="1"/>
          <p:nvPr/>
        </p:nvSpPr>
        <p:spPr>
          <a:xfrm>
            <a:off x="10477500" y="429736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3</a:t>
            </a:r>
          </a:p>
        </p:txBody>
      </p:sp>
      <p:sp>
        <p:nvSpPr>
          <p:cNvPr id="10" name="TextBox 9"/>
          <p:cNvSpPr txBox="1"/>
          <p:nvPr/>
        </p:nvSpPr>
        <p:spPr>
          <a:xfrm>
            <a:off x="4847399" y="420211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נקרא פסוקי מפתח ונעמיק בפירוש רש"י ורמב"ן</a:t>
            </a:r>
          </a:p>
        </p:txBody>
      </p:sp>
      <p:sp>
        <p:nvSpPr>
          <p:cNvPr id="11" name="TextBox 10"/>
          <p:cNvSpPr txBox="1"/>
          <p:nvPr/>
        </p:nvSpPr>
        <p:spPr>
          <a:xfrm>
            <a:off x="10473709" y="5488140"/>
            <a:ext cx="756575" cy="705775"/>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4</a:t>
            </a:r>
          </a:p>
        </p:txBody>
      </p:sp>
      <p:sp>
        <p:nvSpPr>
          <p:cNvPr id="12" name="TextBox 11"/>
          <p:cNvSpPr txBox="1"/>
          <p:nvPr/>
        </p:nvSpPr>
        <p:spPr>
          <a:xfrm>
            <a:off x="4842781" y="533451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33467" y="441839"/>
            <a:ext cx="3324205" cy="322913"/>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7838025" y="708499"/>
            <a:ext cx="3330826" cy="69115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הדמויות בסיפור</a:t>
            </a:r>
          </a:p>
        </p:txBody>
      </p:sp>
      <p:sp>
        <p:nvSpPr>
          <p:cNvPr id="5" name="TextBox 4"/>
          <p:cNvSpPr txBox="1"/>
          <p:nvPr/>
        </p:nvSpPr>
        <p:spPr>
          <a:xfrm>
            <a:off x="6393624" y="2133600"/>
            <a:ext cx="4853051"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אדם</a:t>
            </a:r>
          </a:p>
        </p:txBody>
      </p:sp>
      <p:sp>
        <p:nvSpPr>
          <p:cNvPr id="6" name="TextBox 5"/>
          <p:cNvSpPr txBox="1"/>
          <p:nvPr/>
        </p:nvSpPr>
        <p:spPr>
          <a:xfrm>
            <a:off x="6393624" y="2692400"/>
            <a:ext cx="4853051" cy="1229617"/>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ההבדל מהברכה לאדם הראשון: עכשיו מותר גם בשר (״כל רמש אשר הוא חי לכם יהיה לאכלה״), בעוד שאדם…</a:t>
            </a:r>
          </a:p>
        </p:txBody>
      </p:sp>
      <p:sp>
        <p:nvSpPr>
          <p:cNvPr id="7" name="TextBox 6"/>
          <p:cNvSpPr txBox="1"/>
          <p:nvPr/>
        </p:nvSpPr>
        <p:spPr>
          <a:xfrm>
            <a:off x="951864" y="2092613"/>
            <a:ext cx="4860987" cy="564756"/>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נח</a:t>
            </a:r>
          </a:p>
        </p:txBody>
      </p:sp>
      <p:sp>
        <p:nvSpPr>
          <p:cNvPr id="8" name="TextBox 7"/>
          <p:cNvSpPr txBox="1"/>
          <p:nvPr/>
        </p:nvSpPr>
        <p:spPr>
          <a:xfrm>
            <a:off x="928879" y="2651328"/>
            <a:ext cx="4874415" cy="1311661"/>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נח מקלל את כנען ולא את חם: ״ארור כנען עבד עבדים יהיה לאחיו״.</a:t>
            </a:r>
          </a:p>
        </p:txBody>
      </p:sp>
      <p:sp>
        <p:nvSpPr>
          <p:cNvPr id="9" name="TextBox 8"/>
          <p:cNvSpPr txBox="1"/>
          <p:nvPr/>
        </p:nvSpPr>
        <p:spPr>
          <a:xfrm>
            <a:off x="6381989" y="4592206"/>
            <a:ext cx="4860986" cy="564756"/>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שם</a:t>
            </a:r>
          </a:p>
        </p:txBody>
      </p:sp>
      <p:sp>
        <p:nvSpPr>
          <p:cNvPr id="10" name="TextBox 9"/>
          <p:cNvSpPr txBox="1"/>
          <p:nvPr/>
        </p:nvSpPr>
        <p:spPr>
          <a:xfrm>
            <a:off x="6391632" y="5150921"/>
            <a:ext cx="4868561" cy="986074"/>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חם רואה ומספר לאחיו, ושם ויפת מכסים את אביהם בלי להביט.</a:t>
            </a:r>
          </a:p>
        </p:txBody>
      </p:sp>
      <p:sp>
        <p:nvSpPr>
          <p:cNvPr id="11" name="TextBox 10"/>
          <p:cNvSpPr txBox="1"/>
          <p:nvPr/>
        </p:nvSpPr>
        <p:spPr>
          <a:xfrm>
            <a:off x="945324" y="4633217"/>
            <a:ext cx="4853051"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יפת</a:t>
            </a:r>
          </a:p>
        </p:txBody>
      </p:sp>
      <p:sp>
        <p:nvSpPr>
          <p:cNvPr id="12" name="TextBox 11"/>
          <p:cNvSpPr txBox="1"/>
          <p:nvPr/>
        </p:nvSpPr>
        <p:spPr>
          <a:xfrm>
            <a:off x="945324" y="5192017"/>
            <a:ext cx="4853051" cy="903982"/>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נח מקלל את כנען ומברך את שם ויפת.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205249" y="445036"/>
            <a:ext cx="2946957" cy="316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8209807" y="711696"/>
            <a:ext cx="2953578" cy="68476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רצף האירועים</a:t>
            </a:r>
          </a:p>
        </p:txBody>
      </p:sp>
      <p:sp>
        <p:nvSpPr>
          <p:cNvPr id="5" name="TextBox 4"/>
          <p:cNvSpPr txBox="1"/>
          <p:nvPr/>
        </p:nvSpPr>
        <p:spPr>
          <a:xfrm>
            <a:off x="9462356" y="2116807"/>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1</a:t>
            </a:r>
          </a:p>
        </p:txBody>
      </p:sp>
      <p:sp>
        <p:nvSpPr>
          <p:cNvPr id="6" name="TextBox 5"/>
          <p:cNvSpPr txBox="1"/>
          <p:nvPr/>
        </p:nvSpPr>
        <p:spPr>
          <a:xfrm>
            <a:off x="8120940" y="2652839"/>
            <a:ext cx="3193894" cy="1171215"/>
          </a:xfrm>
          <a:prstGeom prst="rect">
            <a:avLst/>
          </a:prstGeom>
          <a:noFill/>
        </p:spPr>
        <p:txBody>
          <a:bodyPr wrap="square" lIns="0" rIns="0" tIns="0" bIns="0" anchor="t"/>
          <a:lstStyle/>
          <a:p>
            <a:pPr algn="ctr" rtl="1">
              <a:lnSpc>
                <a:spcPts val="2223"/>
              </a:lnSpc>
            </a:pPr>
            <a:r>
              <a:rPr sz="1700" b="0" i="0" lang="he-IL">
                <a:solidFill>
                  <a:srgbClr val="2E2B26"/>
                </a:solidFill>
                <a:latin typeface="Assistant"/>
                <a:cs typeface="Assistant"/>
                <a:ea typeface="Assistant"/>
              </a:rPr>
              <a:t>אלוהים מברך את נח ובניו ״פרו ורבו״, ומרחיב את השליטה: פחד האדם על כל החיות, והיתר אכילת בשר, בלי הדם.</a:t>
            </a:r>
          </a:p>
        </p:txBody>
      </p:sp>
      <p:sp>
        <p:nvSpPr>
          <p:cNvPr id="7" name="TextBox 6"/>
          <p:cNvSpPr txBox="1"/>
          <p:nvPr/>
        </p:nvSpPr>
        <p:spPr>
          <a:xfrm>
            <a:off x="5816026" y="2116804"/>
            <a:ext cx="541749" cy="490949"/>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2</a:t>
            </a:r>
          </a:p>
        </p:txBody>
      </p:sp>
      <p:sp>
        <p:nvSpPr>
          <p:cNvPr id="8" name="TextBox 7"/>
          <p:cNvSpPr txBox="1"/>
          <p:nvPr/>
        </p:nvSpPr>
        <p:spPr>
          <a:xfrm>
            <a:off x="4505197" y="2652839"/>
            <a:ext cx="3193894" cy="1171215"/>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איסור שפיכות דמים: ״שפך דם האדם באדם דמו ישפך כי בצלם אלוהים עשה את האדם״.</a:t>
            </a:r>
          </a:p>
        </p:txBody>
      </p:sp>
      <p:sp>
        <p:nvSpPr>
          <p:cNvPr id="9" name="TextBox 8"/>
          <p:cNvSpPr txBox="1"/>
          <p:nvPr/>
        </p:nvSpPr>
        <p:spPr>
          <a:xfrm>
            <a:off x="2201465" y="2120900"/>
            <a:ext cx="533400" cy="482600"/>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3</a:t>
            </a:r>
          </a:p>
        </p:txBody>
      </p:sp>
      <p:sp>
        <p:nvSpPr>
          <p:cNvPr id="10" name="TextBox 9"/>
          <p:cNvSpPr txBox="1"/>
          <p:nvPr/>
        </p:nvSpPr>
        <p:spPr>
          <a:xfrm>
            <a:off x="880971" y="2679700"/>
            <a:ext cx="3174288" cy="1117600"/>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ברית הקשת: אלוהים מבטיח שלא יהיה עוד מבול לשחת הארץ, והקשת היא אות הברית.</a:t>
            </a:r>
          </a:p>
        </p:txBody>
      </p:sp>
      <p:sp>
        <p:nvSpPr>
          <p:cNvPr id="11" name="TextBox 10"/>
          <p:cNvSpPr txBox="1"/>
          <p:nvPr/>
        </p:nvSpPr>
        <p:spPr>
          <a:xfrm>
            <a:off x="9462356" y="4466307"/>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4</a:t>
            </a:r>
          </a:p>
        </p:txBody>
      </p:sp>
      <p:sp>
        <p:nvSpPr>
          <p:cNvPr id="12" name="TextBox 11"/>
          <p:cNvSpPr txBox="1"/>
          <p:nvPr/>
        </p:nvSpPr>
        <p:spPr>
          <a:xfrm>
            <a:off x="8120940" y="5002339"/>
            <a:ext cx="3193894" cy="1171215"/>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נח נוטע כרם, שותה ויין ומתערטל באוהלו.</a:t>
            </a:r>
          </a:p>
        </p:txBody>
      </p:sp>
      <p:sp>
        <p:nvSpPr>
          <p:cNvPr id="13" name="TextBox 12"/>
          <p:cNvSpPr txBox="1"/>
          <p:nvPr/>
        </p:nvSpPr>
        <p:spPr>
          <a:xfrm>
            <a:off x="5816026" y="4466304"/>
            <a:ext cx="541749" cy="490949"/>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5</a:t>
            </a:r>
          </a:p>
        </p:txBody>
      </p:sp>
      <p:sp>
        <p:nvSpPr>
          <p:cNvPr id="14" name="TextBox 13"/>
          <p:cNvSpPr txBox="1"/>
          <p:nvPr/>
        </p:nvSpPr>
        <p:spPr>
          <a:xfrm>
            <a:off x="4505197" y="5002339"/>
            <a:ext cx="3193894" cy="1171215"/>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נח מקלל את כנען ומברך את שם ויפת.</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112203" y="444236"/>
            <a:ext cx="3041371" cy="3181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1/3</a:t>
            </a:r>
          </a:p>
        </p:txBody>
      </p:sp>
      <p:sp>
        <p:nvSpPr>
          <p:cNvPr id="4" name="TextBox 3"/>
          <p:cNvSpPr txBox="1"/>
          <p:nvPr/>
        </p:nvSpPr>
        <p:spPr>
          <a:xfrm>
            <a:off x="8116760" y="710896"/>
            <a:ext cx="3047992" cy="6863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בראשית ט', ח'</a:t>
            </a:r>
          </a:p>
        </p:txBody>
      </p:sp>
      <p:sp>
        <p:nvSpPr>
          <p:cNvPr id="5" name="TextBox 4"/>
          <p:cNvSpPr txBox="1"/>
          <p:nvPr/>
        </p:nvSpPr>
        <p:spPr>
          <a:xfrm>
            <a:off x="1059815" y="3163887"/>
            <a:ext cx="10072370" cy="911225"/>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וַיֹּאמֶר אֱלֹהִים אֶל־נֹחַ וְאֶל־בָּנָיו</a:t>
            </a:r>
            <a:r>
              <a:rPr sz="4100" b="0" i="0" lang="he-IL">
                <a:solidFill>
                  <a:srgbClr val="2E2B26"/>
                </a:solidFill>
                <a:latin typeface="Frank Ruhl Libre"/>
                <a:cs typeface="Frank Ruhl Libre"/>
                <a:ea typeface="Frank Ruhl Libre"/>
              </a:rPr>
              <a:t> אִתּוֹ לֵאמֹר</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הברית כאן היא עם נח, עם בניו ועם כל בעלי החיים: האל מתחייב שלא יביא עוד מבול שיהרוס את הארץ.</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14234" y="441675"/>
            <a:ext cx="3343721" cy="32324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2/3</a:t>
            </a:r>
          </a:p>
        </p:txBody>
      </p:sp>
      <p:sp>
        <p:nvSpPr>
          <p:cNvPr id="4" name="TextBox 3"/>
          <p:cNvSpPr txBox="1"/>
          <p:nvPr/>
        </p:nvSpPr>
        <p:spPr>
          <a:xfrm>
            <a:off x="7818791" y="708335"/>
            <a:ext cx="3350342" cy="69148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בראשית ט', כ"ז</a:t>
            </a:r>
          </a:p>
        </p:txBody>
      </p:sp>
      <p:sp>
        <p:nvSpPr>
          <p:cNvPr id="5" name="TextBox 4"/>
          <p:cNvSpPr txBox="1"/>
          <p:nvPr/>
        </p:nvSpPr>
        <p:spPr>
          <a:xfrm>
            <a:off x="1059815" y="3163887"/>
            <a:ext cx="10072370" cy="911225"/>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יַפְתְּ אֱלֹהִים לְיֶפֶת וְיִשְׁכֹּן בְּאָהֳלֵי־שֵׁם וִיהִי </a:t>
            </a:r>
            <a:r>
              <a:rPr sz="4100" b="1" i="0" lang="he-IL">
                <a:solidFill>
                  <a:srgbClr val="2E2B26"/>
                </a:solidFill>
                <a:latin typeface="Frank Ruhl Libre"/>
                <a:cs typeface="Frank Ruhl Libre"/>
                <a:ea typeface="Frank Ruhl Libre"/>
              </a:rPr>
              <a:t>כְנַעַן עֶבֶד</a:t>
            </a:r>
            <a:r>
              <a:rPr sz="4100" b="0" i="0" lang="he-IL">
                <a:solidFill>
                  <a:srgbClr val="2E2B26"/>
                </a:solidFill>
                <a:latin typeface="Frank Ruhl Libre"/>
                <a:cs typeface="Frank Ruhl Libre"/>
                <a:ea typeface="Frank Ruhl Libre"/>
              </a:rPr>
              <a:t> לָמוֹ</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נח נוטע כרם, שותה ומשתכר ונחשף באוהלו.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171313" y="444744"/>
            <a:ext cx="2981392" cy="317103"/>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3/3</a:t>
            </a:r>
          </a:p>
        </p:txBody>
      </p:sp>
      <p:sp>
        <p:nvSpPr>
          <p:cNvPr id="4" name="TextBox 3"/>
          <p:cNvSpPr txBox="1"/>
          <p:nvPr/>
        </p:nvSpPr>
        <p:spPr>
          <a:xfrm>
            <a:off x="8175871" y="711404"/>
            <a:ext cx="2988012" cy="685347"/>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בראשית ט', ג'</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כָּל־רֶמֶשׂ אֲשֶׁר הוּא־חַי לָכֶם יִהְיֶה</a:t>
            </a:r>
            <a:r>
              <a:rPr sz="4100" b="0" i="0" lang="he-IL">
                <a:solidFill>
                  <a:srgbClr val="2E2B26"/>
                </a:solidFill>
                <a:latin typeface="Frank Ruhl Libre"/>
                <a:cs typeface="Frank Ruhl Libre"/>
                <a:ea typeface="Frank Ruhl Libre"/>
              </a:rPr>
              <a:t> לְאָכְלָה כְּיֶרֶק עֵשֶׂב נָתַתִּי לָכֶם אֶת־כֹּל</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052"/>
              </a:lnSpc>
            </a:pPr>
            <a:r>
              <a:rPr sz="1500" b="0" i="0" lang="he-IL">
                <a:solidFill>
                  <a:srgbClr val="2E2B26"/>
                </a:solidFill>
                <a:latin typeface="Playpen Sans Hebrew"/>
                <a:cs typeface="Playpen Sans Hebrew"/>
                <a:ea typeface="Playpen Sans Hebrew"/>
              </a:rPr>
              <a:t>ההבדל מהברכה לאדם הראשון: עכשיו מותר גם בשר (״כל רמש אשר הוא חי לכם יהיה לאכלה״), בעוד שאדם וחוה אכלו רק צמחים.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54574" y="448040"/>
            <a:ext cx="2592496" cy="31051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מילים ומושגים</a:t>
            </a:r>
          </a:p>
        </p:txBody>
      </p:sp>
      <p:sp>
        <p:nvSpPr>
          <p:cNvPr id="4" name="TextBox 3"/>
          <p:cNvSpPr txBox="1"/>
          <p:nvPr/>
        </p:nvSpPr>
        <p:spPr>
          <a:xfrm>
            <a:off x="8559133" y="714700"/>
            <a:ext cx="2599116" cy="67875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ביאורי מילים</a:t>
            </a:r>
          </a:p>
        </p:txBody>
      </p:sp>
      <p:sp>
        <p:nvSpPr>
          <p:cNvPr id="5" name="TextBox 4"/>
          <p:cNvSpPr txBox="1"/>
          <p:nvPr/>
        </p:nvSpPr>
        <p:spPr>
          <a:xfrm>
            <a:off x="8145780" y="210820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יפת אלהים ליפת</a:t>
            </a:r>
          </a:p>
        </p:txBody>
      </p:sp>
      <p:sp>
        <p:nvSpPr>
          <p:cNvPr id="6" name="TextBox 5"/>
          <p:cNvSpPr txBox="1"/>
          <p:nvPr/>
        </p:nvSpPr>
        <p:spPr>
          <a:xfrm>
            <a:off x="8145780" y="257810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מְתֻרְגָּם יַפְתֵּי, יַרְחִיב.</a:t>
            </a:r>
          </a:p>
        </p:txBody>
      </p:sp>
      <p:sp>
        <p:nvSpPr>
          <p:cNvPr id="7" name="TextBox 6"/>
          <p:cNvSpPr txBox="1"/>
          <p:nvPr/>
        </p:nvSpPr>
        <p:spPr>
          <a:xfrm>
            <a:off x="4533228" y="2081724"/>
            <a:ext cx="3146267" cy="459531"/>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ויהי כנען עבד למו</a:t>
            </a:r>
          </a:p>
        </p:txBody>
      </p:sp>
      <p:sp>
        <p:nvSpPr>
          <p:cNvPr id="8" name="TextBox 7"/>
          <p:cNvSpPr txBox="1"/>
          <p:nvPr/>
        </p:nvSpPr>
        <p:spPr>
          <a:xfrm>
            <a:off x="4510516"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אַף מִשֶּׁיִּגְלוּ בְנֵי שֵׁם יִמָּכְרוּ לָהֶם עֲבָדִים מִבְּנֵי כְּנַעַן.</a:t>
            </a:r>
          </a:p>
        </p:txBody>
      </p:sp>
      <p:sp>
        <p:nvSpPr>
          <p:cNvPr id="9" name="TextBox 8"/>
          <p:cNvSpPr txBox="1"/>
          <p:nvPr/>
        </p:nvSpPr>
        <p:spPr>
          <a:xfrm>
            <a:off x="893004" y="2081724"/>
            <a:ext cx="3146267" cy="459531"/>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מילה מנחה</a:t>
            </a:r>
          </a:p>
        </p:txBody>
      </p:sp>
      <p:sp>
        <p:nvSpPr>
          <p:cNvPr id="10" name="TextBox 9"/>
          <p:cNvSpPr txBox="1"/>
          <p:nvPr/>
        </p:nvSpPr>
        <p:spPr>
          <a:xfrm>
            <a:off x="900990"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145780" y="442595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ברית</a:t>
            </a:r>
          </a:p>
        </p:txBody>
      </p:sp>
      <p:sp>
        <p:nvSpPr>
          <p:cNvPr id="12" name="TextBox 11"/>
          <p:cNvSpPr txBox="1"/>
          <p:nvPr/>
        </p:nvSpPr>
        <p:spPr>
          <a:xfrm>
            <a:off x="8145780" y="489585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הסכם בין שני צדדים שווים במעמדם או שאינם שווים, המתחייבים זה לזה או שרק צד אחד מתחייב.</a:t>
            </a:r>
          </a:p>
        </p:txBody>
      </p:sp>
      <p:sp>
        <p:nvSpPr>
          <p:cNvPr id="13" name="TextBox 12"/>
          <p:cNvSpPr txBox="1"/>
          <p:nvPr/>
        </p:nvSpPr>
        <p:spPr>
          <a:xfrm>
            <a:off x="4533228" y="439947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תיאופניה</a:t>
            </a:r>
          </a:p>
        </p:txBody>
      </p:sp>
      <p:sp>
        <p:nvSpPr>
          <p:cNvPr id="14" name="TextBox 13"/>
          <p:cNvSpPr txBox="1"/>
          <p:nvPr/>
        </p:nvSpPr>
        <p:spPr>
          <a:xfrm>
            <a:off x="4510516" y="486930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התגלות האל-(=תיאופניה)- התגלות האל לאדם.</a:t>
            </a:r>
          </a:p>
        </p:txBody>
      </p:sp>
      <p:sp>
        <p:nvSpPr>
          <p:cNvPr id="15" name="TextBox 14"/>
          <p:cNvSpPr txBox="1"/>
          <p:nvPr/>
        </p:nvSpPr>
        <p:spPr>
          <a:xfrm>
            <a:off x="893004" y="439947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קורבנות</a:t>
            </a:r>
          </a:p>
        </p:txBody>
      </p:sp>
      <p:sp>
        <p:nvSpPr>
          <p:cNvPr id="16" name="TextBox 15"/>
          <p:cNvSpPr txBox="1"/>
          <p:nvPr/>
        </p:nvSpPr>
        <p:spPr>
          <a:xfrm>
            <a:off x="900990" y="486930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מתנה מן החי או מן הצומח שמביא אדם למקדש לכבוד האל.</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81988" y="462136"/>
            <a:ext cx="952851" cy="2823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10186643" y="728792"/>
            <a:ext cx="959278" cy="6505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רש"י</a:t>
            </a:r>
          </a:p>
        </p:txBody>
      </p:sp>
      <p:sp>
        <p:nvSpPr>
          <p:cNvPr id="5" name="TextBox 4"/>
          <p:cNvSpPr txBox="1"/>
          <p:nvPr/>
        </p:nvSpPr>
        <p:spPr>
          <a:xfrm>
            <a:off x="1059815" y="2635250"/>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רש"י על בראשית ט', כ"ז</a:t>
            </a:r>
          </a:p>
        </p:txBody>
      </p:sp>
      <p:sp>
        <p:nvSpPr>
          <p:cNvPr id="6" name="TextBox 5"/>
          <p:cNvSpPr txBox="1"/>
          <p:nvPr/>
        </p:nvSpPr>
        <p:spPr>
          <a:xfrm>
            <a:off x="1059815" y="3067050"/>
            <a:ext cx="10072370" cy="1219200"/>
          </a:xfrm>
          <a:prstGeom prst="rect">
            <a:avLst/>
          </a:prstGeom>
          <a:noFill/>
        </p:spPr>
        <p:txBody>
          <a:bodyPr wrap="square" lIns="0" rIns="0" tIns="0" bIns="0" anchor="t"/>
          <a:lstStyle/>
          <a:p>
            <a:pPr algn="r" rtl="1">
              <a:lnSpc>
                <a:spcPts val="4800"/>
              </a:lnSpc>
            </a:pPr>
            <a:r>
              <a:rPr sz="3000" b="1" i="0" lang="he-IL">
                <a:solidFill>
                  <a:srgbClr val="3D405B"/>
                </a:solidFill>
                <a:latin typeface="Noto Serif Hebrew"/>
                <a:cs typeface="Noto Serif Hebrew"/>
                <a:ea typeface="Noto Serif Hebrew"/>
              </a:rPr>
              <a:t>ויהי כנען עבד למו</a:t>
            </a:r>
            <a:r>
              <a:rPr sz="3000" b="0" i="0" lang="he-IL">
                <a:solidFill>
                  <a:srgbClr val="2E2B26"/>
                </a:solidFill>
                <a:latin typeface="Noto Serif Hebrew"/>
                <a:cs typeface="Noto Serif Hebrew"/>
                <a:ea typeface="Noto Serif Hebrew"/>
              </a:rPr>
              <a:t>. אַף מִשֶּׁיִּגְלוּ בְנֵי שֵׁם יִמָּכְרוּ לָהֶם עֲבָדִים מִבְּנֵי כְּנַעַן:</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מסביר רש"י על «ויהי כנען עבד למו»?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826614" y="459035"/>
            <a:ext cx="1308198" cy="28852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9831268" y="725692"/>
            <a:ext cx="1314625" cy="65677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רמב"ן</a:t>
            </a:r>
          </a:p>
        </p:txBody>
      </p:sp>
      <p:sp>
        <p:nvSpPr>
          <p:cNvPr id="5" name="TextBox 4"/>
          <p:cNvSpPr txBox="1"/>
          <p:nvPr/>
        </p:nvSpPr>
        <p:spPr>
          <a:xfrm>
            <a:off x="1059815" y="2635250"/>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רמב"ן על בראשית ט', ח'</a:t>
            </a:r>
          </a:p>
        </p:txBody>
      </p:sp>
      <p:sp>
        <p:nvSpPr>
          <p:cNvPr id="6" name="TextBox 5"/>
          <p:cNvSpPr txBox="1"/>
          <p:nvPr/>
        </p:nvSpPr>
        <p:spPr>
          <a:xfrm>
            <a:off x="1059815" y="3067050"/>
            <a:ext cx="10072370" cy="1219200"/>
          </a:xfrm>
          <a:prstGeom prst="rect">
            <a:avLst/>
          </a:prstGeom>
          <a:noFill/>
        </p:spPr>
        <p:txBody>
          <a:bodyPr wrap="square" lIns="0" rIns="0" tIns="0" bIns="0" anchor="t"/>
          <a:lstStyle/>
          <a:p>
            <a:pPr algn="r" rtl="1">
              <a:lnSpc>
                <a:spcPts val="4800"/>
              </a:lnSpc>
            </a:pPr>
            <a:r>
              <a:rPr sz="3000" b="0" i="0" lang="he-IL">
                <a:solidFill>
                  <a:srgbClr val="2E2B26"/>
                </a:solidFill>
                <a:latin typeface="Noto Serif Hebrew"/>
                <a:cs typeface="Noto Serif Hebrew"/>
                <a:ea typeface="Noto Serif Hebrew"/>
              </a:rPr>
              <a:t>וְטַעַם וַיֹּאמֶר אֱלֹהִים אֶל נֹחַ וְאֶל בָּנָיו אִתּוֹ עַל יְדֵי אֲבִיהֶם, כִּי בָּנָיו לֹא הָיוּ נְבִיאִים, וְלֹא הִגִּיעַ חָם לְמַעֲלַת הַנְּבוּאָה.</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3676" y="451383"/>
            <a:ext cx="2197674" cy="3038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1/3</a:t>
            </a:r>
          </a:p>
        </p:txBody>
      </p:sp>
      <p:sp>
        <p:nvSpPr>
          <p:cNvPr id="4" name="TextBox 3"/>
          <p:cNvSpPr txBox="1"/>
          <p:nvPr/>
        </p:nvSpPr>
        <p:spPr>
          <a:xfrm>
            <a:off x="8948234" y="718046"/>
            <a:ext cx="2204294" cy="6720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1</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א׳–ז׳ («ברכה ורשות בשר»).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93629" y="450955"/>
            <a:ext cx="2248457" cy="30468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2/3</a:t>
            </a:r>
          </a:p>
        </p:txBody>
      </p:sp>
      <p:sp>
        <p:nvSpPr>
          <p:cNvPr id="4" name="TextBox 3"/>
          <p:cNvSpPr txBox="1"/>
          <p:nvPr/>
        </p:nvSpPr>
        <p:spPr>
          <a:xfrm>
            <a:off x="8898187" y="717612"/>
            <a:ext cx="2255077" cy="67292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2</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ח׳–י״ז («ברית הקשת»).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2893" y="451036"/>
            <a:ext cx="2239056" cy="304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3/3</a:t>
            </a:r>
          </a:p>
        </p:txBody>
      </p:sp>
      <p:sp>
        <p:nvSpPr>
          <p:cNvPr id="4" name="TextBox 3"/>
          <p:cNvSpPr txBox="1"/>
          <p:nvPr/>
        </p:nvSpPr>
        <p:spPr>
          <a:xfrm>
            <a:off x="8907451" y="717692"/>
            <a:ext cx="2245677" cy="6727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3</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י״ח–כ״ט («נח וכרמו; קללת כנען»).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98782" y="448419"/>
            <a:ext cx="2547638" cy="30975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דיון בכיתה</a:t>
            </a:r>
          </a:p>
        </p:txBody>
      </p:sp>
      <p:sp>
        <p:nvSpPr>
          <p:cNvPr id="4" name="TextBox 3"/>
          <p:cNvSpPr txBox="1"/>
          <p:nvPr/>
        </p:nvSpPr>
        <p:spPr>
          <a:xfrm>
            <a:off x="8603339" y="715081"/>
            <a:ext cx="2554260" cy="67799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מה דעתכם?</a:t>
            </a:r>
          </a:p>
        </p:txBody>
      </p:sp>
      <p:sp>
        <p:nvSpPr>
          <p:cNvPr id="5" name="TextBox 4"/>
          <p:cNvSpPr txBox="1"/>
          <p:nvPr/>
        </p:nvSpPr>
        <p:spPr>
          <a:xfrm>
            <a:off x="4925060" y="1968500"/>
            <a:ext cx="6278880" cy="1460500"/>
          </a:xfrm>
          <a:prstGeom prst="rect">
            <a:avLst/>
          </a:prstGeom>
          <a:noFill/>
        </p:spPr>
        <p:txBody>
          <a:bodyPr wrap="square" lIns="0" rIns="0" tIns="0" bIns="0" anchor="ctr"/>
          <a:lstStyle/>
          <a:p>
            <a:pPr algn="r" rtl="1">
              <a:lnSpc>
                <a:spcPts val="2700"/>
              </a:lnSpc>
            </a:pPr>
            <a:r>
              <a:rPr sz="2000" b="0" i="0" lang="he-IL">
                <a:solidFill>
                  <a:srgbClr val="2E2B26"/>
                </a:solidFill>
                <a:latin typeface="Playpen Sans Hebrew"/>
                <a:cs typeface="Playpen Sans Hebrew"/>
                <a:ea typeface="Playpen Sans Hebrew"/>
              </a:rPr>
              <a:t>האם אתם מסכימים עם טענה זו?</a:t>
            </a:r>
          </a:p>
        </p:txBody>
      </p:sp>
      <p:sp>
        <p:nvSpPr>
          <p:cNvPr id="6" name="TextBox 5"/>
          <p:cNvSpPr txBox="1"/>
          <p:nvPr/>
        </p:nvSpPr>
        <p:spPr>
          <a:xfrm>
            <a:off x="4925060" y="3937000"/>
            <a:ext cx="6278880" cy="1460500"/>
          </a:xfrm>
          <a:prstGeom prst="rect">
            <a:avLst/>
          </a:prstGeom>
          <a:noFill/>
        </p:spPr>
        <p:txBody>
          <a:bodyPr wrap="square" lIns="0" rIns="0" tIns="0" bIns="0" anchor="ctr"/>
          <a:lstStyle/>
          <a:p>
            <a:pPr algn="r" rtl="1">
              <a:lnSpc>
                <a:spcPts val="2700"/>
              </a:lnSpc>
            </a:pPr>
            <a:r>
              <a:rPr sz="2000" b="0" i="0" lang="he-IL">
                <a:solidFill>
                  <a:srgbClr val="2E2B26"/>
                </a:solidFill>
                <a:latin typeface="Playpen Sans Hebrew"/>
                <a:cs typeface="Playpen Sans Hebrew"/>
                <a:ea typeface="Playpen Sans Hebrew"/>
              </a:rPr>
              <a:t>לדעתכם, האם חטא זה מזכיר את תופעת ה"שיימינג" (ביוש פומבי) הנהוגה היום ברשתות החברתיות?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497880" y="447550"/>
            <a:ext cx="2650023" cy="3114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סיכום</a:t>
            </a:r>
          </a:p>
        </p:txBody>
      </p:sp>
      <p:sp>
        <p:nvSpPr>
          <p:cNvPr id="4" name="TextBox 3"/>
          <p:cNvSpPr txBox="1"/>
          <p:nvPr/>
        </p:nvSpPr>
        <p:spPr>
          <a:xfrm>
            <a:off x="8502439" y="714213"/>
            <a:ext cx="2656643" cy="67972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מפת מושגים</a:t>
            </a:r>
          </a:p>
        </p:txBody>
      </p:sp>
      <p:sp>
        <p:nvSpPr>
          <p:cNvPr id="5" name="TextBox 4"/>
          <p:cNvSpPr txBox="1"/>
          <p:nvPr/>
        </p:nvSpPr>
        <p:spPr>
          <a:xfrm>
            <a:off x="4853305" y="35877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Playpen Sans Hebrew"/>
                <a:cs typeface="Playpen Sans Hebrew"/>
                <a:ea typeface="Playpen Sans Hebrew"/>
              </a:rPr>
              <a:t>ברית הקשת ובני נח</a:t>
            </a:r>
          </a:p>
        </p:txBody>
      </p:sp>
      <p:sp>
        <p:nvSpPr>
          <p:cNvPr id="6" name="TextBox 5"/>
          <p:cNvSpPr txBox="1"/>
          <p:nvPr/>
        </p:nvSpPr>
        <p:spPr>
          <a:xfrm>
            <a:off x="7990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ברכה ורשות בשר</a:t>
            </a:r>
          </a:p>
        </p:txBody>
      </p:sp>
      <p:sp>
        <p:nvSpPr>
          <p:cNvPr id="7" name="TextBox 6"/>
          <p:cNvSpPr txBox="1"/>
          <p:nvPr/>
        </p:nvSpPr>
        <p:spPr>
          <a:xfrm>
            <a:off x="878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ברית הקשת</a:t>
            </a:r>
          </a:p>
        </p:txBody>
      </p:sp>
      <p:sp>
        <p:nvSpPr>
          <p:cNvPr id="8" name="TextBox 7"/>
          <p:cNvSpPr txBox="1"/>
          <p:nvPr/>
        </p:nvSpPr>
        <p:spPr>
          <a:xfrm>
            <a:off x="7990713" y="3606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נח וכרמו; קללת כנען</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974201" y="434454"/>
            <a:ext cx="4196105" cy="33768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תרגול לקראת הבגרות</a:t>
            </a:r>
          </a:p>
        </p:txBody>
      </p:sp>
      <p:sp>
        <p:nvSpPr>
          <p:cNvPr id="4" name="TextBox 3"/>
          <p:cNvSpPr txBox="1"/>
          <p:nvPr/>
        </p:nvSpPr>
        <p:spPr>
          <a:xfrm>
            <a:off x="6978759" y="701110"/>
            <a:ext cx="4202725" cy="70593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בסגנון בגרות</a:t>
            </a:r>
          </a:p>
        </p:txBody>
      </p:sp>
      <p:sp>
        <p:nvSpPr>
          <p:cNvPr id="5" name="TextBox 4"/>
          <p:cNvSpPr txBox="1"/>
          <p:nvPr/>
        </p:nvSpPr>
        <p:spPr>
          <a:xfrm>
            <a:off x="929005" y="2032000"/>
            <a:ext cx="10333990" cy="4064000"/>
          </a:xfrm>
          <a:prstGeom prst="rect">
            <a:avLst/>
          </a:prstGeom>
          <a:noFill/>
        </p:spPr>
        <p:txBody>
          <a:bodyPr wrap="square" lIns="0" rIns="0" tIns="0" bIns="0" anchor="t"/>
          <a:lstStyle/>
          <a:p>
            <a:pPr algn="r" rtl="1">
              <a:lnSpc>
                <a:spcPts val="3000"/>
              </a:lnSpc>
            </a:pPr>
            <a:r>
              <a:rPr sz="2000" b="0" i="0" lang="he-IL">
                <a:solidFill>
                  <a:srgbClr val="2E2B26"/>
                </a:solidFill>
                <a:latin typeface="Assistant"/>
                <a:cs typeface="Assistant"/>
                <a:ea typeface="Assistant"/>
              </a:rPr>
              <a:t>(קיץ תשפ"ד (שאלון 2024))</a:t>
            </a:r>
          </a:p>
          <a:p>
            <a:pPr algn="r" rtl="1">
              <a:lnSpc>
                <a:spcPts val="3000"/>
              </a:lnSpc>
            </a:pPr>
            <a:r>
              <a:rPr sz="2000" b="0" i="0" lang="he-IL">
                <a:solidFill>
                  <a:srgbClr val="2E2B26"/>
                </a:solidFill>
                <a:latin typeface="Assistant"/>
                <a:cs typeface="Assistant"/>
                <a:ea typeface="Assistant"/>
              </a:rPr>
              <a:t>1. קראו בראשית, פרק ט', פסוקים א'-י"ז. ענו על סעיף א – חובה. א. קראו פסוקים ג'-ד'. (1) ציינו והסבירו היתר אחד שניתן לאדם ואיסור אחד שהוטל עליו. (10 נקודות) (2) קראו פסוק ב' ופסוקים ח'-י"ב. על פי פסוקים אלה נראה שמצד אחד לבני האדם יש עליונות על בעלי החיים ומצד אחר יש שוויון בין בני האדם ובין בעלי החיים. הוכיחו מן הכתוב את שני חלקי הטענה. (15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47665" y="441957"/>
            <a:ext cx="3309798" cy="32267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852224" y="708620"/>
            <a:ext cx="3316419" cy="69090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1</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א׳–ז׳ («ברכה ורשות בשר»).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נח ובניו יוצאים מהתיבה ומקבלים ברכה. חזל גזרו מהפסוקים את שבע מצוות בני נח - כללים בסיסיים לכל אדם. הברכה כוללת פרו ורבו״ ו״מלאו את הארץ״.</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41328" y="441052"/>
            <a:ext cx="3417699" cy="32449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45885" y="707702"/>
            <a:ext cx="3424320" cy="69274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2</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ח׳–י״ז («ברית הקשת»).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הברית כאן היא עם נח, עם בניו ועם כל בעלי החיים: האל מתחייב שלא יביא עוד מבול שיהרוס את הארץ. אות הברית הוא הקשת בענן.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63179" y="441238"/>
            <a:ext cx="3395526" cy="32412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67737" y="707900"/>
            <a:ext cx="3402147" cy="69236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3</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י״ח–כ״ט («נח וכרמו; קללת כנען»).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נח נוטע כרם, שותה ומשתכר ונחשף באוהלו. חם ״אבי כנען״ רואה את ערוות אביו ומספר לאחיו, ואילו שם ויפת מכסים את אביהם בלי להסתכל.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232305" y="419472"/>
            <a:ext cx="5963610" cy="36764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5236863" y="686134"/>
            <a:ext cx="5970230" cy="73588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 (1/2)</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1990"/>
              </a:lnSpc>
            </a:pPr>
            <a:r>
              <a:rPr sz="1350" b="0" i="0" lang="he-IL">
                <a:solidFill>
                  <a:srgbClr val="2E2B26"/>
                </a:solidFill>
                <a:latin typeface="Assistant"/>
                <a:cs typeface="Assistant"/>
                <a:ea typeface="Assistant"/>
              </a:rPr>
              <a:t>בראשית פרק ט'</a:t>
            </a:r>
          </a:p>
          <a:p>
            <a:pPr algn="r" rtl="1">
              <a:lnSpc>
                <a:spcPts val="1990"/>
              </a:lnSpc>
            </a:pPr>
            <a:r>
              <a:rPr sz="1350" b="0" i="0" lang="he-IL">
                <a:solidFill>
                  <a:srgbClr val="2E2B26"/>
                </a:solidFill>
                <a:latin typeface="Assistant"/>
                <a:cs typeface="Assistant"/>
                <a:ea typeface="Assistant"/>
              </a:rPr>
              <a:t>א1. בפסוקים ג'-ז' נמצא ביטוי להיתר שניתן לאדם ולאיסור שהוטל עליו:</a:t>
            </a:r>
          </a:p>
          <a:p>
            <a:pPr algn="r" rtl="1">
              <a:lnSpc>
                <a:spcPts val="1990"/>
              </a:lnSpc>
            </a:pPr>
            <a:r>
              <a:rPr sz="1350" b="0" i="0" lang="he-IL">
                <a:solidFill>
                  <a:srgbClr val="2E2B26"/>
                </a:solidFill>
                <a:latin typeface="Assistant"/>
                <a:cs typeface="Assistant"/>
                <a:ea typeface="Assistant"/>
              </a:rPr>
              <a:t>היתר שניתן לאכילה מן החי: "כל רמש אשר הוא חי לכם יהיה לאכלה".</a:t>
            </a:r>
          </a:p>
          <a:p>
            <a:pPr algn="r" rtl="1">
              <a:lnSpc>
                <a:spcPts val="1990"/>
              </a:lnSpc>
            </a:pPr>
            <a:r>
              <a:rPr sz="1350" b="0" i="0" lang="he-IL">
                <a:solidFill>
                  <a:srgbClr val="2E2B26"/>
                </a:solidFill>
                <a:latin typeface="Assistant"/>
                <a:cs typeface="Assistant"/>
                <a:ea typeface="Assistant"/>
              </a:rPr>
              <a:t>איסור שהוטל על האדם הוא איסור רצח: "שופך דם האדם באדם דמו ישפך".</a:t>
            </a:r>
          </a:p>
          <a:p>
            <a:pPr algn="r" rtl="1">
              <a:lnSpc>
                <a:spcPts val="1990"/>
              </a:lnSpc>
            </a:pPr>
            <a:r>
              <a:rPr sz="1350" b="0" i="0" lang="he-IL">
                <a:solidFill>
                  <a:srgbClr val="2E2B26"/>
                </a:solidFill>
                <a:latin typeface="Assistant"/>
                <a:cs typeface="Assistant"/>
                <a:ea typeface="Assistant"/>
              </a:rPr>
              <a:t>א2. בפסוקים ב', ח'-י"ב נמצא שני היבטים ביחסים שבין האדם לבעלי החיים:</a:t>
            </a:r>
          </a:p>
          <a:p>
            <a:pPr algn="r" rtl="1">
              <a:lnSpc>
                <a:spcPts val="1990"/>
              </a:lnSpc>
            </a:pPr>
            <a:r>
              <a:rPr sz="1350" b="0" i="0" lang="he-IL">
                <a:solidFill>
                  <a:srgbClr val="2E2B26"/>
                </a:solidFill>
                <a:latin typeface="Assistant"/>
                <a:cs typeface="Assistant"/>
                <a:ea typeface="Assistant"/>
              </a:rPr>
              <a:t>מצד אחד ניכר כי לאדם יש עליונות על בעלי החיים, בעצם העובדה שהם נתונים לשלטונו: "ומוראכם וחתכם יהיה על כל חיית הארץ ועל כל עוף השמים בידיכם ניתנו".</a:t>
            </a:r>
          </a:p>
          <a:p>
            <a:pPr algn="r" rtl="1">
              <a:lnSpc>
                <a:spcPts val="1990"/>
              </a:lnSpc>
            </a:pPr>
            <a:r>
              <a:rPr sz="1350" b="0" i="0" lang="he-IL">
                <a:solidFill>
                  <a:srgbClr val="2E2B26"/>
                </a:solidFill>
                <a:latin typeface="Assistant"/>
                <a:cs typeface="Assistant"/>
                <a:ea typeface="Assistant"/>
              </a:rPr>
              <a:t>ואילו ביטוי לשוויון בין האדם לבעלי החיים נמצא בעובדה שאלוהים כורת ברית שוויונית עם שניהם: "ויאמר אלוהים אל נח ואל בניו [...] הנני מקיים את בריתי אתכם [...] ואת כל נפש חיה אשר אתכם בעוף ובבהמה ובכל חיית הארץ".</a:t>
            </a:r>
          </a:p>
          <a:p>
            <a:pPr algn="r" rtl="1">
              <a:lnSpc>
                <a:spcPts val="1990"/>
              </a:lnSpc>
            </a:pPr>
            <a:r>
              <a:rPr sz="1350" b="0" i="0" lang="he-IL">
                <a:solidFill>
                  <a:srgbClr val="2E2B26"/>
                </a:solidFill>
                <a:latin typeface="Assistant"/>
                <a:cs typeface="Assistant"/>
                <a:ea typeface="Assistant"/>
              </a:rPr>
              <a:t>ב1. בין הברכות שניתנו לנח ולבניו בפסוקים א'-ג' לבין הברכות שניתנו לאדם בבראשית א', פסוקים כ"ח-ל', נמצא דמיון ושוני:</a:t>
            </a:r>
          </a:p>
          <a:p>
            <a:pPr algn="r" rtl="1">
              <a:lnSpc>
                <a:spcPts val="1990"/>
              </a:lnSpc>
            </a:pPr>
            <a:r>
              <a:rPr sz="1350" b="0" i="0" lang="he-IL">
                <a:solidFill>
                  <a:srgbClr val="2E2B26"/>
                </a:solidFill>
                <a:latin typeface="Assistant"/>
                <a:cs typeface="Assistant"/>
                <a:ea typeface="Assistant"/>
              </a:rPr>
              <a:t>נקודות הדמיון:</a:t>
            </a:r>
          </a:p>
          <a:p>
            <a:pPr algn="r" rtl="1">
              <a:lnSpc>
                <a:spcPts val="1990"/>
              </a:lnSpc>
            </a:pPr>
            <a:r>
              <a:rPr sz="1350" b="0" i="0" lang="he-IL">
                <a:solidFill>
                  <a:srgbClr val="2E2B26"/>
                </a:solidFill>
                <a:latin typeface="Assistant"/>
                <a:cs typeface="Assistant"/>
                <a:ea typeface="Assistant"/>
              </a:rPr>
              <a:t>בשני המקרים נזכרת ברכת פריון: "פרו ורבו ומלאו את הארץ".</a:t>
            </a:r>
          </a:p>
          <a:p>
            <a:pPr algn="r" rtl="1">
              <a:lnSpc>
                <a:spcPts val="1990"/>
              </a:lnSpc>
            </a:pPr>
            <a:r>
              <a:rPr sz="1350" b="0" i="0" lang="he-IL">
                <a:solidFill>
                  <a:srgbClr val="2E2B26"/>
                </a:solidFill>
                <a:latin typeface="Assistant"/>
                <a:cs typeface="Assistant"/>
                <a:ea typeface="Assistant"/>
              </a:rPr>
              <a:t>בשני המקרים ניתנה ברכת פיזור בארץ:</a:t>
            </a:r>
          </a:p>
          <a:p>
            <a:pPr algn="r" rtl="1">
              <a:lnSpc>
                <a:spcPts val="1990"/>
              </a:lnSpc>
            </a:pPr>
            <a:r>
              <a:rPr sz="1350" b="0" i="0" lang="he-IL">
                <a:solidFill>
                  <a:srgbClr val="2E2B26"/>
                </a:solidFill>
                <a:latin typeface="Assistant"/>
                <a:cs typeface="Assistant"/>
                <a:ea typeface="Assistant"/>
              </a:rPr>
              <a:t>לאדם הראשון: "ויאמר להם אלוהים [...] מלאו את הארץ וכבשוה".</a:t>
            </a:r>
          </a:p>
          <a:p>
            <a:pPr algn="r" rtl="1">
              <a:lnSpc>
                <a:spcPts val="1990"/>
              </a:lnSpc>
            </a:pPr>
            <a:r>
              <a:rPr sz="1350" b="0" i="0" lang="he-IL">
                <a:solidFill>
                  <a:srgbClr val="2E2B26"/>
                </a:solidFill>
                <a:latin typeface="Assistant"/>
                <a:cs typeface="Assistant"/>
                <a:ea typeface="Assistant"/>
              </a:rPr>
              <a:t>לנח ולבניו: "ויברך אלוהים את נח ואת בניו, ויאמר להם [...] מלאו את הארץ".</a:t>
            </a:r>
          </a:p>
          <a:p>
            <a:pPr algn="r" rtl="1">
              <a:lnSpc>
                <a:spcPts val="1990"/>
              </a:lnSpc>
            </a:pPr>
            <a:r>
              <a:rPr sz="1350" b="0" i="0" lang="he-IL">
                <a:solidFill>
                  <a:srgbClr val="2E2B26"/>
                </a:solidFill>
                <a:latin typeface="Assistant"/>
                <a:cs typeface="Assistant"/>
                <a:ea typeface="Assistant"/>
              </a:rPr>
              <a:t>נקודת השוני: לאדם הראשון ניתן לאכול מהצומח בלבד: "ויאמר אלוהים, הנה נתתי לכם את כל עשב זורע זרע [...] ואת כל העץ אשר בו פרי עץ זורע זרע לכם יהיה לאכלה". ואילו לנח ולבניו ניתן לאכול מהחי: "כל רמש אשר הוא חי לכם יהיה לאכלה".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125967" y="418566"/>
            <a:ext cx="6071512" cy="369465"/>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5130525" y="685217"/>
            <a:ext cx="6078132" cy="73771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 (2/2)</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443"/>
              </a:lnSpc>
            </a:pPr>
            <a:r>
              <a:rPr sz="1650" b="0" i="0" lang="he-IL">
                <a:solidFill>
                  <a:srgbClr val="2E2B26"/>
                </a:solidFill>
                <a:latin typeface="Assistant"/>
                <a:cs typeface="Assistant"/>
                <a:ea typeface="Assistant"/>
              </a:rPr>
              <a:t>ב2. על פי גרוסמן, בספרו: בראשית - סיפורן של התחלות, ההבדל בין הברכות שניתנו לאדם נובע מהגדרת מעמדו ומייעודו. בתחילה ייעד אלוהים את האדם לשלוט בעולמו, ולשמש ככתר הבריאה, ולכן לא הותר לו לאכול מהחי, שנתפס כחלק בלתי נפרד מעולמו ההרמוני של אלוהים. אולם לאחר שחטא האדם והתברר לאלוהים כי הוא איננו צפוי למלא את הייעוד שקבע לו והשתנה מעמדו ומטבע הדברים ניתן לו לאכול מהחי. כלומר, מרגע שאדם כבר לא יועד לשלוט בבריאה ונתפס כיצור אלוהים כמו יתר בעל החיים ניתן לו לאכול מהחי.</a:t>
            </a:r>
          </a:p>
          <a:p>
            <a:pPr algn="r" rtl="1">
              <a:lnSpc>
                <a:spcPts val="2443"/>
              </a:lnSpc>
            </a:pPr>
            <a:r>
              <a:rPr sz="1650" b="0" i="0" lang="he-IL">
                <a:solidFill>
                  <a:srgbClr val="2E2B26"/>
                </a:solidFill>
                <a:latin typeface="Assistant"/>
                <a:cs typeface="Assistant"/>
                <a:ea typeface="Assistant"/>
              </a:rPr>
              <a:t>ג1. יש הטוענים כי ברית הקשת בענן שנזכרת בפסוקים ז'-י"ז היא ברית דו צדדית שלכל צד יש התחייבות.</a:t>
            </a:r>
          </a:p>
          <a:p>
            <a:pPr algn="r" rtl="1">
              <a:lnSpc>
                <a:spcPts val="2443"/>
              </a:lnSpc>
            </a:pPr>
            <a:r>
              <a:rPr sz="1650" b="0" i="0" lang="he-IL">
                <a:solidFill>
                  <a:srgbClr val="2E2B26"/>
                </a:solidFill>
                <a:latin typeface="Assistant"/>
                <a:cs typeface="Assistant"/>
                <a:ea typeface="Assistant"/>
              </a:rPr>
              <a:t>נח ובניו מחויבים בקיום הפריון: "ואתה פרו ורבו שרצו בארץ ורבו בה".</a:t>
            </a:r>
          </a:p>
          <a:p>
            <a:pPr algn="r" rtl="1">
              <a:lnSpc>
                <a:spcPts val="2443"/>
              </a:lnSpc>
            </a:pPr>
            <a:r>
              <a:rPr sz="1650" b="0" i="0" lang="he-IL">
                <a:solidFill>
                  <a:srgbClr val="2E2B26"/>
                </a:solidFill>
                <a:latin typeface="Assistant"/>
                <a:cs typeface="Assistant"/>
                <a:ea typeface="Assistant"/>
              </a:rPr>
              <a:t>ואילו אלוהים מתחייב שלא להביא עוד מבול על הארץ: "ויאמר אלוהים זאת אות הברית, את קשתי נתתי בענן [...] וזכרתי את בריתי אשר ביני וביניכם [...] ולא יהיה עוד מבול לשחת את הארץ".</a:t>
            </a:r>
          </a:p>
          <a:p>
            <a:pPr algn="r" rtl="1">
              <a:lnSpc>
                <a:spcPts val="2443"/>
              </a:lnSpc>
            </a:pPr>
            <a:r>
              <a:rPr sz="1650" b="0" i="0" lang="he-IL">
                <a:solidFill>
                  <a:srgbClr val="2E2B26"/>
                </a:solidFill>
                <a:latin typeface="Assistant"/>
                <a:cs typeface="Assistant"/>
                <a:ea typeface="Assistant"/>
              </a:rPr>
              <a:t>ג2. לורברבוים בספרו: הקשת בענן, מייחס לקשת שני תפקידים:</a:t>
            </a:r>
          </a:p>
          <a:p>
            <a:pPr algn="r" rtl="1">
              <a:lnSpc>
                <a:spcPts val="2443"/>
              </a:lnSpc>
            </a:pPr>
            <a:r>
              <a:rPr sz="1650" b="0" i="0" lang="he-IL">
                <a:solidFill>
                  <a:srgbClr val="2E2B26"/>
                </a:solidFill>
                <a:latin typeface="Assistant"/>
                <a:cs typeface="Assistant"/>
                <a:ea typeface="Assistant"/>
              </a:rPr>
              <a:t>הראשון, לקשת יש תפקיד כסמל חזותי של שלום בין עולמות עליונים, קרי אלוהים, לבין עולמות תחתונים, כלומר הארץ: "ויאמר אלוהים, זאת אות הברית [...] את קשתי נתתי בענן והייתה לאות ברית ביני ובין הארץ".</a:t>
            </a:r>
          </a:p>
          <a:p>
            <a:pPr algn="r" rtl="1">
              <a:lnSpc>
                <a:spcPts val="2443"/>
              </a:lnSpc>
            </a:pPr>
            <a:r>
              <a:rPr sz="1650" b="0" i="0" lang="he-IL">
                <a:solidFill>
                  <a:srgbClr val="2E2B26"/>
                </a:solidFill>
                <a:latin typeface="Assistant"/>
                <a:cs typeface="Assistant"/>
                <a:ea typeface="Assistant"/>
              </a:rPr>
              <a:t>השני, לקשת יש תפקיד מעשי אופרטיבי להזכיר לאלוהים את התחייבותו שלא להביא עוד מבול: "והיה בענני ענן על הארץ, ונראתה הקשת בענן, וזכרתי את בריתי אשר ביני וביניכם".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ברית הקשת ובני נח – שאלון 1261</dc:title>
  <dc:subject/>
  <dc:creator/>
  <cp:keywords/>
  <dc:description/>
  <cp:lastModifiedBy/>
  <cp:revision>1</cp:revision>
  <dcterms:created xsi:type="dcterms:W3CDTF">2013-01-27T09:14:16Z</dcterms:created>
  <dcterms:modified xsi:type="dcterms:W3CDTF">2013-01-27T09:15:58Z</dcterms:modified>
  <cp:category/>
</cp:coreProperties>
</file>