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חגי א׳</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7344"/>
              </a:lnSpc>
            </a:pPr>
            <a:r>
              <a:rPr sz="6800" b="1" i="0" lang="he-IL">
                <a:solidFill>
                  <a:srgbClr val="111111"/>
                </a:solidFill>
                <a:latin typeface="Rubik"/>
                <a:cs typeface="Rubik"/>
                <a:ea typeface="Rubik"/>
              </a:rPr>
              <a:t>בנו את הבית</a:t>
            </a:r>
          </a:p>
        </p:txBody>
      </p:sp>
      <p:sp>
        <p:nvSpPr>
          <p:cNvPr id="5" name="TextBox 4"/>
          <p:cNvSpPr txBox="1"/>
          <p:nvPr/>
        </p:nvSpPr>
        <p:spPr>
          <a:xfrm>
            <a:off x="9513155" y="5080000"/>
            <a:ext cx="1842070"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1261 · חגי</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«בנו את הבית» (חגי א׳)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«חגי»</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64263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חגי</a:t>
            </a:r>
          </a:p>
        </p:txBody>
      </p:sp>
      <p:sp>
        <p:nvSpPr>
          <p:cNvPr id="6" name="TextBox 5"/>
          <p:cNvSpPr txBox="1"/>
          <p:nvPr/>
        </p:nvSpPr>
        <p:spPr>
          <a:xfrm>
            <a:off x="6426327" y="2603500"/>
            <a:ext cx="4787646" cy="897532"/>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חגי מתנגד: ״העת לכם אתם לשבת בבתיכם ספונים והבית הזה חרב״.</a:t>
            </a:r>
          </a:p>
        </p:txBody>
      </p:sp>
      <p:sp>
        <p:nvSpPr>
          <p:cNvPr id="7" name="TextBox 6"/>
          <p:cNvSpPr txBox="1"/>
          <p:nvPr/>
        </p:nvSpPr>
        <p:spPr>
          <a:xfrm>
            <a:off x="9780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יהושע</a:t>
            </a:r>
          </a:p>
        </p:txBody>
      </p:sp>
      <p:sp>
        <p:nvSpPr>
          <p:cNvPr id="8" name="TextBox 7"/>
          <p:cNvSpPr txBox="1"/>
          <p:nvPr/>
        </p:nvSpPr>
        <p:spPr>
          <a:xfrm>
            <a:off x="978027" y="2603500"/>
            <a:ext cx="4787646" cy="897532"/>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זרובבל, יהושע ושארית העם שומעים, ורוח ה׳ מעירה אותם לעבודה.</a:t>
            </a:r>
          </a:p>
        </p:txBody>
      </p:sp>
      <p:sp>
        <p:nvSpPr>
          <p:cNvPr id="9" name="TextBox 8"/>
          <p:cNvSpPr txBox="1"/>
          <p:nvPr/>
        </p:nvSpPr>
        <p:spPr>
          <a:xfrm>
            <a:off x="6426327" y="4282082"/>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זרובבל</a:t>
            </a:r>
          </a:p>
        </p:txBody>
      </p:sp>
      <p:sp>
        <p:nvSpPr>
          <p:cNvPr id="10" name="TextBox 9"/>
          <p:cNvSpPr txBox="1"/>
          <p:nvPr/>
        </p:nvSpPr>
        <p:spPr>
          <a:xfrm>
            <a:off x="6426327" y="4840882"/>
            <a:ext cx="4787646" cy="1223367"/>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חגי מנבא בשנת שתים לדריוש לזרובבל וליהושע הכהן הגדול.</a:t>
            </a:r>
          </a:p>
        </p:txBody>
      </p:sp>
      <p:sp>
        <p:nvSpPr>
          <p:cNvPr id="11" name="TextBox 10"/>
          <p:cNvSpPr txBox="1"/>
          <p:nvPr/>
        </p:nvSpPr>
        <p:spPr>
          <a:xfrm>
            <a:off x="978027" y="4282082"/>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דריוש</a:t>
            </a:r>
          </a:p>
        </p:txBody>
      </p:sp>
      <p:sp>
        <p:nvSpPr>
          <p:cNvPr id="12" name="TextBox 11"/>
          <p:cNvSpPr txBox="1"/>
          <p:nvPr/>
        </p:nvSpPr>
        <p:spPr>
          <a:xfrm>
            <a:off x="978027" y="4840882"/>
            <a:ext cx="4787646" cy="1223367"/>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הדבר היה בשנת שתים לדריוש המלך בחדש הששי באחד לחדש, והוא ניתן ביד חגי הנביא אל זרובבל בן…</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חגי מנבא בשנת שתים לדריוש לזרובבל וליהושע הכהן הגדול.</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העם אומר שלא הגיע זמן בניין הבית, וחגי מוכיח: האם העת לשבת בבתים ספונים.</a:t>
            </a:r>
          </a:p>
        </p:txBody>
      </p:sp>
      <p:sp>
        <p:nvSpPr>
          <p:cNvPr id="9" name="TextBox 8"/>
          <p:cNvSpPr txBox="1"/>
          <p:nvPr/>
        </p:nvSpPr>
        <p:spPr>
          <a:xfrm>
            <a:off x="446881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מזכיר את הבצורת והמחסור כסימן, ומצווה לעלות להר ולבנות.</a:t>
            </a:r>
          </a:p>
        </p:txBody>
      </p:sp>
      <p:sp>
        <p:nvSpPr>
          <p:cNvPr id="11" name="TextBox 10"/>
          <p:cNvSpPr txBox="1"/>
          <p:nvPr/>
        </p:nvSpPr>
        <p:spPr>
          <a:xfrm>
            <a:off x="174783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זרובבל, יהושע ושארית העם שומעים, ורוח ה׳ מעירה אותם לעבודה.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חגי א', 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כֹּה אָמַר ה' צְבָאוֹת לֵאמֹר הָעָם הַזֶּה אָמְרוּ </a:t>
            </a:r>
            <a:r>
              <a:rPr sz="4100" b="1" i="0" lang="he-IL">
                <a:solidFill>
                  <a:srgbClr val="111111"/>
                </a:solidFill>
                <a:latin typeface="Frank Ruhl Libre"/>
                <a:cs typeface="Frank Ruhl Libre"/>
                <a:ea typeface="Frank Ruhl Libre"/>
              </a:rPr>
              <a:t>לֹא עֶת־בֹּא עֶת־בֵּית</a:t>
            </a:r>
            <a:r>
              <a:rPr sz="4100" b="0" i="0" lang="he-IL">
                <a:solidFill>
                  <a:srgbClr val="111111"/>
                </a:solidFill>
                <a:latin typeface="Frank Ruhl Libre"/>
                <a:cs typeface="Frank Ruhl Libre"/>
                <a:ea typeface="Frank Ruhl Libre"/>
              </a:rPr>
              <a:t> ה' לְהִבָּנוֹת</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הדבר היה בשנת שתים לדריוש המלך בחדש הששי באחד לחדש, והוא ניתן ביד חגי הנביא אל זרובבל בן שאלתיאל פחת יהודה ואל…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חגי א', ז'</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כֹּה אָמַר ה' צְבָאוֹת </a:t>
            </a:r>
            <a:r>
              <a:rPr sz="4100" b="1" i="0" lang="he-IL">
                <a:solidFill>
                  <a:srgbClr val="111111"/>
                </a:solidFill>
                <a:latin typeface="Frank Ruhl Libre"/>
                <a:cs typeface="Frank Ruhl Libre"/>
                <a:ea typeface="Frank Ruhl Libre"/>
              </a:rPr>
              <a:t>שִׂימוּ לְבַבְכֶם עַל־דַּרְכֵיכֶם</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חגי חוזר על הקריאה ״שימו לבבכם על דרכיכם״ ומציע פתרון: עלו ההר והבאתם עץ ובנו הבית וארצה בו ואכבד אמר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חגי א', י"ג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וַיֹּאמֶר חַגַּי מַלְאַךְ ה' בְּמַלְאֲכוּת ה' לָעָם לֵאמֹר </a:t>
            </a:r>
            <a:r>
              <a:rPr sz="4100" b="1" i="0" lang="he-IL">
                <a:solidFill>
                  <a:srgbClr val="111111"/>
                </a:solidFill>
                <a:latin typeface="Frank Ruhl Libre"/>
                <a:cs typeface="Frank Ruhl Libre"/>
                <a:ea typeface="Frank Ruhl Libre"/>
              </a:rPr>
              <a:t>אֲנִי אִתְּכֶם נְאֻם</a:t>
            </a:r>
            <a:r>
              <a:rPr sz="4100" b="0" i="0" lang="he-IL">
                <a:solidFill>
                  <a:srgbClr val="111111"/>
                </a:solidFill>
                <a:latin typeface="Frank Ruhl Libre"/>
                <a:cs typeface="Frank Ruhl Libre"/>
                <a:ea typeface="Frank Ruhl Libre"/>
              </a:rPr>
              <a:t>־ה'</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וישמע זרבבל בן שאלתיאל ויהושע בן יהוצדק הכהן הגדול וכל שארית העם בקול ה׳ אלהיהם ועל דברי חגי הנביא כאשר שלחו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חגי א', ד'</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הַעֵת לָכֶם אַתֶּם לָשֶׁבֶת בְּבָתֵּיכֶם סְפוּנִים וְהַבַּיִת</a:t>
            </a:r>
            <a:r>
              <a:rPr sz="4100" b="0" i="0" lang="he-IL">
                <a:solidFill>
                  <a:srgbClr val="111111"/>
                </a:solidFill>
                <a:latin typeface="Frank Ruhl Libre"/>
                <a:cs typeface="Frank Ruhl Libre"/>
                <a:ea typeface="Frank Ruhl Libre"/>
              </a:rPr>
              <a:t> הַזֶּה חָרֵב</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העם אומר ״לא עת בא עת בית ה׳ להבנות״.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מלאך</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שליח וכן אשר מלאך שלוח עליהם (יחזקאל כג).</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ספונים</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תקרת הכסוי כמו וספון בארז (ירמיה כב).</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חרב</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חורבן.</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מילה מנחה</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נבואה</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דברי נביא.</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תורת הגמול</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הגמול, או שכר ועונש, היא נושא מרכזי במקרא, שמטרתו לחנך ליראת 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חגי א', ב'</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הָעָם הַזֶּה אָמְרוּ</a:t>
            </a:r>
            <a:r>
              <a:rPr sz="3000" b="0" i="0" lang="he-IL">
                <a:solidFill>
                  <a:srgbClr val="111111"/>
                </a:solidFill>
                <a:latin typeface="Noto Serif Hebrew"/>
                <a:cs typeface="Noto Serif Hebrew"/>
                <a:ea typeface="Noto Serif Hebrew"/>
              </a:rPr>
              <a:t>. לְפִי שֶׁבִּטְּלוּ אוֹיְבֵיהֶם עַל יְדֵיהֶם בָּרִאשׁוֹנָה, סְבוּרִים הֵם שֶׁלֹּא אֲקַיֵּם אֶת דְּבָרַי שֶׁאָמַרְתִּי ״לְפִי מְלֹאת לְחָרְבוֹת יְרוּשָׁלַיִם שִׁבְעִים שָׁנָה״, וְלֹא יָבֹא עוֹד עֵת בֵּיתִי לְהִבָּנוֹת.</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«הָעָם הַזֶּה אָמְרוּ»?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רד"ק</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רד"ק על חגי א', ז'</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כה אמר ה'</a:t>
            </a:r>
            <a:r>
              <a:rPr sz="3000" b="0" i="0" lang="he-IL">
                <a:solidFill>
                  <a:srgbClr val="111111"/>
                </a:solidFill>
                <a:latin typeface="Noto Serif Hebrew"/>
                <a:cs typeface="Noto Serif Hebrew"/>
                <a:ea typeface="Noto Serif Hebrew"/>
              </a:rPr>
              <a:t>. מבואר הוא:</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א׳–ו׳ («עת לבנות»).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ז׳–י״א («עלו ובנו»).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י״ב–ט״ו («העם שומע»).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לדעתכם, איזו דרך עדיף לנקוט כדי לפתור את המשבר שפקד את העם, דרכו של חגי או דרכו של נחמיה?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בנו את הבית</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עת לבנות</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עלו ובנו</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העם שומע</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(חורף תשפ"ה (שאלון 1261))</a:t>
            </a:r>
          </a:p>
          <a:p>
            <a:pPr algn="r" rtl="1">
              <a:lnSpc>
                <a:spcPts val="3000"/>
              </a:lnSpc>
            </a:pPr>
            <a:r>
              <a:rPr sz="2000" b="0" i="0" lang="he-IL">
                <a:solidFill>
                  <a:srgbClr val="111111"/>
                </a:solidFill>
                <a:latin typeface="Rubik"/>
                <a:cs typeface="Rubik"/>
                <a:ea typeface="Rubik"/>
              </a:rPr>
              <a:t>שיבת ציון</a:t>
            </a:r>
          </a:p>
          <a:p>
            <a:pPr algn="r" rtl="1">
              <a:lnSpc>
                <a:spcPts val="3000"/>
              </a:lnSpc>
            </a:pPr>
            <a:r>
              <a:rPr sz="2000" b="0" i="0" lang="he-IL">
                <a:solidFill>
                  <a:srgbClr val="111111"/>
                </a:solidFill>
                <a:latin typeface="Rubik"/>
                <a:cs typeface="Rubik"/>
                <a:ea typeface="Rubik"/>
              </a:rPr>
              <a:t>6. קראו חגי, פרק א'.</a:t>
            </a:r>
          </a:p>
          <a:p>
            <a:pPr algn="r" rtl="1">
              <a:lnSpc>
                <a:spcPts val="3000"/>
              </a:lnSpc>
            </a:pPr>
            <a:r>
              <a:rPr sz="2000" b="0" i="0" lang="he-IL">
                <a:solidFill>
                  <a:srgbClr val="111111"/>
                </a:solidFill>
                <a:latin typeface="Rubik"/>
                <a:cs typeface="Rubik"/>
                <a:ea typeface="Rubik"/>
              </a:rPr>
              <a:t>ענו על סעיף א – חובה.</a:t>
            </a:r>
          </a:p>
          <a:p>
            <a:pPr algn="r" rtl="1">
              <a:lnSpc>
                <a:spcPts val="3000"/>
              </a:lnSpc>
            </a:pPr>
            <a:r>
              <a:rPr sz="2000" b="0" i="0" lang="he-IL">
                <a:solidFill>
                  <a:srgbClr val="111111"/>
                </a:solidFill>
                <a:latin typeface="Rubik"/>
                <a:cs typeface="Rubik"/>
                <a:ea typeface="Rubik"/>
              </a:rPr>
              <a:t>א. קראו פסוקים א'–ד'.</a:t>
            </a:r>
          </a:p>
          <a:p>
            <a:pPr algn="r" rtl="1">
              <a:lnSpc>
                <a:spcPts val="3000"/>
              </a:lnSpc>
            </a:pPr>
            <a:r>
              <a:rPr sz="2000" b="0" i="0" lang="he-IL">
                <a:solidFill>
                  <a:srgbClr val="111111"/>
                </a:solidFill>
                <a:latin typeface="Rubik"/>
                <a:cs typeface="Rubik"/>
                <a:ea typeface="Rubik"/>
              </a:rPr>
              <a:t>בפסוקים אלה חוזרת המילה "עת" הן בפי העם והן בפי הנביא חגי.</a:t>
            </a:r>
          </a:p>
          <a:p>
            <a:pPr algn="r" rtl="1">
              <a:lnSpc>
                <a:spcPts val="3000"/>
              </a:lnSpc>
            </a:pPr>
            <a:r>
              <a:rPr sz="2000" b="0" i="0" lang="he-IL">
                <a:solidFill>
                  <a:srgbClr val="111111"/>
                </a:solidFill>
                <a:latin typeface="Rubik"/>
                <a:cs typeface="Rubik"/>
                <a:ea typeface="Rubik"/>
              </a:rPr>
              <a:t>מה טען העם בפסוק ב' בנוגע לעת, ומהי הביקורת של הנביא חגי על העם, המובעת באמצעות מילה זו בפסוק ד'? (8 נקודות)</a:t>
            </a:r>
          </a:p>
          <a:p>
            <a:pPr algn="r" rtl="1">
              <a:lnSpc>
                <a:spcPts val="3000"/>
              </a:lnSpc>
            </a:pPr>
            <a:r>
              <a:rPr sz="2000" b="0" i="0" lang="he-IL">
                <a:solidFill>
                  <a:srgbClr val="111111"/>
                </a:solidFill>
                <a:latin typeface="Rubik"/>
                <a:cs typeface="Rubik"/>
                <a:ea typeface="Rubik"/>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א׳–ו׳ («עת לבנות»).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הדבר היה בשנת שתים לדריוש המלך בחדש הששי באחד לחדש, והוא ניתן ביד חגי הנביא אל זרובבל בן שאלתיאל פחת יהודה ואל יהושע בן יהוצדק הכהן הגדול. זה כ-520 לפנה״ס, כשעבר זמן רב מצו כורש והמקדש עדיין חרב.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ז׳–י״א («עלו ובנו»).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חגי חוזר על הקריאה ״שימו לבבכם על דרכיכם״ ומציע פתרון: עלו ההר והבאתם עץ ובנו הבית וארצה בו ואכבד אמר ה׳. הבנייה תביא רצון וכבוד.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י״ב–ט״ו («העם שומע»).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וישמע זרבבל בן שאלתיאל ויהושע בן יהוצדק הכהן הגדול וכל שארית העם בקול ה׳ אלהיהם ועל דברי חגי הנביא כאשר שלחו ה׳ אלהיהם וייראו העם מפני ה׳. כל העם, ולא רק המנהיגים, מקשיבים.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6</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בפסוק ב' טוען העם שזה לא הזמן, העת לבנות את בית המקדש. הנביא אומר כביקורת, שלא ייתכן שבעת, בזמן שהעם יושב בבתיו המקוריים, בית ה' עדיין הרוס וחרב. הנביא נוזף בעם על כך שהם דאגו קודם לבנות את בתיהם, בעוד שאת בית ה' הם מזניחים.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בנו את הבית – שאלון 1261</dc:title>
  <dc:subject/>
  <dc:creator/>
  <cp:keywords/>
  <dc:description/>
  <cp:lastModifiedBy/>
  <cp:revision>1</cp:revision>
  <dcterms:created xsi:type="dcterms:W3CDTF">2013-01-27T09:14:16Z</dcterms:created>
  <dcterms:modified xsi:type="dcterms:W3CDTF">2013-01-27T09:15:58Z</dcterms:modified>
  <cp:category/>
</cp:coreProperties>
</file>