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2095500"/>
            <a:ext cx="5755640" cy="444500"/>
          </a:xfrm>
          <a:prstGeom prst="rect">
            <a:avLst/>
          </a:prstGeom>
          <a:noFill/>
        </p:spPr>
        <p:txBody>
          <a:bodyPr wrap="square" lIns="0" rIns="0" tIns="0" bIns="0" anchor="t"/>
          <a:lstStyle/>
          <a:p>
            <a:pPr algn="r" rtl="1">
              <a:lnSpc>
                <a:spcPts val="3500"/>
              </a:lnSpc>
            </a:pPr>
            <a:r>
              <a:rPr sz="2400" b="1" i="0" lang="he-IL">
                <a:solidFill>
                  <a:srgbClr val="2B59C3"/>
                </a:solidFill>
                <a:latin typeface="Rubik"/>
                <a:cs typeface="Rubik"/>
                <a:ea typeface="Rubik"/>
              </a:rPr>
              <a:t>מלכים א א׳</a:t>
            </a:r>
          </a:p>
        </p:txBody>
      </p:sp>
      <p:sp>
        <p:nvSpPr>
          <p:cNvPr id="4" name="TextBox 3"/>
          <p:cNvSpPr txBox="1"/>
          <p:nvPr/>
        </p:nvSpPr>
        <p:spPr>
          <a:xfrm>
            <a:off x="5821680" y="2540000"/>
            <a:ext cx="5755640" cy="2540000"/>
          </a:xfrm>
          <a:prstGeom prst="rect">
            <a:avLst/>
          </a:prstGeom>
          <a:noFill/>
        </p:spPr>
        <p:txBody>
          <a:bodyPr wrap="square" lIns="0" rIns="0" tIns="0" bIns="0" anchor="t"/>
          <a:lstStyle/>
          <a:p>
            <a:pPr algn="r" rtl="1">
              <a:lnSpc>
                <a:spcPts val="6627"/>
              </a:lnSpc>
            </a:pPr>
            <a:r>
              <a:rPr sz="6150" b="1" i="0" lang="he-IL">
                <a:solidFill>
                  <a:srgbClr val="111111"/>
                </a:solidFill>
                <a:latin typeface="Rubik"/>
                <a:cs typeface="Rubik"/>
                <a:ea typeface="Rubik"/>
              </a:rPr>
              <a:t>אדוניהו ושלמה: המלכת שלמה</a:t>
            </a:r>
          </a:p>
        </p:txBody>
      </p:sp>
      <p:sp>
        <p:nvSpPr>
          <p:cNvPr id="5" name="TextBox 4"/>
          <p:cNvSpPr txBox="1"/>
          <p:nvPr/>
        </p:nvSpPr>
        <p:spPr>
          <a:xfrm>
            <a:off x="8902266" y="5080000"/>
            <a:ext cx="2461987" cy="406400"/>
          </a:xfrm>
          <a:prstGeom prst="rect">
            <a:avLst/>
          </a:prstGeom>
          <a:noFill/>
        </p:spPr>
        <p:txBody>
          <a:bodyPr wrap="square" lIns="0" rIns="0" tIns="0" bIns="0" anchor="t"/>
          <a:lstStyle/>
          <a:p>
            <a:pPr algn="r" rtl="1">
              <a:lnSpc>
                <a:spcPts val="3200"/>
              </a:lnSpc>
            </a:pPr>
            <a:r>
              <a:rPr sz="2100" b="0" i="0" lang="he-IL">
                <a:solidFill>
                  <a:srgbClr val="F3EAD8"/>
                </a:solidFill>
                <a:latin typeface="Rubik"/>
                <a:cs typeface="Rubik"/>
                <a:ea typeface="Rubik"/>
              </a:rPr>
              <a:t>שאלון 1262 · מלכים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פתיחה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נכיר את הסיפור «אדוניהו ושלמה: המלכת שלמה» (מלכים א א׳)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נבחן כיצד הסיפור מבטא את התמה «מלכים א»</a:t>
            </a:r>
          </a:p>
        </p:txBody>
      </p:sp>
      <p:sp>
        <p:nvSpPr>
          <p:cNvPr id="9" name="TextBox 8"/>
          <p:cNvSpPr txBox="1"/>
          <p:nvPr/>
        </p:nvSpPr>
        <p:spPr>
          <a:xfrm>
            <a:off x="10706100" y="4178300"/>
            <a:ext cx="749300" cy="889000"/>
          </a:xfrm>
          <a:prstGeom prst="rect">
            <a:avLst/>
          </a:prstGeom>
          <a:noFill/>
        </p:spPr>
        <p:txBody>
          <a:bodyPr wrap="square" lIns="0" rIns="0" tIns="0" bIns="0" anchor="t"/>
          <a:lstStyle/>
          <a:p>
            <a:pPr algn="ctr" rtl="1">
              <a:lnSpc>
                <a:spcPts val="7000"/>
              </a:lnSpc>
            </a:pPr>
            <a:r>
              <a:rPr sz="3100" b="1" i="0" lang="he-IL">
                <a:solidFill>
                  <a:srgbClr val="111111"/>
                </a:solidFill>
                <a:latin typeface="Rubik"/>
                <a:cs typeface="Rubik"/>
                <a:ea typeface="Rubik"/>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נקרא פסוקי מפתח ונעמיק בפירוש רש"י ורד"ק</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הדמויות בסיפור</a:t>
            </a:r>
          </a:p>
        </p:txBody>
      </p:sp>
      <p:sp>
        <p:nvSpPr>
          <p:cNvPr id="5" name="TextBox 4"/>
          <p:cNvSpPr txBox="1"/>
          <p:nvPr/>
        </p:nvSpPr>
        <p:spPr>
          <a:xfrm>
            <a:off x="6426327" y="20447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שלמה</a:t>
            </a:r>
          </a:p>
        </p:txBody>
      </p:sp>
      <p:sp>
        <p:nvSpPr>
          <p:cNvPr id="6" name="TextBox 5"/>
          <p:cNvSpPr txBox="1"/>
          <p:nvPr/>
        </p:nvSpPr>
        <p:spPr>
          <a:xfrm>
            <a:off x="6426327" y="2603500"/>
            <a:ext cx="4787646" cy="10604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אדוניהו ירא משלמה ו״ויחזק בקרנות המזבח״ כדי להינצל מעונש מרד.</a:t>
            </a:r>
          </a:p>
        </p:txBody>
      </p:sp>
      <p:sp>
        <p:nvSpPr>
          <p:cNvPr id="7" name="TextBox 6"/>
          <p:cNvSpPr txBox="1"/>
          <p:nvPr/>
        </p:nvSpPr>
        <p:spPr>
          <a:xfrm>
            <a:off x="978027" y="20447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דוד</a:t>
            </a:r>
          </a:p>
        </p:txBody>
      </p:sp>
      <p:sp>
        <p:nvSpPr>
          <p:cNvPr id="8" name="TextBox 7"/>
          <p:cNvSpPr txBox="1"/>
          <p:nvPr/>
        </p:nvSpPr>
        <p:spPr>
          <a:xfrm>
            <a:off x="978027" y="2603500"/>
            <a:ext cx="4787646" cy="10604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דוד זקן, ואדוניהו מכריז על עצמו מלך.</a:t>
            </a:r>
          </a:p>
        </p:txBody>
      </p:sp>
      <p:sp>
        <p:nvSpPr>
          <p:cNvPr id="9" name="TextBox 8"/>
          <p:cNvSpPr txBox="1"/>
          <p:nvPr/>
        </p:nvSpPr>
        <p:spPr>
          <a:xfrm>
            <a:off x="6426327" y="44450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בת שבע</a:t>
            </a:r>
          </a:p>
        </p:txBody>
      </p:sp>
      <p:sp>
        <p:nvSpPr>
          <p:cNvPr id="10" name="TextBox 9"/>
          <p:cNvSpPr txBox="1"/>
          <p:nvPr/>
        </p:nvSpPr>
        <p:spPr>
          <a:xfrm>
            <a:off x="6426327" y="5003800"/>
            <a:ext cx="4787646" cy="10604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נתן ובת שבע פונים לדוד, והוא מצווה למשוח את שלמה בגיחון.</a:t>
            </a:r>
          </a:p>
        </p:txBody>
      </p:sp>
      <p:sp>
        <p:nvSpPr>
          <p:cNvPr id="11" name="TextBox 10"/>
          <p:cNvSpPr txBox="1"/>
          <p:nvPr/>
        </p:nvSpPr>
        <p:spPr>
          <a:xfrm>
            <a:off x="978027" y="44450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צדוק</a:t>
            </a:r>
          </a:p>
        </p:txBody>
      </p:sp>
      <p:sp>
        <p:nvSpPr>
          <p:cNvPr id="12" name="TextBox 11"/>
          <p:cNvSpPr txBox="1"/>
          <p:nvPr/>
        </p:nvSpPr>
        <p:spPr>
          <a:xfrm>
            <a:off x="978027" y="5003800"/>
            <a:ext cx="4787646" cy="10604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צדוק לוקח את קרן השמן מן האוהל ומושח את שלמה.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רצף האירועים</a:t>
            </a:r>
          </a:p>
        </p:txBody>
      </p:sp>
      <p:sp>
        <p:nvSpPr>
          <p:cNvPr id="5" name="TextBox 4"/>
          <p:cNvSpPr txBox="1"/>
          <p:nvPr/>
        </p:nvSpPr>
        <p:spPr>
          <a:xfrm>
            <a:off x="991076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1</a:t>
            </a:r>
          </a:p>
        </p:txBody>
      </p:sp>
      <p:sp>
        <p:nvSpPr>
          <p:cNvPr id="6" name="TextBox 5"/>
          <p:cNvSpPr txBox="1"/>
          <p:nvPr/>
        </p:nvSpPr>
        <p:spPr>
          <a:xfrm>
            <a:off x="909010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אדוניהו מכריז על עצמו (פסוקים א׳–י׳)</a:t>
            </a:r>
          </a:p>
        </p:txBody>
      </p:sp>
      <p:sp>
        <p:nvSpPr>
          <p:cNvPr id="7" name="TextBox 6"/>
          <p:cNvSpPr txBox="1"/>
          <p:nvPr/>
        </p:nvSpPr>
        <p:spPr>
          <a:xfrm>
            <a:off x="7189787"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2</a:t>
            </a:r>
          </a:p>
        </p:txBody>
      </p:sp>
      <p:sp>
        <p:nvSpPr>
          <p:cNvPr id="8" name="TextBox 7"/>
          <p:cNvSpPr txBox="1"/>
          <p:nvPr/>
        </p:nvSpPr>
        <p:spPr>
          <a:xfrm>
            <a:off x="636912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נתן ובת שבע (פסוקים י״א–ל״א)</a:t>
            </a:r>
          </a:p>
        </p:txBody>
      </p:sp>
      <p:sp>
        <p:nvSpPr>
          <p:cNvPr id="9" name="TextBox 8"/>
          <p:cNvSpPr txBox="1"/>
          <p:nvPr/>
        </p:nvSpPr>
        <p:spPr>
          <a:xfrm>
            <a:off x="446881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3</a:t>
            </a:r>
          </a:p>
        </p:txBody>
      </p:sp>
      <p:sp>
        <p:nvSpPr>
          <p:cNvPr id="10" name="TextBox 9"/>
          <p:cNvSpPr txBox="1"/>
          <p:nvPr/>
        </p:nvSpPr>
        <p:spPr>
          <a:xfrm>
            <a:off x="364815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משיחת שלמה (פסוקים ל״ב–מ׳)</a:t>
            </a:r>
          </a:p>
        </p:txBody>
      </p:sp>
      <p:sp>
        <p:nvSpPr>
          <p:cNvPr id="11" name="TextBox 10"/>
          <p:cNvSpPr txBox="1"/>
          <p:nvPr/>
        </p:nvSpPr>
        <p:spPr>
          <a:xfrm>
            <a:off x="1747837"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4</a:t>
            </a:r>
          </a:p>
        </p:txBody>
      </p:sp>
      <p:sp>
        <p:nvSpPr>
          <p:cNvPr id="12" name="TextBox 11"/>
          <p:cNvSpPr txBox="1"/>
          <p:nvPr/>
        </p:nvSpPr>
        <p:spPr>
          <a:xfrm>
            <a:off x="92717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אדוניהו נבהל (פסוקים מ״א–נ״ג)</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1/4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מלכים א א', א'</a:t>
            </a:r>
          </a:p>
        </p:txBody>
      </p:sp>
      <p:sp>
        <p:nvSpPr>
          <p:cNvPr id="5" name="TextBox 4"/>
          <p:cNvSpPr txBox="1"/>
          <p:nvPr/>
        </p:nvSpPr>
        <p:spPr>
          <a:xfrm>
            <a:off x="1099058" y="3036887"/>
            <a:ext cx="9993884" cy="91122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וְהַמֶּלֶךְ דָּוִד זָקֵן בָּא</a:t>
            </a:r>
            <a:r>
              <a:rPr sz="4100" b="0" i="0" lang="he-IL">
                <a:solidFill>
                  <a:srgbClr val="111111"/>
                </a:solidFill>
                <a:latin typeface="Frank Ruhl Libre"/>
                <a:cs typeface="Frank Ruhl Libre"/>
                <a:ea typeface="Frank Ruhl Libre"/>
              </a:rPr>
              <a:t> בַּיָּמִים וַיְכַסֻּהוּ בַּבְּגָדִים וְלֹא יִחַם לוֹ</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הפרק פותח במחלת דוד בסוף ימיו, ומביאים אליו נערה צעירה ויפה, אבישג השונמית, ותהי לא למלך סוכנת ותשרתהו, אך ״המלך לא ידעה״.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2/4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מלכים א א', י"ד</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הִנֵּה עוֹדָךְ מְדַבֶּרֶת שָׁם</a:t>
            </a:r>
            <a:r>
              <a:rPr sz="4100" b="0" i="0" lang="he-IL">
                <a:solidFill>
                  <a:srgbClr val="111111"/>
                </a:solidFill>
                <a:latin typeface="Frank Ruhl Libre"/>
                <a:cs typeface="Frank Ruhl Libre"/>
                <a:ea typeface="Frank Ruhl Libre"/>
              </a:rPr>
              <a:t> עִם־הַמֶּלֶךְ וַאֲנִי אָבוֹא אַחֲרַיִךְ וּמִלֵּאתִי אֶת־דְּבָרָיִךְ</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נתן הנביא, שלא הוזמן, פונה אל בת שבע ואומר לה: ״לכי בואי אל המלך דוד ואמרת אליו הלא אתה אדני המלך נשבעת…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3/4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מלכים א א', ל"ב</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וַיֹּאמֶר הַמֶּלֶךְ דָּוִד</a:t>
            </a:r>
            <a:r>
              <a:rPr sz="4100" b="0" i="0" lang="he-IL">
                <a:solidFill>
                  <a:srgbClr val="111111"/>
                </a:solidFill>
                <a:latin typeface="Frank Ruhl Libre"/>
                <a:cs typeface="Frank Ruhl Libre"/>
                <a:ea typeface="Frank Ruhl Libre"/>
              </a:rPr>
              <a:t> קִרְאוּ־לִי לְצָדוֹק הַכֹּהֵן וּלְנָתָן הַנָּבִיא וְלִבְנָיָהוּ בֶּן־יְהוֹיָדָע וַיָּבֹאוּ לִפְנֵי הַמֶּלֶךְ</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דוד קורא לצדוק, נתן ובניהו ומורה: ״קחו עמכם את עבדי אדוניכם והרכבתם את שלמה בני על הפרדה אשר לי״.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4/4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מלכים א א', מ"ג</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וַיַּעַן יוֹנָתָן וַיֹּאמֶר לַאֲדֹנִיָּהוּ אֲבָל אֲדֹנֵינוּ </a:t>
            </a:r>
            <a:r>
              <a:rPr sz="4100" b="1" i="0" lang="he-IL">
                <a:solidFill>
                  <a:srgbClr val="111111"/>
                </a:solidFill>
                <a:latin typeface="Frank Ruhl Libre"/>
                <a:cs typeface="Frank Ruhl Libre"/>
                <a:ea typeface="Frank Ruhl Libre"/>
              </a:rPr>
              <a:t>הַמֶּלֶךְ־דָּוִד הִמְלִיךְ אֶת־שְׁלֹמֹה</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אדוניהו וכל הקרואים שומעים את קול השופר, ויואב שואל ״מדוע קול הקריה הומה״.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מילים ומושגים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ביאורי מילים</a:t>
            </a:r>
          </a:p>
        </p:txBody>
      </p:sp>
      <p:sp>
        <p:nvSpPr>
          <p:cNvPr id="5" name="TextBox 4"/>
          <p:cNvSpPr txBox="1"/>
          <p:nvPr/>
        </p:nvSpPr>
        <p:spPr>
          <a:xfrm>
            <a:off x="8178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יחם</a:t>
            </a:r>
          </a:p>
        </p:txBody>
      </p:sp>
      <p:sp>
        <p:nvSpPr>
          <p:cNvPr id="6" name="TextBox 5"/>
          <p:cNvSpPr txBox="1"/>
          <p:nvPr/>
        </p:nvSpPr>
        <p:spPr>
          <a:xfrm>
            <a:off x="8178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מלשון חמימות.</a:t>
            </a:r>
          </a:p>
        </p:txBody>
      </p:sp>
      <p:sp>
        <p:nvSpPr>
          <p:cNvPr id="7" name="TextBox 6"/>
          <p:cNvSpPr txBox="1"/>
          <p:nvPr/>
        </p:nvSpPr>
        <p:spPr>
          <a:xfrm>
            <a:off x="45589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ומלאתי</a:t>
            </a:r>
          </a:p>
        </p:txBody>
      </p:sp>
      <p:sp>
        <p:nvSpPr>
          <p:cNvPr id="8" name="TextBox 7"/>
          <p:cNvSpPr txBox="1"/>
          <p:nvPr/>
        </p:nvSpPr>
        <p:spPr>
          <a:xfrm>
            <a:off x="45589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ענין השלמה.</a:t>
            </a:r>
          </a:p>
        </p:txBody>
      </p:sp>
      <p:sp>
        <p:nvSpPr>
          <p:cNvPr id="9" name="TextBox 8"/>
          <p:cNvSpPr txBox="1"/>
          <p:nvPr/>
        </p:nvSpPr>
        <p:spPr>
          <a:xfrm>
            <a:off x="939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מילה מנחה</a:t>
            </a:r>
          </a:p>
        </p:txBody>
      </p:sp>
      <p:sp>
        <p:nvSpPr>
          <p:cNvPr id="10" name="TextBox 9"/>
          <p:cNvSpPr txBox="1"/>
          <p:nvPr/>
        </p:nvSpPr>
        <p:spPr>
          <a:xfrm>
            <a:off x="939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178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מספר טיפולוגי</a:t>
            </a:r>
          </a:p>
        </p:txBody>
      </p:sp>
      <p:sp>
        <p:nvSpPr>
          <p:cNvPr id="12" name="TextBox 11"/>
          <p:cNvSpPr txBox="1"/>
          <p:nvPr/>
        </p:nvSpPr>
        <p:spPr>
          <a:xfrm>
            <a:off x="8178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מספרים מסוימים חוזרים במקרא הרבה יותר ממספרים אחרים.</a:t>
            </a:r>
          </a:p>
        </p:txBody>
      </p:sp>
      <p:sp>
        <p:nvSpPr>
          <p:cNvPr id="13" name="TextBox 12"/>
          <p:cNvSpPr txBox="1"/>
          <p:nvPr/>
        </p:nvSpPr>
        <p:spPr>
          <a:xfrm>
            <a:off x="45589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נבואה</a:t>
            </a:r>
          </a:p>
        </p:txBody>
      </p:sp>
      <p:sp>
        <p:nvSpPr>
          <p:cNvPr id="14" name="TextBox 13"/>
          <p:cNvSpPr txBox="1"/>
          <p:nvPr/>
        </p:nvSpPr>
        <p:spPr>
          <a:xfrm>
            <a:off x="45589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דברי נביא.</a:t>
            </a:r>
          </a:p>
        </p:txBody>
      </p:sp>
      <p:sp>
        <p:nvSpPr>
          <p:cNvPr id="15" name="TextBox 14"/>
          <p:cNvSpPr txBox="1"/>
          <p:nvPr/>
        </p:nvSpPr>
        <p:spPr>
          <a:xfrm>
            <a:off x="939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קורבנות</a:t>
            </a:r>
          </a:p>
        </p:txBody>
      </p:sp>
      <p:sp>
        <p:nvSpPr>
          <p:cNvPr id="16" name="TextBox 15"/>
          <p:cNvSpPr txBox="1"/>
          <p:nvPr/>
        </p:nvSpPr>
        <p:spPr>
          <a:xfrm>
            <a:off x="939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מתנה מן החי או מן הצומח שמביא אדם למקדש לכבוד האל.</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רש"י</a:t>
            </a:r>
          </a:p>
        </p:txBody>
      </p:sp>
      <p:sp>
        <p:nvSpPr>
          <p:cNvPr id="5" name="TextBox 4"/>
          <p:cNvSpPr txBox="1"/>
          <p:nvPr/>
        </p:nvSpPr>
        <p:spPr>
          <a:xfrm>
            <a:off x="1099058" y="2165548"/>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רש"י על מלכים א א', א'</a:t>
            </a:r>
          </a:p>
        </p:txBody>
      </p:sp>
      <p:sp>
        <p:nvSpPr>
          <p:cNvPr id="6" name="TextBox 5"/>
          <p:cNvSpPr txBox="1"/>
          <p:nvPr/>
        </p:nvSpPr>
        <p:spPr>
          <a:xfrm>
            <a:off x="1099058" y="2597348"/>
            <a:ext cx="9993884" cy="1650503"/>
          </a:xfrm>
          <a:prstGeom prst="rect">
            <a:avLst/>
          </a:prstGeom>
          <a:noFill/>
        </p:spPr>
        <p:txBody>
          <a:bodyPr wrap="square" lIns="0" rIns="0" tIns="0" bIns="0" anchor="t"/>
          <a:lstStyle/>
          <a:p>
            <a:pPr algn="r" rtl="1">
              <a:lnSpc>
                <a:spcPts val="4332"/>
              </a:lnSpc>
            </a:pPr>
            <a:r>
              <a:rPr sz="2700" b="1" i="0" lang="he-IL">
                <a:solidFill>
                  <a:srgbClr val="111111"/>
                </a:solidFill>
                <a:latin typeface="Noto Serif Hebrew"/>
                <a:cs typeface="Noto Serif Hebrew"/>
                <a:ea typeface="Noto Serif Hebrew"/>
              </a:rPr>
              <a:t>וְלֹא יִחַם לוֹ</a:t>
            </a:r>
            <a:r>
              <a:rPr sz="2700" b="0" i="0" lang="he-IL">
                <a:solidFill>
                  <a:srgbClr val="111111"/>
                </a:solidFill>
                <a:latin typeface="Noto Serif Hebrew"/>
                <a:cs typeface="Noto Serif Hebrew"/>
                <a:ea typeface="Noto Serif Hebrew"/>
              </a:rPr>
              <a:t>. אָמְרוּ רַבּוֹתֵינוּ: כָּל הַמְבַזֶּה בְּגָדִים, אֵינוֹ נֶהֶנָה מֵהֶם לַסוֹף, לְפִי שֶׁקָּרַע אֶת כְּנַף הַמְּעִיל לְשָׁאוּל. וּמִדְרַשׁ אַגָּדָה: אָמַר רַב שְׁמוּאֵל בַּר נַחֲמָנִי: כְּשֶׁרָאָה דָוִד אֶת הַמַּלְאָךְ עוֹמֵד בִּירוּשָׁלַיִם וְחַרְבּוֹ בְּיָדוֹ, נִצְטַנֵּן דָּמוֹ מִיִּרְאָתוֹ.</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«וְלֹא יִחַם לוֹ»?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רד"ק</a:t>
            </a:r>
          </a:p>
        </p:txBody>
      </p:sp>
      <p:sp>
        <p:nvSpPr>
          <p:cNvPr id="5" name="TextBox 4"/>
          <p:cNvSpPr txBox="1"/>
          <p:nvPr/>
        </p:nvSpPr>
        <p:spPr>
          <a:xfrm>
            <a:off x="1099058" y="2381250"/>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רד"ק על מלכים א א', מ"ג</a:t>
            </a:r>
          </a:p>
        </p:txBody>
      </p:sp>
      <p:sp>
        <p:nvSpPr>
          <p:cNvPr id="6" name="TextBox 5"/>
          <p:cNvSpPr txBox="1"/>
          <p:nvPr/>
        </p:nvSpPr>
        <p:spPr>
          <a:xfrm>
            <a:off x="1099058" y="2813050"/>
            <a:ext cx="9993884" cy="12192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אבל אדונינו</a:t>
            </a:r>
            <a:r>
              <a:rPr sz="3000" b="0" i="0" lang="he-IL">
                <a:solidFill>
                  <a:srgbClr val="111111"/>
                </a:solidFill>
                <a:latin typeface="Noto Serif Hebrew"/>
                <a:cs typeface="Noto Serif Hebrew"/>
                <a:ea typeface="Noto Serif Hebrew"/>
              </a:rPr>
              <a:t>. כלומר אינו כמו שאתה חושב כי טוב אבשר לך אבל הוא להיפך כי אדונינו המלך דוד המליך את שלמה:</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1/3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א׳–י׳ («אדוניהו מכריז על עצמו»).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2/3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ל״ב–מ׳ («משיחת שלמה»).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3/3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מ״א–נ״ג («אדוניהו נבהל»).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דיון בכיתה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מה דעתכם?</a:t>
            </a:r>
          </a:p>
        </p:txBody>
      </p:sp>
      <p:sp>
        <p:nvSpPr>
          <p:cNvPr id="5" name="TextBox 4"/>
          <p:cNvSpPr txBox="1"/>
          <p:nvPr/>
        </p:nvSpPr>
        <p:spPr>
          <a:xfrm>
            <a:off x="4960143" y="1873250"/>
            <a:ext cx="6049962"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לדעתך, למי מן הדמויות המוזכרות בקטע הייתה ההשפעה הרבה ביותר על ההחלטה מי יירש את דוד?</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סיכום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3EAD8"/>
                </a:solidFill>
                <a:latin typeface="Rubik"/>
                <a:cs typeface="Rubik"/>
                <a:ea typeface="Rubik"/>
              </a:rPr>
              <a:t>אדוניהו ושלמה: המלכת שלמה</a:t>
            </a:r>
          </a:p>
        </p:txBody>
      </p:sp>
      <p:sp>
        <p:nvSpPr>
          <p:cNvPr id="6" name="TextBox 5"/>
          <p:cNvSpPr txBox="1"/>
          <p:nvPr/>
        </p:nvSpPr>
        <p:spPr>
          <a:xfrm>
            <a:off x="8018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אדוניהו מכריז על עצמו</a:t>
            </a:r>
          </a:p>
        </p:txBody>
      </p:sp>
      <p:sp>
        <p:nvSpPr>
          <p:cNvPr id="7" name="TextBox 6"/>
          <p:cNvSpPr txBox="1"/>
          <p:nvPr/>
        </p:nvSpPr>
        <p:spPr>
          <a:xfrm>
            <a:off x="906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נתן ובת שבע</a:t>
            </a:r>
          </a:p>
        </p:txBody>
      </p:sp>
      <p:sp>
        <p:nvSpPr>
          <p:cNvPr id="8" name="TextBox 7"/>
          <p:cNvSpPr txBox="1"/>
          <p:nvPr/>
        </p:nvSpPr>
        <p:spPr>
          <a:xfrm>
            <a:off x="8018208" y="3505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משיחת שלמה</a:t>
            </a:r>
          </a:p>
        </p:txBody>
      </p:sp>
      <p:sp>
        <p:nvSpPr>
          <p:cNvPr id="9" name="TextBox 8"/>
          <p:cNvSpPr txBox="1"/>
          <p:nvPr/>
        </p:nvSpPr>
        <p:spPr>
          <a:xfrm>
            <a:off x="906208" y="3505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אדוניהו נבהל</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תרגול לקראת הבגרות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בסגנון בגרות</a:t>
            </a:r>
          </a:p>
        </p:txBody>
      </p:sp>
      <p:sp>
        <p:nvSpPr>
          <p:cNvPr id="5" name="TextBox 4"/>
          <p:cNvSpPr txBox="1"/>
          <p:nvPr/>
        </p:nvSpPr>
        <p:spPr>
          <a:xfrm>
            <a:off x="955167" y="1930400"/>
            <a:ext cx="10281666" cy="41402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(קיץ תשפ"ד (שאלון 1362))</a:t>
            </a:r>
          </a:p>
          <a:p>
            <a:pPr algn="r" rtl="1">
              <a:lnSpc>
                <a:spcPts val="3000"/>
              </a:lnSpc>
            </a:pPr>
            <a:r>
              <a:rPr sz="2000" b="0" i="0" lang="he-IL">
                <a:solidFill>
                  <a:srgbClr val="111111"/>
                </a:solidFill>
                <a:latin typeface="Rubik"/>
                <a:cs typeface="Rubik"/>
                <a:ea typeface="Rubik"/>
              </a:rPr>
              <a:t>7. קראו מלכים א, פרק א'.</a:t>
            </a:r>
          </a:p>
          <a:p>
            <a:pPr algn="r" rtl="1">
              <a:lnSpc>
                <a:spcPts val="3000"/>
              </a:lnSpc>
            </a:pPr>
            <a:r>
              <a:rPr sz="2000" b="0" i="0" lang="he-IL">
                <a:solidFill>
                  <a:srgbClr val="111111"/>
                </a:solidFill>
                <a:latin typeface="Rubik"/>
                <a:cs typeface="Rubik"/>
                <a:ea typeface="Rubik"/>
              </a:rPr>
              <a:t>א. קראו פסוקים א'–כ"א וגם את דברי ר' מגידוב שלפניכם.</a:t>
            </a:r>
          </a:p>
          <a:p>
            <a:pPr algn="r" rtl="1">
              <a:lnSpc>
                <a:spcPts val="3000"/>
              </a:lnSpc>
            </a:pPr>
            <a:r>
              <a:rPr sz="2000" b="0" i="0" lang="he-IL">
                <a:solidFill>
                  <a:srgbClr val="111111"/>
                </a:solidFill>
                <a:latin typeface="Rubik"/>
                <a:cs typeface="Rubik"/>
                <a:ea typeface="Rubik"/>
              </a:rPr>
              <a:t>"פתיחתו של הפרק מתארת את דוד בזקנתו ומעוררת את השאלה: האם דוד עדיין שולט בממלכה?".</a:t>
            </a:r>
          </a:p>
          <a:p>
            <a:pPr algn="r" rtl="1">
              <a:lnSpc>
                <a:spcPts val="3000"/>
              </a:lnSpc>
            </a:pPr>
            <a:r>
              <a:rPr sz="2000" b="0" i="0" lang="he-IL">
                <a:solidFill>
                  <a:srgbClr val="111111"/>
                </a:solidFill>
                <a:latin typeface="Rubik"/>
                <a:cs typeface="Rubik"/>
                <a:ea typeface="Rubik"/>
              </a:rPr>
              <a:t>(קטע מתוך הרצאה של ר' מגידוב, מלכים א, פרק א', בתוך אתר 929)</a:t>
            </a:r>
          </a:p>
          <a:p>
            <a:pPr algn="r" rtl="1">
              <a:lnSpc>
                <a:spcPts val="3000"/>
              </a:lnSpc>
            </a:pPr>
            <a:r>
              <a:rPr sz="2000" b="0" i="0" lang="he-IL">
                <a:solidFill>
                  <a:srgbClr val="111111"/>
                </a:solidFill>
                <a:latin typeface="Rubik"/>
                <a:cs typeface="Rubik"/>
                <a:ea typeface="Rubik"/>
              </a:rPr>
              <a:t>הסבירו את דעתו של אדוניה בנוגע לשאלה זו, והסבירו גם את דעתם של בת שבע ונתן על כך. כתבו על מה מתבססת כל אחת מן הדעות. (8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א׳–י׳ («אדוניהו מכריז על עצמו»).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הפרק פותח במחלת דוד בסוף ימיו, ומביאים אליו נערה צעירה ויפה, אבישג השונמית, ותהי לא למלך סוכנת ותשרתהו, אך ״המלך לא ידעה״. זהו הרקע למלחמת הירושה (טקסטולוגיה).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ל״ב–מ׳ («משיחת שלמה»).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דוד קורא לצדוק, נתן ובניהו ומורה: ״קחו עמכם את עבדי אדוניכם והרכבתם את שלמה בני על הפרדה אשר לי״. הפרדה של המלך מסמלת תמיכתו, ושלמה יורד אל גיחון.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מ״א–נ״ג («אדוניהו נבהל»).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אדוניהו וכל הקרואים שומעים את קול השופר, ויואב שואל ״מדוע קול הקריה הומה״. עוד הוא מדבר ובא יונתן בן אביתר, ואדוניהו אומר ״בוא כי איש חיל אתה וטוב תבשר״. אבל יונתן מבשר: ״אבל אדוננו המלך דוד המליך את שלמה״.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מחוון – שאלת הבגרות</a:t>
            </a:r>
          </a:p>
        </p:txBody>
      </p:sp>
      <p:sp>
        <p:nvSpPr>
          <p:cNvPr id="5" name="TextBox 4"/>
          <p:cNvSpPr txBox="1"/>
          <p:nvPr/>
        </p:nvSpPr>
        <p:spPr>
          <a:xfrm>
            <a:off x="889762" y="1866900"/>
            <a:ext cx="10412476" cy="42672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שאלה 7</a:t>
            </a:r>
          </a:p>
          <a:p>
            <a:pPr algn="r" rtl="1">
              <a:lnSpc>
                <a:spcPts val="2850"/>
              </a:lnSpc>
            </a:pPr>
            <a:r>
              <a:rPr sz="1900" b="0" i="0" lang="he-IL">
                <a:solidFill>
                  <a:srgbClr val="111111"/>
                </a:solidFill>
                <a:latin typeface="Rubik"/>
                <a:cs typeface="Rubik"/>
                <a:ea typeface="Rubik"/>
              </a:rPr>
              <a:t>סעיף א'</a:t>
            </a:r>
          </a:p>
          <a:p>
            <a:pPr algn="r" rtl="1">
              <a:lnSpc>
                <a:spcPts val="2850"/>
              </a:lnSpc>
            </a:pPr>
            <a:r>
              <a:rPr sz="1900" b="0" i="0" lang="he-IL">
                <a:solidFill>
                  <a:srgbClr val="111111"/>
                </a:solidFill>
                <a:latin typeface="Rubik"/>
                <a:cs typeface="Rubik"/>
                <a:ea typeface="Rubik"/>
              </a:rPr>
              <a:t>דעתו של אדוניה: דוד כבר לא שולט בממלכה. הוא מכריז על דעת עצמו שהוא ימלוך ונוהג בהתנשאות בממלכה, נראה שמבחינתו דוד כבר לא מתפקד ולכן הוא רשאי לעשות כרצונו. הוא מגייס לו תומכים ועורך להם ארוחת זבח.</a:t>
            </a:r>
          </a:p>
          <a:p>
            <a:pPr algn="r" rtl="1">
              <a:lnSpc>
                <a:spcPts val="2850"/>
              </a:lnSpc>
            </a:pPr>
            <a:r>
              <a:rPr sz="1900" b="0" i="0" lang="he-IL">
                <a:solidFill>
                  <a:srgbClr val="111111"/>
                </a:solidFill>
                <a:latin typeface="Rubik"/>
                <a:cs typeface="Rubik"/>
                <a:ea typeface="Rubik"/>
              </a:rPr>
              <a:t>דעתם של בת שבע ונתן: דוד עדיין שולט בממלכה. שניהם פונים אל דוד, כדי ליידע אותו על מעשיו של אדוניה ולגרום להמלכת שלמה במקום דוד. פעולותיהם מעידות על כך שהם רואים בדוד כמי שעדיין שולט ומחליט בממלכה.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אדוניהו ושלמה: המלכת שלמה – שאלון 1262</dc:title>
  <dc:subject/>
  <dc:creator/>
  <cp:keywords/>
  <dc:description/>
  <cp:lastModifiedBy/>
  <cp:revision>1</cp:revision>
  <dcterms:created xsi:type="dcterms:W3CDTF">2013-01-27T09:14:16Z</dcterms:created>
  <dcterms:modified xsi:type="dcterms:W3CDTF">2013-01-27T09:15:58Z</dcterms:modified>
  <cp:category/>
</cp:coreProperties>
</file>