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921250" y="1587500"/>
            <a:ext cx="6540500" cy="444500"/>
          </a:xfrm>
          <a:prstGeom prst="rect">
            <a:avLst/>
          </a:prstGeom>
          <a:noFill/>
        </p:spPr>
        <p:txBody>
          <a:bodyPr wrap="square" lIns="0" rIns="0" tIns="0" bIns="0" anchor="t"/>
          <a:lstStyle/>
          <a:p>
            <a:pPr algn="r" rtl="1">
              <a:lnSpc>
                <a:spcPts val="3500"/>
              </a:lnSpc>
            </a:pPr>
            <a:r>
              <a:rPr sz="2400" b="0" i="0" lang="he-IL">
                <a:solidFill>
                  <a:srgbClr val="F5A524"/>
                </a:solidFill>
                <a:latin typeface="Secular One"/>
                <a:cs typeface="Secular One"/>
                <a:ea typeface="Secular One"/>
              </a:rPr>
              <a:t>מלכים א י״א</a:t>
            </a:r>
          </a:p>
        </p:txBody>
      </p:sp>
      <p:sp>
        <p:nvSpPr>
          <p:cNvPr id="4" name="TextBox 3"/>
          <p:cNvSpPr txBox="1"/>
          <p:nvPr/>
        </p:nvSpPr>
        <p:spPr>
          <a:xfrm>
            <a:off x="4921250" y="2032000"/>
            <a:ext cx="6540500" cy="2413000"/>
          </a:xfrm>
          <a:prstGeom prst="rect">
            <a:avLst/>
          </a:prstGeom>
          <a:noFill/>
        </p:spPr>
        <p:txBody>
          <a:bodyPr wrap="square" lIns="0" rIns="0" tIns="0" bIns="0" anchor="ctr"/>
          <a:lstStyle/>
          <a:p>
            <a:pPr algn="r" rtl="1">
              <a:lnSpc>
                <a:spcPts val="8100"/>
              </a:lnSpc>
            </a:pPr>
            <a:r>
              <a:rPr sz="7500" b="0" i="0" lang="he-IL">
                <a:solidFill>
                  <a:srgbClr val="F2EFE8"/>
                </a:solidFill>
                <a:latin typeface="Secular One"/>
                <a:cs typeface="Secular One"/>
                <a:ea typeface="Secular One"/>
              </a:rPr>
              <a:t>חטאי שלמה ופילוג הממלכה</a:t>
            </a:r>
          </a:p>
        </p:txBody>
      </p:sp>
      <p:sp>
        <p:nvSpPr>
          <p:cNvPr id="5" name="TextBox 4"/>
          <p:cNvSpPr txBox="1"/>
          <p:nvPr/>
        </p:nvSpPr>
        <p:spPr>
          <a:xfrm>
            <a:off x="4921250" y="4445000"/>
            <a:ext cx="6540500" cy="406400"/>
          </a:xfrm>
          <a:prstGeom prst="rect">
            <a:avLst/>
          </a:prstGeom>
          <a:noFill/>
        </p:spPr>
        <p:txBody>
          <a:bodyPr wrap="square" lIns="0" rIns="0" tIns="0" bIns="0" anchor="t"/>
          <a:lstStyle/>
          <a:p>
            <a:pPr algn="r" rtl="1">
              <a:lnSpc>
                <a:spcPts val="3200"/>
              </a:lnSpc>
            </a:pPr>
            <a:r>
              <a:rPr sz="2200" b="0" i="0" lang="he-IL">
                <a:solidFill>
                  <a:srgbClr val="DDDDDD"/>
                </a:solidFill>
                <a:latin typeface="Assistant"/>
                <a:cs typeface="Assistant"/>
                <a:ea typeface="Assistant"/>
              </a:rPr>
              <a:t>שאלון 1262 · מלכים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מטרות השיעור</a:t>
            </a:r>
          </a:p>
        </p:txBody>
      </p:sp>
      <p:sp>
        <p:nvSpPr>
          <p:cNvPr id="5" name="TextBox 4"/>
          <p:cNvSpPr txBox="1"/>
          <p:nvPr/>
        </p:nvSpPr>
        <p:spPr>
          <a:xfrm>
            <a:off x="10706100" y="202247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1</a:t>
            </a:r>
          </a:p>
        </p:txBody>
      </p:sp>
      <p:sp>
        <p:nvSpPr>
          <p:cNvPr id="6" name="TextBox 5"/>
          <p:cNvSpPr txBox="1"/>
          <p:nvPr/>
        </p:nvSpPr>
        <p:spPr>
          <a:xfrm>
            <a:off x="4611941" y="192722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נכיר את הסיפור «חטאי שלמה ופילוג הממלכה» (מלכים א י״א) ואת הדמויות בו</a:t>
            </a:r>
          </a:p>
        </p:txBody>
      </p:sp>
      <p:sp>
        <p:nvSpPr>
          <p:cNvPr id="7" name="TextBox 6"/>
          <p:cNvSpPr txBox="1"/>
          <p:nvPr/>
        </p:nvSpPr>
        <p:spPr>
          <a:xfrm>
            <a:off x="10706100" y="317182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2</a:t>
            </a:r>
          </a:p>
        </p:txBody>
      </p:sp>
      <p:sp>
        <p:nvSpPr>
          <p:cNvPr id="8" name="TextBox 7"/>
          <p:cNvSpPr txBox="1"/>
          <p:nvPr/>
        </p:nvSpPr>
        <p:spPr>
          <a:xfrm>
            <a:off x="4611941" y="307657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נבחן כיצד הסיפור מבטא את התמה «מלכים א»</a:t>
            </a:r>
          </a:p>
        </p:txBody>
      </p:sp>
      <p:sp>
        <p:nvSpPr>
          <p:cNvPr id="9" name="TextBox 8"/>
          <p:cNvSpPr txBox="1"/>
          <p:nvPr/>
        </p:nvSpPr>
        <p:spPr>
          <a:xfrm>
            <a:off x="10706100" y="432117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3</a:t>
            </a:r>
          </a:p>
        </p:txBody>
      </p:sp>
      <p:sp>
        <p:nvSpPr>
          <p:cNvPr id="10" name="TextBox 9"/>
          <p:cNvSpPr txBox="1"/>
          <p:nvPr/>
        </p:nvSpPr>
        <p:spPr>
          <a:xfrm>
            <a:off x="4611941" y="422592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נקרא פסוקי מפתח ונעמיק בפירוש רש"י ורד"ק</a:t>
            </a:r>
          </a:p>
        </p:txBody>
      </p:sp>
      <p:sp>
        <p:nvSpPr>
          <p:cNvPr id="11" name="TextBox 10"/>
          <p:cNvSpPr txBox="1"/>
          <p:nvPr/>
        </p:nvSpPr>
        <p:spPr>
          <a:xfrm>
            <a:off x="10706100" y="547052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4</a:t>
            </a:r>
          </a:p>
        </p:txBody>
      </p:sp>
      <p:sp>
        <p:nvSpPr>
          <p:cNvPr id="12" name="TextBox 11"/>
          <p:cNvSpPr txBox="1"/>
          <p:nvPr/>
        </p:nvSpPr>
        <p:spPr>
          <a:xfrm>
            <a:off x="4611941" y="537527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הדמויות בסיפור</a:t>
            </a:r>
          </a:p>
        </p:txBody>
      </p:sp>
      <p:sp>
        <p:nvSpPr>
          <p:cNvPr id="5" name="TextBox 4"/>
          <p:cNvSpPr txBox="1"/>
          <p:nvPr/>
        </p:nvSpPr>
        <p:spPr>
          <a:xfrm>
            <a:off x="6393624" y="2146300"/>
            <a:ext cx="4853051"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שלמה</a:t>
            </a:r>
          </a:p>
        </p:txBody>
      </p:sp>
      <p:sp>
        <p:nvSpPr>
          <p:cNvPr id="6" name="TextBox 5"/>
          <p:cNvSpPr txBox="1"/>
          <p:nvPr/>
        </p:nvSpPr>
        <p:spPr>
          <a:xfrm>
            <a:off x="6393624" y="2705100"/>
            <a:ext cx="4853051" cy="1085850"/>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לשלמה נשים נכריות רבות והן מטות את לבו אחרי אלוהים אחרים.</a:t>
            </a:r>
          </a:p>
        </p:txBody>
      </p:sp>
      <p:sp>
        <p:nvSpPr>
          <p:cNvPr id="7" name="TextBox 6"/>
          <p:cNvSpPr txBox="1"/>
          <p:nvPr/>
        </p:nvSpPr>
        <p:spPr>
          <a:xfrm>
            <a:off x="945324" y="2146300"/>
            <a:ext cx="4853051"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דוד</a:t>
            </a:r>
          </a:p>
        </p:txBody>
      </p:sp>
      <p:sp>
        <p:nvSpPr>
          <p:cNvPr id="8" name="TextBox 7"/>
          <p:cNvSpPr txBox="1"/>
          <p:nvPr/>
        </p:nvSpPr>
        <p:spPr>
          <a:xfrm>
            <a:off x="945324" y="2705100"/>
            <a:ext cx="4853051" cy="1085850"/>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ההשוואה לדוד מדגישה את הניגוד: שלמה מפר את התנאי שבזכותו מלך.</a:t>
            </a:r>
          </a:p>
        </p:txBody>
      </p:sp>
      <p:sp>
        <p:nvSpPr>
          <p:cNvPr id="9" name="TextBox 8"/>
          <p:cNvSpPr txBox="1"/>
          <p:nvPr/>
        </p:nvSpPr>
        <p:spPr>
          <a:xfrm>
            <a:off x="6393624" y="4451350"/>
            <a:ext cx="4853051"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ירבעם</a:t>
            </a:r>
          </a:p>
        </p:txBody>
      </p:sp>
      <p:sp>
        <p:nvSpPr>
          <p:cNvPr id="10" name="TextBox 9"/>
          <p:cNvSpPr txBox="1"/>
          <p:nvPr/>
        </p:nvSpPr>
        <p:spPr>
          <a:xfrm>
            <a:off x="6393624" y="5010150"/>
            <a:ext cx="4853051" cy="1085850"/>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ירבעם בן נבט ״אפרתי מן הצרדה...</a:t>
            </a:r>
          </a:p>
        </p:txBody>
      </p:sp>
      <p:sp>
        <p:nvSpPr>
          <p:cNvPr id="11" name="TextBox 10"/>
          <p:cNvSpPr txBox="1"/>
          <p:nvPr/>
        </p:nvSpPr>
        <p:spPr>
          <a:xfrm>
            <a:off x="945324" y="4451350"/>
            <a:ext cx="4853051"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פרעה</a:t>
            </a:r>
          </a:p>
        </p:txBody>
      </p:sp>
      <p:sp>
        <p:nvSpPr>
          <p:cNvPr id="12" name="TextBox 11"/>
          <p:cNvSpPr txBox="1"/>
          <p:nvPr/>
        </p:nvSpPr>
        <p:spPr>
          <a:xfrm>
            <a:off x="945324" y="5010150"/>
            <a:ext cx="4853051" cy="1085850"/>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אחרי מות דוד ויואב הדד רוצה לחזור לארצו, ופרעה שואל כי אתה מבקש ללכת אל ארצך.</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רצף האירועים</a:t>
            </a:r>
          </a:p>
        </p:txBody>
      </p:sp>
      <p:sp>
        <p:nvSpPr>
          <p:cNvPr id="5" name="TextBox 4"/>
          <p:cNvSpPr txBox="1"/>
          <p:nvPr/>
        </p:nvSpPr>
        <p:spPr>
          <a:xfrm>
            <a:off x="9948862"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1</a:t>
            </a:r>
          </a:p>
        </p:txBody>
      </p:sp>
      <p:sp>
        <p:nvSpPr>
          <p:cNvPr id="6" name="TextBox 5"/>
          <p:cNvSpPr txBox="1"/>
          <p:nvPr/>
        </p:nvSpPr>
        <p:spPr>
          <a:xfrm>
            <a:off x="9057401"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נשיו של שלמה (פסוקים א׳–י״ג)</a:t>
            </a:r>
          </a:p>
        </p:txBody>
      </p:sp>
      <p:sp>
        <p:nvSpPr>
          <p:cNvPr id="7" name="TextBox 6"/>
          <p:cNvSpPr txBox="1"/>
          <p:nvPr/>
        </p:nvSpPr>
        <p:spPr>
          <a:xfrm>
            <a:off x="7227887"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2</a:t>
            </a:r>
          </a:p>
        </p:txBody>
      </p:sp>
      <p:sp>
        <p:nvSpPr>
          <p:cNvPr id="8" name="TextBox 7"/>
          <p:cNvSpPr txBox="1"/>
          <p:nvPr/>
        </p:nvSpPr>
        <p:spPr>
          <a:xfrm>
            <a:off x="6336426"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שטנים: הדד ורזון (פסוקים י״ד–כ״ה)</a:t>
            </a:r>
          </a:p>
        </p:txBody>
      </p:sp>
      <p:sp>
        <p:nvSpPr>
          <p:cNvPr id="9" name="TextBox 8"/>
          <p:cNvSpPr txBox="1"/>
          <p:nvPr/>
        </p:nvSpPr>
        <p:spPr>
          <a:xfrm>
            <a:off x="4506912"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3</a:t>
            </a:r>
          </a:p>
        </p:txBody>
      </p:sp>
      <p:sp>
        <p:nvSpPr>
          <p:cNvPr id="10" name="TextBox 9"/>
          <p:cNvSpPr txBox="1"/>
          <p:nvPr/>
        </p:nvSpPr>
        <p:spPr>
          <a:xfrm>
            <a:off x="3615451"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ירבעם בן נבט (פסוקים כ״ו–מ״ג)</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מקום ההתרחשות</a:t>
            </a:r>
          </a:p>
        </p:txBody>
      </p:sp>
      <p:sp>
        <p:nvSpPr>
          <p:cNvPr id="5" name="TextBox 4"/>
          <p:cNvSpPr txBox="1"/>
          <p:nvPr/>
        </p:nvSpPr>
        <p:spPr>
          <a:xfrm>
            <a:off x="2738735" y="3915785"/>
            <a:ext cx="589954" cy="254000"/>
          </a:xfrm>
          <a:prstGeom prst="rect">
            <a:avLst/>
          </a:prstGeom>
          <a:noFill/>
        </p:spPr>
        <p:txBody>
          <a:bodyPr wrap="square" lIns="0" rIns="0" tIns="0" bIns="0" anchor="t"/>
          <a:lstStyle/>
          <a:p>
            <a:pPr algn="r" rtl="1">
              <a:lnSpc>
                <a:spcPts val="1800"/>
              </a:lnSpc>
            </a:pPr>
            <a:r>
              <a:rPr sz="1500" b="0" i="0" lang="he-IL">
                <a:solidFill>
                  <a:srgbClr val="F2EFE8"/>
                </a:solidFill>
                <a:latin typeface="Assistant"/>
                <a:cs typeface="Assistant"/>
                <a:ea typeface="Assistant"/>
              </a:rPr>
              <a:t>ירושלים</a:t>
            </a:r>
          </a:p>
        </p:txBody>
      </p:sp>
      <p:sp>
        <p:nvSpPr>
          <p:cNvPr id="6" name="TextBox 5"/>
          <p:cNvSpPr txBox="1"/>
          <p:nvPr/>
        </p:nvSpPr>
        <p:spPr>
          <a:xfrm>
            <a:off x="4031654" y="3511072"/>
            <a:ext cx="352623" cy="254000"/>
          </a:xfrm>
          <a:prstGeom prst="rect">
            <a:avLst/>
          </a:prstGeom>
          <a:noFill/>
        </p:spPr>
        <p:txBody>
          <a:bodyPr wrap="square" lIns="0" rIns="0" tIns="0" bIns="0" anchor="t"/>
          <a:lstStyle/>
          <a:p>
            <a:pPr algn="r" rtl="1">
              <a:lnSpc>
                <a:spcPts val="1800"/>
              </a:lnSpc>
            </a:pPr>
            <a:r>
              <a:rPr sz="1500" b="0" i="0" lang="he-IL">
                <a:solidFill>
                  <a:srgbClr val="F2EFE8"/>
                </a:solidFill>
                <a:latin typeface="Assistant"/>
                <a:cs typeface="Assistant"/>
                <a:ea typeface="Assistant"/>
              </a:rPr>
              <a:t>עמון</a:t>
            </a:r>
          </a:p>
        </p:txBody>
      </p:sp>
      <p:sp>
        <p:nvSpPr>
          <p:cNvPr id="7" name="TextBox 6"/>
          <p:cNvSpPr txBox="1"/>
          <p:nvPr/>
        </p:nvSpPr>
        <p:spPr>
          <a:xfrm>
            <a:off x="5887085" y="1905000"/>
            <a:ext cx="5624830" cy="4381500"/>
          </a:xfrm>
          <a:prstGeom prst="rect">
            <a:avLst/>
          </a:prstGeom>
          <a:noFill/>
        </p:spPr>
        <p:txBody>
          <a:bodyPr wrap="square" lIns="0" rIns="0" tIns="0" bIns="0" anchor="t"/>
          <a:lstStyle/>
          <a:p>
            <a:pPr algn="r" rtl="1">
              <a:lnSpc>
                <a:spcPts val="4160"/>
              </a:lnSpc>
            </a:pPr>
            <a:r>
              <a:rPr sz="2600" b="0" i="0" lang="he-IL">
                <a:solidFill>
                  <a:srgbClr val="F2EFE8"/>
                </a:solidFill>
                <a:latin typeface="Assistant"/>
                <a:cs typeface="Assistant"/>
                <a:ea typeface="Assistant"/>
              </a:rPr>
              <a:t>📍 ירושלים</a:t>
            </a:r>
          </a:p>
          <a:p>
            <a:pPr algn="r" rtl="1">
              <a:lnSpc>
                <a:spcPts val="4160"/>
              </a:lnSpc>
            </a:pPr>
            <a:r>
              <a:rPr sz="2600" b="0" i="0" lang="he-IL">
                <a:solidFill>
                  <a:srgbClr val="F2EFE8"/>
                </a:solidFill>
                <a:latin typeface="Assistant"/>
                <a:cs typeface="Assistant"/>
                <a:ea typeface="Assistant"/>
              </a:rPr>
              <a:t>📍 עמון</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מלכים א י"א, א'</a:t>
            </a:r>
          </a:p>
        </p:txBody>
      </p:sp>
      <p:sp>
        <p:nvSpPr>
          <p:cNvPr id="5" name="TextBox 4"/>
          <p:cNvSpPr txBox="1"/>
          <p:nvPr/>
        </p:nvSpPr>
        <p:spPr>
          <a:xfrm>
            <a:off x="1059815" y="2771775"/>
            <a:ext cx="10072370" cy="1822450"/>
          </a:xfrm>
          <a:prstGeom prst="rect">
            <a:avLst/>
          </a:prstGeom>
          <a:noFill/>
        </p:spPr>
        <p:txBody>
          <a:bodyPr wrap="square" lIns="0" rIns="0" tIns="0" bIns="0" anchor="t"/>
          <a:lstStyle/>
          <a:p>
            <a:pPr algn="ctr" rtl="1">
              <a:lnSpc>
                <a:spcPts val="7175"/>
              </a:lnSpc>
            </a:pPr>
            <a:r>
              <a:rPr sz="4100" b="1" i="0" lang="he-IL">
                <a:solidFill>
                  <a:srgbClr val="F5A524"/>
                </a:solidFill>
                <a:latin typeface="Frank Ruhl Libre"/>
                <a:cs typeface="Frank Ruhl Libre"/>
                <a:ea typeface="Frank Ruhl Libre"/>
              </a:rPr>
              <a:t>וְהַמֶּלֶךְ שְׁלֹמֹה אָהַב נָשִׁים נָכְרִיּוֹת רַבּוֹת</a:t>
            </a:r>
            <a:r>
              <a:rPr sz="4100" b="0" i="0" lang="he-IL">
                <a:solidFill>
                  <a:srgbClr val="F2EFE8"/>
                </a:solidFill>
                <a:latin typeface="Frank Ruhl Libre"/>
                <a:cs typeface="Frank Ruhl Libre"/>
                <a:ea typeface="Frank Ruhl Libre"/>
              </a:rPr>
              <a:t> וְאֶת־בַּת־פַּרְעֹה מוֹאֲבִיּוֹת עַמֳּנִיּוֹת אֲדֹמִיֹּת צֵדְנִיֹּת חִתִּיֹּת</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חטא מוביל לחטא חמור יותר: ״והמלך שלמה אהב נשים נכריות רבות״.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מלכים א י"א, י"ד</a:t>
            </a:r>
          </a:p>
        </p:txBody>
      </p:sp>
      <p:sp>
        <p:nvSpPr>
          <p:cNvPr id="5" name="TextBox 4"/>
          <p:cNvSpPr txBox="1"/>
          <p:nvPr/>
        </p:nvSpPr>
        <p:spPr>
          <a:xfrm>
            <a:off x="1059815" y="2771775"/>
            <a:ext cx="10072370" cy="1822450"/>
          </a:xfrm>
          <a:prstGeom prst="rect">
            <a:avLst/>
          </a:prstGeom>
          <a:noFill/>
        </p:spPr>
        <p:txBody>
          <a:bodyPr wrap="square" lIns="0" rIns="0" tIns="0" bIns="0" anchor="t"/>
          <a:lstStyle/>
          <a:p>
            <a:pPr algn="ctr" rtl="1">
              <a:lnSpc>
                <a:spcPts val="7175"/>
              </a:lnSpc>
            </a:pPr>
            <a:r>
              <a:rPr sz="4100" b="1" i="0" lang="he-IL">
                <a:solidFill>
                  <a:srgbClr val="F5A524"/>
                </a:solidFill>
                <a:latin typeface="Frank Ruhl Libre"/>
                <a:cs typeface="Frank Ruhl Libre"/>
                <a:ea typeface="Frank Ruhl Libre"/>
              </a:rPr>
              <a:t>וַיָּקֶם ה' שָׂטָן לִשְׁלֹמֹה</a:t>
            </a:r>
            <a:r>
              <a:rPr sz="4100" b="0" i="0" lang="he-IL">
                <a:solidFill>
                  <a:srgbClr val="F2EFE8"/>
                </a:solidFill>
                <a:latin typeface="Frank Ruhl Libre"/>
                <a:cs typeface="Frank Ruhl Libre"/>
                <a:ea typeface="Frank Ruhl Libre"/>
              </a:rPr>
              <a:t> אֵת הֲדַד הָאֲדֹמִי מִזֶּרַע הַמֶּלֶךְ הוּא בֶּאֱדוֹם</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הפרק מציג את ״שטנים״ - אויבים שהאל מקים נגד שלמה.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מלכים א י"א, כ"ו</a:t>
            </a:r>
          </a:p>
        </p:txBody>
      </p:sp>
      <p:sp>
        <p:nvSpPr>
          <p:cNvPr id="5" name="TextBox 4"/>
          <p:cNvSpPr txBox="1"/>
          <p:nvPr/>
        </p:nvSpPr>
        <p:spPr>
          <a:xfrm>
            <a:off x="1059815" y="2771775"/>
            <a:ext cx="10072370" cy="1822450"/>
          </a:xfrm>
          <a:prstGeom prst="rect">
            <a:avLst/>
          </a:prstGeom>
          <a:noFill/>
        </p:spPr>
        <p:txBody>
          <a:bodyPr wrap="square" lIns="0" rIns="0" tIns="0" bIns="0" anchor="t"/>
          <a:lstStyle/>
          <a:p>
            <a:pPr algn="ctr" rtl="1">
              <a:lnSpc>
                <a:spcPts val="7175"/>
              </a:lnSpc>
            </a:pPr>
            <a:r>
              <a:rPr sz="4100" b="0" i="0" lang="he-IL">
                <a:solidFill>
                  <a:srgbClr val="F2EFE8"/>
                </a:solidFill>
                <a:latin typeface="Frank Ruhl Libre"/>
                <a:cs typeface="Frank Ruhl Libre"/>
                <a:ea typeface="Frank Ruhl Libre"/>
              </a:rPr>
              <a:t>וְיָרָבְעָם בֶּן־נְבָט אֶפְרָתִי מִן־הַצְּרֵדָה </a:t>
            </a:r>
            <a:r>
              <a:rPr sz="4100" b="1" i="0" lang="he-IL">
                <a:solidFill>
                  <a:srgbClr val="F5A524"/>
                </a:solidFill>
                <a:latin typeface="Frank Ruhl Libre"/>
                <a:cs typeface="Frank Ruhl Libre"/>
                <a:ea typeface="Frank Ruhl Libre"/>
              </a:rPr>
              <a:t>וְשֵׁם אִמּוֹ צְרוּעָה אִשָּׁה אַלְמָנָה</a:t>
            </a:r>
            <a:r>
              <a:rPr sz="4100" b="0" i="0" lang="he-IL">
                <a:solidFill>
                  <a:srgbClr val="F2EFE8"/>
                </a:solidFill>
                <a:latin typeface="Frank Ruhl Libre"/>
                <a:cs typeface="Frank Ruhl Libre"/>
                <a:ea typeface="Frank Ruhl Libre"/>
              </a:rPr>
              <a:t> עֶבֶד לִשְׁלֹמֹה וַיָּרֶם יָד בַּמֶּלֶךְ</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ירבעם בן נבט ״אפרתי מן הצרדה...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מלכים א י"א, ב'</a:t>
            </a:r>
          </a:p>
        </p:txBody>
      </p:sp>
      <p:sp>
        <p:nvSpPr>
          <p:cNvPr id="5" name="TextBox 4"/>
          <p:cNvSpPr txBox="1"/>
          <p:nvPr/>
        </p:nvSpPr>
        <p:spPr>
          <a:xfrm>
            <a:off x="1059815" y="2316162"/>
            <a:ext cx="10072370" cy="2733675"/>
          </a:xfrm>
          <a:prstGeom prst="rect">
            <a:avLst/>
          </a:prstGeom>
          <a:noFill/>
        </p:spPr>
        <p:txBody>
          <a:bodyPr wrap="square" lIns="0" rIns="0" tIns="0" bIns="0" anchor="t"/>
          <a:lstStyle/>
          <a:p>
            <a:pPr algn="ctr" rtl="1">
              <a:lnSpc>
                <a:spcPts val="7175"/>
              </a:lnSpc>
            </a:pPr>
            <a:r>
              <a:rPr sz="4100" b="0" i="0" lang="he-IL">
                <a:solidFill>
                  <a:srgbClr val="F2EFE8"/>
                </a:solidFill>
                <a:latin typeface="Frank Ruhl Libre"/>
                <a:cs typeface="Frank Ruhl Libre"/>
                <a:ea typeface="Frank Ruhl Libre"/>
              </a:rPr>
              <a:t>מִן־הַגּוֹיִם אֲשֶׁר אָמַר־ה' </a:t>
            </a:r>
            <a:r>
              <a:rPr sz="4100" b="1" i="0" lang="he-IL">
                <a:solidFill>
                  <a:srgbClr val="F5A524"/>
                </a:solidFill>
                <a:latin typeface="Frank Ruhl Libre"/>
                <a:cs typeface="Frank Ruhl Libre"/>
                <a:ea typeface="Frank Ruhl Libre"/>
              </a:rPr>
              <a:t>אֶל־בְּנֵי יִשְׂרָאֵל לֹא־תָבֹאוּ</a:t>
            </a:r>
            <a:r>
              <a:rPr sz="4100" b="0" i="0" lang="he-IL">
                <a:solidFill>
                  <a:srgbClr val="F2EFE8"/>
                </a:solidFill>
                <a:latin typeface="Frank Ruhl Libre"/>
                <a:cs typeface="Frank Ruhl Libre"/>
                <a:ea typeface="Frank Ruhl Libre"/>
              </a:rPr>
              <a:t> בָהֶם וְהֵם לֹא־יָבֹאוּ בָכֶם אָכֵן יַטּוּ אֶת־לְבַבְכֶם אַחֲרֵי אֱלֹהֵיהֶם בָּהֶם דָּבַק שְׁלֹמֹה לְאַהֲבָה</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חטא מוביל לחטא חמור יותר: ״והמלך שלמה אהב נשים נכריות רבות״.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ביאורי מילים</a:t>
            </a:r>
          </a:p>
        </p:txBody>
      </p:sp>
      <p:sp>
        <p:nvSpPr>
          <p:cNvPr id="5" name="TextBox 4"/>
          <p:cNvSpPr txBox="1"/>
          <p:nvPr/>
        </p:nvSpPr>
        <p:spPr>
          <a:xfrm>
            <a:off x="81457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שטן</a:t>
            </a:r>
          </a:p>
        </p:txBody>
      </p:sp>
      <p:sp>
        <p:nvSpPr>
          <p:cNvPr id="6" name="TextBox 5"/>
          <p:cNvSpPr txBox="1"/>
          <p:nvPr/>
        </p:nvSpPr>
        <p:spPr>
          <a:xfrm>
            <a:off x="81457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מקטרג, להסית אנשיו ללחום בו.</a:t>
            </a:r>
          </a:p>
        </p:txBody>
      </p:sp>
      <p:sp>
        <p:nvSpPr>
          <p:cNvPr id="7" name="TextBox 6"/>
          <p:cNvSpPr txBox="1"/>
          <p:nvPr/>
        </p:nvSpPr>
        <p:spPr>
          <a:xfrm>
            <a:off x="45262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מילה מנחה</a:t>
            </a:r>
          </a:p>
        </p:txBody>
      </p:sp>
      <p:sp>
        <p:nvSpPr>
          <p:cNvPr id="8" name="TextBox 7"/>
          <p:cNvSpPr txBox="1"/>
          <p:nvPr/>
        </p:nvSpPr>
        <p:spPr>
          <a:xfrm>
            <a:off x="45262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9067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קורבנות</a:t>
            </a:r>
          </a:p>
        </p:txBody>
      </p:sp>
      <p:sp>
        <p:nvSpPr>
          <p:cNvPr id="10" name="TextBox 9"/>
          <p:cNvSpPr txBox="1"/>
          <p:nvPr/>
        </p:nvSpPr>
        <p:spPr>
          <a:xfrm>
            <a:off x="9067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מתנה מן החי או מן הצומח שמביא אדם למקדש לכבוד האל.</a:t>
            </a:r>
          </a:p>
        </p:txBody>
      </p:sp>
      <p:sp>
        <p:nvSpPr>
          <p:cNvPr id="11" name="TextBox 10"/>
          <p:cNvSpPr txBox="1"/>
          <p:nvPr/>
        </p:nvSpPr>
        <p:spPr>
          <a:xfrm>
            <a:off x="81457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מספר טיפולוגי</a:t>
            </a:r>
          </a:p>
        </p:txBody>
      </p:sp>
      <p:sp>
        <p:nvSpPr>
          <p:cNvPr id="12" name="TextBox 11"/>
          <p:cNvSpPr txBox="1"/>
          <p:nvPr/>
        </p:nvSpPr>
        <p:spPr>
          <a:xfrm>
            <a:off x="81457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מספרים מסוימים חוזרים במקרא הרבה יותר ממספרים אחרים.</a:t>
            </a:r>
          </a:p>
        </p:txBody>
      </p:sp>
      <p:sp>
        <p:nvSpPr>
          <p:cNvPr id="13" name="TextBox 12"/>
          <p:cNvSpPr txBox="1"/>
          <p:nvPr/>
        </p:nvSpPr>
        <p:spPr>
          <a:xfrm>
            <a:off x="45262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אלילות</a:t>
            </a:r>
          </a:p>
        </p:txBody>
      </p:sp>
      <p:sp>
        <p:nvSpPr>
          <p:cNvPr id="14" name="TextBox 13"/>
          <p:cNvSpPr txBox="1"/>
          <p:nvPr/>
        </p:nvSpPr>
        <p:spPr>
          <a:xfrm>
            <a:off x="45262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פולחן לאלים שונים או אמונה בהם.</a:t>
            </a:r>
          </a:p>
        </p:txBody>
      </p:sp>
      <p:sp>
        <p:nvSpPr>
          <p:cNvPr id="15" name="TextBox 14"/>
          <p:cNvSpPr txBox="1"/>
          <p:nvPr/>
        </p:nvSpPr>
        <p:spPr>
          <a:xfrm>
            <a:off x="9067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תורת הגמול</a:t>
            </a:r>
          </a:p>
        </p:txBody>
      </p:sp>
      <p:sp>
        <p:nvSpPr>
          <p:cNvPr id="16" name="TextBox 15"/>
          <p:cNvSpPr txBox="1"/>
          <p:nvPr/>
        </p:nvSpPr>
        <p:spPr>
          <a:xfrm>
            <a:off x="9067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הגמול, או שכר ועונש, היא נושא מרכזי במקרא, שמטרתו לחנך ליראת ה'.</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רש"י</a:t>
            </a:r>
          </a:p>
        </p:txBody>
      </p:sp>
      <p:sp>
        <p:nvSpPr>
          <p:cNvPr id="5" name="TextBox 4"/>
          <p:cNvSpPr txBox="1"/>
          <p:nvPr/>
        </p:nvSpPr>
        <p:spPr>
          <a:xfrm>
            <a:off x="1060958" y="2612429"/>
            <a:ext cx="9993884" cy="304800"/>
          </a:xfrm>
          <a:prstGeom prst="rect">
            <a:avLst/>
          </a:prstGeom>
          <a:noFill/>
        </p:spPr>
        <p:txBody>
          <a:bodyPr wrap="square" lIns="0" rIns="0" tIns="0" bIns="0" anchor="t"/>
          <a:lstStyle/>
          <a:p>
            <a:pPr algn="r" rtl="1">
              <a:lnSpc>
                <a:spcPts val="2400"/>
              </a:lnSpc>
            </a:pPr>
            <a:r>
              <a:rPr sz="1700" b="0" i="0" lang="he-IL">
                <a:solidFill>
                  <a:srgbClr val="F5A524"/>
                </a:solidFill>
                <a:latin typeface="Secular One"/>
                <a:cs typeface="Secular One"/>
                <a:ea typeface="Secular One"/>
              </a:rPr>
              <a:t>רש"י על מלכים א י"א, א'</a:t>
            </a:r>
          </a:p>
        </p:txBody>
      </p:sp>
      <p:sp>
        <p:nvSpPr>
          <p:cNvPr id="6" name="TextBox 5"/>
          <p:cNvSpPr txBox="1"/>
          <p:nvPr/>
        </p:nvSpPr>
        <p:spPr>
          <a:xfrm>
            <a:off x="1060958" y="3044229"/>
            <a:ext cx="9993884" cy="1137840"/>
          </a:xfrm>
          <a:prstGeom prst="rect">
            <a:avLst/>
          </a:prstGeom>
          <a:noFill/>
        </p:spPr>
        <p:txBody>
          <a:bodyPr wrap="square" lIns="0" rIns="0" tIns="0" bIns="0" anchor="t"/>
          <a:lstStyle/>
          <a:p>
            <a:pPr algn="r" rtl="1">
              <a:lnSpc>
                <a:spcPts val="4480"/>
              </a:lnSpc>
            </a:pPr>
            <a:r>
              <a:rPr sz="2800" b="1" i="0" lang="he-IL">
                <a:solidFill>
                  <a:srgbClr val="F5A524"/>
                </a:solidFill>
                <a:latin typeface="Noto Serif Hebrew"/>
                <a:cs typeface="Noto Serif Hebrew"/>
                <a:ea typeface="Noto Serif Hebrew"/>
              </a:rPr>
              <a:t>וְאֶת בַּת פַּרְעֹה</a:t>
            </a:r>
            <a:r>
              <a:rPr sz="2800" b="0" i="0" lang="he-IL">
                <a:solidFill>
                  <a:srgbClr val="FFFFFF"/>
                </a:solidFill>
                <a:latin typeface="Noto Serif Hebrew"/>
                <a:cs typeface="Noto Serif Hebrew"/>
                <a:ea typeface="Noto Serif Hebrew"/>
              </a:rPr>
              <a:t>. אַף הִיא מִן הַנָּכְרִיּוֹת, אֶלָּא שֶׁהָיְתָה חֲבִיבָה עָלָיו מִכֻּלָּם, מְנָאָהּ לְעַצְמָהּ, וְכֵן: וַיִּפָּקְדוּ מֵעַבְדֵי דָוִד תִּשְׁעָה עָשָׂר אִישׁ וַעֲשָׂהאֵל.</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D1117"/>
                </a:solidFill>
                <a:latin typeface="Assistant"/>
                <a:cs typeface="Assistant"/>
                <a:ea typeface="Assistant"/>
              </a:rPr>
              <a:t>מה מסביר רש"י על «וְאֶת בַּת פַּרְעֹה»?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רד"ק</a:t>
            </a:r>
          </a:p>
        </p:txBody>
      </p:sp>
      <p:sp>
        <p:nvSpPr>
          <p:cNvPr id="5" name="TextBox 4"/>
          <p:cNvSpPr txBox="1"/>
          <p:nvPr/>
        </p:nvSpPr>
        <p:spPr>
          <a:xfrm>
            <a:off x="1060958" y="2896889"/>
            <a:ext cx="9993884" cy="304800"/>
          </a:xfrm>
          <a:prstGeom prst="rect">
            <a:avLst/>
          </a:prstGeom>
          <a:noFill/>
        </p:spPr>
        <p:txBody>
          <a:bodyPr wrap="square" lIns="0" rIns="0" tIns="0" bIns="0" anchor="t"/>
          <a:lstStyle/>
          <a:p>
            <a:pPr algn="r" rtl="1">
              <a:lnSpc>
                <a:spcPts val="2400"/>
              </a:lnSpc>
            </a:pPr>
            <a:r>
              <a:rPr sz="1700" b="0" i="0" lang="he-IL">
                <a:solidFill>
                  <a:srgbClr val="F5A524"/>
                </a:solidFill>
                <a:latin typeface="Secular One"/>
                <a:cs typeface="Secular One"/>
                <a:ea typeface="Secular One"/>
              </a:rPr>
              <a:t>רד"ק על מלכים א י"א, י"ד</a:t>
            </a:r>
          </a:p>
        </p:txBody>
      </p:sp>
      <p:sp>
        <p:nvSpPr>
          <p:cNvPr id="6" name="TextBox 5"/>
          <p:cNvSpPr txBox="1"/>
          <p:nvPr/>
        </p:nvSpPr>
        <p:spPr>
          <a:xfrm>
            <a:off x="1060958" y="3328689"/>
            <a:ext cx="9993884" cy="568960"/>
          </a:xfrm>
          <a:prstGeom prst="rect">
            <a:avLst/>
          </a:prstGeom>
          <a:noFill/>
        </p:spPr>
        <p:txBody>
          <a:bodyPr wrap="square" lIns="0" rIns="0" tIns="0" bIns="0" anchor="t"/>
          <a:lstStyle/>
          <a:p>
            <a:pPr algn="r" rtl="1">
              <a:lnSpc>
                <a:spcPts val="4480"/>
              </a:lnSpc>
            </a:pPr>
            <a:r>
              <a:rPr sz="2800" b="1" i="0" lang="he-IL">
                <a:solidFill>
                  <a:srgbClr val="F5A524"/>
                </a:solidFill>
                <a:latin typeface="Noto Serif Hebrew"/>
                <a:cs typeface="Noto Serif Hebrew"/>
                <a:ea typeface="Noto Serif Hebrew"/>
              </a:rPr>
              <a:t>ויקם ה' שטן</a:t>
            </a:r>
            <a:r>
              <a:rPr sz="2800" b="0" i="0" lang="he-IL">
                <a:solidFill>
                  <a:srgbClr val="FFFFFF"/>
                </a:solidFill>
                <a:latin typeface="Noto Serif Hebrew"/>
                <a:cs typeface="Noto Serif Hebrew"/>
                <a:ea typeface="Noto Serif Hebrew"/>
              </a:rPr>
              <a:t>. זה היה לעת זקנת שלמה כאשר נטה לבבו מעם ה':</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D1117"/>
                </a:solidFill>
                <a:latin typeface="Assistant"/>
                <a:cs typeface="Assistant"/>
                <a:ea typeface="Assistant"/>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1</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פסוקים א׳–י״ג («נשיו של שלמה»).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2</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פסוקים י״ד–כ״ה («שטנים: הדד ורזון»).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3</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פסוקים כ״ו–מ״ג («ירבעם בן נבט»).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מה דעתכם?</a:t>
            </a:r>
          </a:p>
        </p:txBody>
      </p:sp>
      <p:sp>
        <p:nvSpPr>
          <p:cNvPr id="5" name="TextBox 4"/>
          <p:cNvSpPr txBox="1"/>
          <p:nvPr/>
        </p:nvSpPr>
        <p:spPr>
          <a:xfrm>
            <a:off x="4926203" y="2032000"/>
            <a:ext cx="6200394" cy="1524000"/>
          </a:xfrm>
          <a:prstGeom prst="rect">
            <a:avLst/>
          </a:prstGeom>
          <a:noFill/>
        </p:spPr>
        <p:txBody>
          <a:bodyPr wrap="square" lIns="0" rIns="0" tIns="0" bIns="0" anchor="ctr"/>
          <a:lstStyle/>
          <a:p>
            <a:pPr algn="r" rtl="1">
              <a:lnSpc>
                <a:spcPts val="3105"/>
              </a:lnSpc>
            </a:pPr>
            <a:r>
              <a:rPr sz="2300" b="0" i="0" lang="he-IL">
                <a:solidFill>
                  <a:srgbClr val="F2EFE8"/>
                </a:solidFill>
                <a:latin typeface="Assistant"/>
                <a:cs typeface="Assistant"/>
                <a:ea typeface="Assistant"/>
              </a:rPr>
              <a:t>מה לדעתכם המסר המרכזי של מלכים א י״א?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מפת מושגים</a:t>
            </a:r>
          </a:p>
        </p:txBody>
      </p:sp>
      <p:sp>
        <p:nvSpPr>
          <p:cNvPr id="5" name="TextBox 4"/>
          <p:cNvSpPr txBox="1"/>
          <p:nvPr/>
        </p:nvSpPr>
        <p:spPr>
          <a:xfrm>
            <a:off x="4853305" y="3619500"/>
            <a:ext cx="2485390" cy="952500"/>
          </a:xfrm>
          <a:prstGeom prst="rect">
            <a:avLst/>
          </a:prstGeom>
          <a:noFill/>
        </p:spPr>
        <p:txBody>
          <a:bodyPr wrap="square" lIns="0" rIns="0" tIns="0" bIns="0" anchor="ctr"/>
          <a:lstStyle/>
          <a:p>
            <a:pPr algn="ctr" rtl="1">
              <a:lnSpc>
                <a:spcPts val="3105"/>
              </a:lnSpc>
            </a:pPr>
            <a:r>
              <a:rPr sz="2700" b="0" i="0" lang="he-IL">
                <a:solidFill>
                  <a:srgbClr val="0D1117"/>
                </a:solidFill>
                <a:latin typeface="Secular One"/>
                <a:cs typeface="Secular One"/>
                <a:ea typeface="Secular One"/>
              </a:rPr>
              <a:t>חטאי שלמה ופילוג הממלכה</a:t>
            </a:r>
          </a:p>
        </p:txBody>
      </p:sp>
      <p:sp>
        <p:nvSpPr>
          <p:cNvPr id="6" name="TextBox 5"/>
          <p:cNvSpPr txBox="1"/>
          <p:nvPr/>
        </p:nvSpPr>
        <p:spPr>
          <a:xfrm>
            <a:off x="8003794" y="2032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נשיו של שלמה</a:t>
            </a:r>
          </a:p>
        </p:txBody>
      </p:sp>
      <p:sp>
        <p:nvSpPr>
          <p:cNvPr id="7" name="TextBox 6"/>
          <p:cNvSpPr txBox="1"/>
          <p:nvPr/>
        </p:nvSpPr>
        <p:spPr>
          <a:xfrm>
            <a:off x="891794" y="2032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שטנים: הדד ורזון</a:t>
            </a:r>
          </a:p>
        </p:txBody>
      </p:sp>
      <p:sp>
        <p:nvSpPr>
          <p:cNvPr id="8" name="TextBox 7"/>
          <p:cNvSpPr txBox="1"/>
          <p:nvPr/>
        </p:nvSpPr>
        <p:spPr>
          <a:xfrm>
            <a:off x="8003794" y="3683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ירבעם בן נבט</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בסגנון בגרות</a:t>
            </a:r>
          </a:p>
        </p:txBody>
      </p:sp>
      <p:sp>
        <p:nvSpPr>
          <p:cNvPr id="5" name="TextBox 4"/>
          <p:cNvSpPr txBox="1"/>
          <p:nvPr/>
        </p:nvSpPr>
        <p:spPr>
          <a:xfrm>
            <a:off x="929005" y="2095500"/>
            <a:ext cx="10333990" cy="4000500"/>
          </a:xfrm>
          <a:prstGeom prst="rect">
            <a:avLst/>
          </a:prstGeom>
          <a:noFill/>
        </p:spPr>
        <p:txBody>
          <a:bodyPr wrap="square" lIns="0" rIns="0" tIns="0" bIns="0" anchor="t"/>
          <a:lstStyle/>
          <a:p>
            <a:pPr algn="r" rtl="1">
              <a:lnSpc>
                <a:spcPts val="3000"/>
              </a:lnSpc>
            </a:pPr>
            <a:r>
              <a:rPr sz="2000" b="0" i="0" lang="he-IL">
                <a:solidFill>
                  <a:srgbClr val="F2EFE8"/>
                </a:solidFill>
                <a:latin typeface="Assistant"/>
                <a:cs typeface="Assistant"/>
                <a:ea typeface="Assistant"/>
              </a:rPr>
              <a:t>(קיץ תשפ"א (שאלון 1362))</a:t>
            </a:r>
          </a:p>
          <a:p>
            <a:pPr algn="r" rtl="1">
              <a:lnSpc>
                <a:spcPts val="3000"/>
              </a:lnSpc>
            </a:pPr>
            <a:r>
              <a:rPr sz="2000" b="0" i="0" lang="he-IL">
                <a:solidFill>
                  <a:srgbClr val="F2EFE8"/>
                </a:solidFill>
                <a:latin typeface="Assistant"/>
                <a:cs typeface="Assistant"/>
                <a:ea typeface="Assistant"/>
              </a:rPr>
              <a:t>7. קרא מלכים א, פרק י"א, פסוקים כ"ו–ל"ב.</a:t>
            </a:r>
          </a:p>
          <a:p>
            <a:pPr algn="r" rtl="1">
              <a:lnSpc>
                <a:spcPts val="3000"/>
              </a:lnSpc>
            </a:pPr>
            <a:r>
              <a:rPr sz="2000" b="0" i="0" lang="he-IL">
                <a:solidFill>
                  <a:srgbClr val="F2EFE8"/>
                </a:solidFill>
                <a:latin typeface="Assistant"/>
                <a:cs typeface="Assistant"/>
                <a:ea typeface="Assistant"/>
              </a:rPr>
              <a:t>א. על פי פסוקים כ"ו–כ"ח, ציין שלושה פרטים בתיאור של ירבעם שמעידים על התאמתו לעמוד בראש המרד נגד שלמה, והסבר את תרומתו של כל פרט. (9 נקודות)</a:t>
            </a:r>
          </a:p>
          <a:p>
            <a:pPr algn="r" rtl="1">
              <a:lnSpc>
                <a:spcPts val="3000"/>
              </a:lnSpc>
            </a:pPr>
            <a:r>
              <a:rPr sz="2000" b="0" i="0" lang="he-IL">
                <a:solidFill>
                  <a:srgbClr val="F2EFE8"/>
                </a:solidFill>
                <a:latin typeface="Assistant"/>
                <a:cs typeface="Assistant"/>
                <a:ea typeface="Assistant"/>
              </a:rPr>
              <a:t>ב. על פי פסוקים כ"ט–ל"ב, הסבר כיצד היחס של המלך שלמה אל השבטים בא לידי ביטוי בנבואה על פילוג הממלכה שבפסוקים ל'–ל"ב (היעזר במלכים א, פרק י"ב, פסוקים ג'–ד').</a:t>
            </a:r>
          </a:p>
          <a:p>
            <a:pPr algn="r" rtl="1">
              <a:lnSpc>
                <a:spcPts val="3000"/>
              </a:lnSpc>
            </a:pPr>
            <a:r>
              <a:rPr sz="2000" b="0" i="0" lang="he-IL">
                <a:solidFill>
                  <a:srgbClr val="F2EFE8"/>
                </a:solidFill>
                <a:latin typeface="Assistant"/>
                <a:cs typeface="Assistant"/>
                <a:ea typeface="Assistant"/>
              </a:rPr>
              <a:t>בסס את דבריך על הכתוב. (7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1</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פסוקים א׳–י״ג («נשיו של שלמה»). מה מתואר בקטע?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חטא מוביל לחטא חמור יותר: ״והמלך שלמה אהב נשים נכריות רבות״. הנשים הן ממואב, עמון, אדום, צידון וחת, מהעמים ש״אמר ה׳ אל בני ישראל לא תבאו בהם והם לא יבאו בכם אכן יטו את לבבכם אחרי אלהיהם״ - הפרת חוק התורה.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2</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פסוקים י״ד–כ״ה («שטנים: הדד ורזון»). מה מתואר בקטע?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הפרק מציג את ״שטנים״ - אויבים שהאל מקים נגד שלמה. הדד האדומי, מזרע המלך באדום, ברח למצרים כשיואב הכה את אדום, ומצא חן בפני פרעה שנתן לו אישה, את אחות תחפנס המלכה.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3</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פסוקים כ״ו–מ״ג («ירבעם בן נבט»). מה מתואר בקטע?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ירבעם בן נבט ״אפרתי מן הצרדה... ושם אמו צרועה אשה אלמנה״ מרים יד במלך. פרטי הרקע מסבירים את מרדו: הוא מאפרים, שבט צפוני בעל יריבות עם יהודה; הוא בן לאלמנה, כלומר משכבות מנוצלות; והוא ״גבור חיל״ בעל כושר מנהיגות.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מחוון – שאלת הבגרות (1/2)</a:t>
            </a:r>
          </a:p>
        </p:txBody>
      </p:sp>
      <p:sp>
        <p:nvSpPr>
          <p:cNvPr id="5" name="TextBox 4"/>
          <p:cNvSpPr txBox="1"/>
          <p:nvPr/>
        </p:nvSpPr>
        <p:spPr>
          <a:xfrm>
            <a:off x="863600" y="2032000"/>
            <a:ext cx="10464800" cy="4127500"/>
          </a:xfrm>
          <a:prstGeom prst="rect">
            <a:avLst/>
          </a:prstGeom>
          <a:noFill/>
        </p:spPr>
        <p:txBody>
          <a:bodyPr wrap="square" lIns="0" rIns="0" tIns="0" bIns="0" anchor="t"/>
          <a:lstStyle/>
          <a:p>
            <a:pPr algn="r" rtl="1">
              <a:lnSpc>
                <a:spcPts val="1191"/>
              </a:lnSpc>
            </a:pPr>
            <a:r>
              <a:rPr sz="800" b="0" i="0" lang="he-IL">
                <a:solidFill>
                  <a:srgbClr val="F2EFE8"/>
                </a:solidFill>
                <a:latin typeface="Assistant"/>
                <a:cs typeface="Assistant"/>
                <a:ea typeface="Assistant"/>
              </a:rPr>
              <a:t>שאלה 7</a:t>
            </a:r>
          </a:p>
          <a:p>
            <a:pPr algn="r" rtl="1">
              <a:lnSpc>
                <a:spcPts val="1191"/>
              </a:lnSpc>
            </a:pPr>
            <a:r>
              <a:rPr sz="800" b="0" i="0" lang="he-IL">
                <a:solidFill>
                  <a:srgbClr val="F2EFE8"/>
                </a:solidFill>
                <a:latin typeface="Assistant"/>
                <a:cs typeface="Assistant"/>
                <a:ea typeface="Assistant"/>
              </a:rPr>
              <a:t>סעיף א'</a:t>
            </a:r>
          </a:p>
          <a:p>
            <a:pPr algn="r" rtl="1">
              <a:lnSpc>
                <a:spcPts val="1191"/>
              </a:lnSpc>
            </a:pPr>
            <a:r>
              <a:rPr sz="800" b="0" i="0" lang="he-IL">
                <a:solidFill>
                  <a:srgbClr val="F2EFE8"/>
                </a:solidFill>
                <a:latin typeface="Assistant"/>
                <a:cs typeface="Assistant"/>
                <a:ea typeface="Assistant"/>
              </a:rPr>
              <a:t>פרטים בתיאור של ירבעם שמעידים על התאמתו לעמוד בראש המרד נגד שלמה (על התלמיד לציין שלושה פרטים ולהסביר את תרומתו של כל פרט):</a:t>
            </a:r>
          </a:p>
          <a:p>
            <a:pPr algn="r" rtl="1">
              <a:lnSpc>
                <a:spcPts val="1191"/>
              </a:lnSpc>
            </a:pPr>
            <a:r>
              <a:rPr sz="800" b="0" i="0" lang="he-IL">
                <a:solidFill>
                  <a:srgbClr val="F2EFE8"/>
                </a:solidFill>
                <a:latin typeface="Assistant"/>
                <a:cs typeface="Assistant"/>
                <a:ea typeface="Assistant"/>
              </a:rPr>
              <a:t>"אפרתי" – ירבעם משבט אפרים, שבט שסבל מקיפוח וממיסי המלך שלמה.</a:t>
            </a:r>
          </a:p>
          <a:p>
            <a:pPr algn="r" rtl="1">
              <a:lnSpc>
                <a:spcPts val="1191"/>
              </a:lnSpc>
            </a:pPr>
            <a:r>
              <a:rPr sz="800" b="0" i="0" lang="he-IL">
                <a:solidFill>
                  <a:srgbClr val="F2EFE8"/>
                </a:solidFill>
                <a:latin typeface="Assistant"/>
                <a:cs typeface="Assistant"/>
                <a:ea typeface="Assistant"/>
              </a:rPr>
              <a:t>"ושם אמו צרועה אשה אלמנה" – ירבעם בן לאישה אלמנה, מכך ניתן להסיק שירבעם ידע מהי מצוקה כלכלית, לכן מרד במלך.</a:t>
            </a:r>
          </a:p>
          <a:p>
            <a:pPr algn="r" rtl="1">
              <a:lnSpc>
                <a:spcPts val="1191"/>
              </a:lnSpc>
            </a:pPr>
            <a:r>
              <a:rPr sz="800" b="0" i="0" lang="he-IL">
                <a:solidFill>
                  <a:srgbClr val="F2EFE8"/>
                </a:solidFill>
                <a:latin typeface="Assistant"/>
                <a:cs typeface="Assistant"/>
                <a:ea typeface="Assistant"/>
              </a:rPr>
              <a:t>"והאיש ירבעם גבור חיל" – ירבעם מתואר כאיש אמיץ, כריזמטי, היכול לסחוף אחריו אנשים.</a:t>
            </a:r>
          </a:p>
          <a:p>
            <a:pPr algn="r" rtl="1">
              <a:lnSpc>
                <a:spcPts val="1191"/>
              </a:lnSpc>
            </a:pPr>
            <a:r>
              <a:rPr sz="800" b="0" i="0" lang="he-IL">
                <a:solidFill>
                  <a:srgbClr val="F2EFE8"/>
                </a:solidFill>
                <a:latin typeface="Assistant"/>
                <a:cs typeface="Assistant"/>
                <a:ea typeface="Assistant"/>
              </a:rPr>
              <a:t>"...ויפקד אתו לכל סבל בית יוסף" – שלמה מינה את ירבעם כהאחראי על המיסים והעבודה הקשה שהוטלו על שבטי בית יוסף, השבטים אפרים ומנשה, מהם בא ירבעם. מתוך עמדתו כשר בכיר בממשלת שלמה, התאים לו לעמוד בראש המרד.</a:t>
            </a:r>
          </a:p>
          <a:p>
            <a:pPr algn="r" rtl="1">
              <a:lnSpc>
                <a:spcPts val="1191"/>
              </a:lnSpc>
            </a:pPr>
            <a:r>
              <a:rPr sz="800" b="0" i="0" lang="he-IL">
                <a:solidFill>
                  <a:srgbClr val="F2EFE8"/>
                </a:solidFill>
                <a:latin typeface="Assistant"/>
                <a:cs typeface="Assistant"/>
                <a:ea typeface="Assistant"/>
              </a:rPr>
              <a:t>סעיף ב'</a:t>
            </a:r>
          </a:p>
          <a:p>
            <a:pPr algn="r" rtl="1">
              <a:lnSpc>
                <a:spcPts val="1191"/>
              </a:lnSpc>
            </a:pPr>
            <a:r>
              <a:rPr sz="800" b="0" i="0" lang="he-IL">
                <a:solidFill>
                  <a:srgbClr val="F2EFE8"/>
                </a:solidFill>
                <a:latin typeface="Assistant"/>
                <a:cs typeface="Assistant"/>
                <a:ea typeface="Assistant"/>
              </a:rPr>
              <a:t>שלמה התייחס בחוסר צדק כלפי שבטי הצפון והקשה עליהם במיסים ובעבודה קשה: "ויפקד אתו לכל סבל בית יוסף" (מל"א, פרק י"א, פס' כ"ח). או: "אביך הקשה את עלנו ואתה עתה הקל מעבודת אביך הקשה...".</a:t>
            </a:r>
          </a:p>
          <a:p>
            <a:pPr algn="r" rtl="1">
              <a:lnSpc>
                <a:spcPts val="1191"/>
              </a:lnSpc>
            </a:pPr>
            <a:r>
              <a:rPr sz="800" b="0" i="0" lang="he-IL">
                <a:solidFill>
                  <a:srgbClr val="F2EFE8"/>
                </a:solidFill>
                <a:latin typeface="Assistant"/>
                <a:cs typeface="Assistant"/>
                <a:ea typeface="Assistant"/>
              </a:rPr>
              <a:t>יחס זה בא לידי ביטוי בנבואה על פילוג הממלכה, על פיה עשרת שבטי הצפון, אותם שבטים ששלמה נהג בהם בצורה קשה, יעזבו את בית דוד ויתפרדו לממלכה נפרדת, תחת שלטונו של מלך אחר: "... הנני קרע את הממלכה מיד שלמה ונתתי לך את עשרת השבטים".</a:t>
            </a:r>
          </a:p>
          <a:p>
            <a:pPr algn="r" rtl="1">
              <a:lnSpc>
                <a:spcPts val="1191"/>
              </a:lnSpc>
            </a:pPr>
            <a:r>
              <a:rPr sz="800" b="0" i="0" lang="he-IL">
                <a:solidFill>
                  <a:srgbClr val="F2EFE8"/>
                </a:solidFill>
                <a:latin typeface="Assistant"/>
                <a:cs typeface="Assistant"/>
                <a:ea typeface="Assistant"/>
              </a:rPr>
              <a:t>תנ"ך, קיץ תשע"ח, מס' 1281 | - 3 -</a:t>
            </a:r>
          </a:p>
          <a:p>
            <a:pPr algn="r" rtl="1">
              <a:lnSpc>
                <a:spcPts val="1191"/>
              </a:lnSpc>
            </a:pPr>
            <a:r>
              <a:rPr sz="800" b="0" i="0" lang="he-IL">
                <a:solidFill>
                  <a:srgbClr val="F2EFE8"/>
                </a:solidFill>
                <a:latin typeface="Assistant"/>
                <a:cs typeface="Assistant"/>
                <a:ea typeface="Assistant"/>
              </a:rPr>
              <a:t>1. קרא מלכים א, י"א, 1–13, 26–32.</a:t>
            </a:r>
          </a:p>
          <a:p>
            <a:pPr algn="r" rtl="1">
              <a:lnSpc>
                <a:spcPts val="1191"/>
              </a:lnSpc>
            </a:pPr>
            <a:r>
              <a:rPr sz="800" b="0" i="0" lang="he-IL">
                <a:solidFill>
                  <a:srgbClr val="F2EFE8"/>
                </a:solidFill>
                <a:latin typeface="Assistant"/>
                <a:cs typeface="Assistant"/>
                <a:ea typeface="Assistant"/>
              </a:rPr>
              <a:t>מלכים א, י"א, 1–13</a:t>
            </a:r>
          </a:p>
          <a:p>
            <a:pPr algn="r" rtl="1">
              <a:lnSpc>
                <a:spcPts val="1191"/>
              </a:lnSpc>
            </a:pPr>
            <a:r>
              <a:rPr sz="800" b="0" i="0" lang="he-IL">
                <a:solidFill>
                  <a:srgbClr val="F2EFE8"/>
                </a:solidFill>
                <a:latin typeface="Assistant"/>
                <a:cs typeface="Assistant"/>
                <a:ea typeface="Assistant"/>
              </a:rPr>
              <a:t>א. וְהַמֶּלֶךְ שְׁלֹמֹה אָהַב נָשִׁים נָכְרִיּוֹת רַבּוֹת וְאֶת-בַּת-פַּרְעֹה מוֹאָבִיּוֹת עַמֳּנִיּוֹת אֲדֹמִיֹּת צֵדְנִיֹּת חִתִּיֹּת:</a:t>
            </a:r>
          </a:p>
          <a:p>
            <a:pPr algn="r" rtl="1">
              <a:lnSpc>
                <a:spcPts val="1191"/>
              </a:lnSpc>
            </a:pPr>
            <a:r>
              <a:rPr sz="800" b="0" i="0" lang="he-IL">
                <a:solidFill>
                  <a:srgbClr val="F2EFE8"/>
                </a:solidFill>
                <a:latin typeface="Assistant"/>
                <a:cs typeface="Assistant"/>
                <a:ea typeface="Assistant"/>
              </a:rPr>
              <a:t>ב. מִן-הַגּוֹיִם אֲשֶׁר אָמַר-יְהוָה אֶל-בְּנֵי יִשְׂרָאֵל לֹא-תָבֹאוּ בָהֶם וְהֵם לֹא-יָבֹאוּ בָכֶם אָכֵן יַטּוּ אֶת-לְבַבְכֶם אַחֲרֵי אֱלֹהֵיהֶם בָּהֶם דָּבַק שְׁלֹמֹה לְאַהֲבָה:</a:t>
            </a:r>
          </a:p>
          <a:p>
            <a:pPr algn="r" rtl="1">
              <a:lnSpc>
                <a:spcPts val="1191"/>
              </a:lnSpc>
            </a:pPr>
            <a:r>
              <a:rPr sz="800" b="0" i="0" lang="he-IL">
                <a:solidFill>
                  <a:srgbClr val="F2EFE8"/>
                </a:solidFill>
                <a:latin typeface="Assistant"/>
                <a:cs typeface="Assistant"/>
                <a:ea typeface="Assistant"/>
              </a:rPr>
              <a:t>ג. וַיְהִי-לוֹ נָשִׁים שָׂרוֹת שְׁבַע מֵאוֹת וּפִלַגְשִׁים שְׁלֹשׁ מֵאוֹת וַיַּטּוּ נָשָׁיו אֶת-לִבּוֹ:</a:t>
            </a:r>
          </a:p>
          <a:p>
            <a:pPr algn="r" rtl="1">
              <a:lnSpc>
                <a:spcPts val="1191"/>
              </a:lnSpc>
            </a:pPr>
            <a:r>
              <a:rPr sz="800" b="0" i="0" lang="he-IL">
                <a:solidFill>
                  <a:srgbClr val="F2EFE8"/>
                </a:solidFill>
                <a:latin typeface="Assistant"/>
                <a:cs typeface="Assistant"/>
                <a:ea typeface="Assistant"/>
              </a:rPr>
              <a:t>ד. וַיְהִי לְעֵת זִקְנַת שְׁלֹמֹה נָשָׁיו הִטּוּ אֶת-לְבָבוֹ אַחֲרֵי אֱלֹהִים אֲחֵרִים וְלֹא-הָיָה לְבָבוֹ שָׁלֵם עִם-יְהוָה אֱלֹהָיו כִּלְבַב דָּוִד אָבִיו:</a:t>
            </a:r>
          </a:p>
          <a:p>
            <a:pPr algn="r" rtl="1">
              <a:lnSpc>
                <a:spcPts val="1191"/>
              </a:lnSpc>
            </a:pPr>
            <a:r>
              <a:rPr sz="800" b="0" i="0" lang="he-IL">
                <a:solidFill>
                  <a:srgbClr val="F2EFE8"/>
                </a:solidFill>
                <a:latin typeface="Assistant"/>
                <a:cs typeface="Assistant"/>
                <a:ea typeface="Assistant"/>
              </a:rPr>
              <a:t>ה. וַיֵּלֶךְ שְׁלֹמֹה אַחֲרֵי עַשְׁתֹּרֶת אֱלֹהֵי צִדֹנִים וְאַחֲרֵי מִלְכֹּם שִׁקּוּץ עַמֳּנִים:</a:t>
            </a:r>
          </a:p>
          <a:p>
            <a:pPr algn="r" rtl="1">
              <a:lnSpc>
                <a:spcPts val="1191"/>
              </a:lnSpc>
            </a:pPr>
            <a:r>
              <a:rPr sz="800" b="0" i="0" lang="he-IL">
                <a:solidFill>
                  <a:srgbClr val="F2EFE8"/>
                </a:solidFill>
                <a:latin typeface="Assistant"/>
                <a:cs typeface="Assistant"/>
                <a:ea typeface="Assistant"/>
              </a:rPr>
              <a:t>ו. וַיַּעַשׂ שְׁלֹמֹה הָרַע בְּעֵינֵי יְהוָה וְלֹא מִלֵּא אַחֲרֵי יְהוָה כְּדָוִד אָבִיו:</a:t>
            </a:r>
          </a:p>
          <a:p>
            <a:pPr algn="r" rtl="1">
              <a:lnSpc>
                <a:spcPts val="1191"/>
              </a:lnSpc>
            </a:pPr>
            <a:r>
              <a:rPr sz="800" b="0" i="0" lang="he-IL">
                <a:solidFill>
                  <a:srgbClr val="F2EFE8"/>
                </a:solidFill>
                <a:latin typeface="Assistant"/>
                <a:cs typeface="Assistant"/>
                <a:ea typeface="Assistant"/>
              </a:rPr>
              <a:t>ז. אָז יִבְנֶה שְׁלֹמֹה בָּמָה לִכְמוֹשׁ שִׁקּוּץ מוֹאָב בָּהָר אֲשֶׁר עַל-פְּנֵי יְרוּשָׁלִָם וּלְמֹלֶךְ שִׁקּוּץ בְּנֵי עַמּוֹן:</a:t>
            </a:r>
          </a:p>
          <a:p>
            <a:pPr algn="r" rtl="1">
              <a:lnSpc>
                <a:spcPts val="1191"/>
              </a:lnSpc>
            </a:pPr>
            <a:r>
              <a:rPr sz="800" b="0" i="0" lang="he-IL">
                <a:solidFill>
                  <a:srgbClr val="F2EFE8"/>
                </a:solidFill>
                <a:latin typeface="Assistant"/>
                <a:cs typeface="Assistant"/>
                <a:ea typeface="Assistant"/>
              </a:rPr>
              <a:t>ח. וְכֵן עָשָׂה לְכָל-נָשָׁיו הַנָּכְרִיּוֹת מַקְטִירוֹת וּמְזַבְּחוֹת לֵאלֹהֵיהֶן:</a:t>
            </a:r>
          </a:p>
          <a:p>
            <a:pPr algn="r" rtl="1">
              <a:lnSpc>
                <a:spcPts val="1191"/>
              </a:lnSpc>
            </a:pPr>
            <a:r>
              <a:rPr sz="800" b="0" i="0" lang="he-IL">
                <a:solidFill>
                  <a:srgbClr val="F2EFE8"/>
                </a:solidFill>
                <a:latin typeface="Assistant"/>
                <a:cs typeface="Assistant"/>
                <a:ea typeface="Assistant"/>
              </a:rPr>
              <a:t>ט. וַיִּתְאַנַּף יְהוָה בִּשְׁלֹמֹה כִּי-נָטָה לְבָבוֹ מֵעִם יְהוָה אֱלֹהֵי יִשְׂרָאֵל הַנִּרְאָה אֵלָיו פַּעֲמָיִם:</a:t>
            </a:r>
          </a:p>
          <a:p>
            <a:pPr algn="r" rtl="1">
              <a:lnSpc>
                <a:spcPts val="1191"/>
              </a:lnSpc>
            </a:pPr>
            <a:r>
              <a:rPr sz="800" b="0" i="0" lang="he-IL">
                <a:solidFill>
                  <a:srgbClr val="F2EFE8"/>
                </a:solidFill>
                <a:latin typeface="Assistant"/>
                <a:cs typeface="Assistant"/>
                <a:ea typeface="Assistant"/>
              </a:rPr>
              <a:t>י. וְצִוָּה אֵלָיו עַל-הַדָּבָר הַזֶּה לְבִלְתִּי-לֶכֶת אַחֲרֵי אֱלֹהִים אֲחֵרִים וְלֹא שָׁמַר אֵת אֲשֶׁר-צִוָּה יְהוָה:</a:t>
            </a:r>
          </a:p>
          <a:p>
            <a:pPr algn="r" rtl="1">
              <a:lnSpc>
                <a:spcPts val="1191"/>
              </a:lnSpc>
            </a:pPr>
            <a:r>
              <a:rPr sz="800" b="0" i="0" lang="he-IL">
                <a:solidFill>
                  <a:srgbClr val="F2EFE8"/>
                </a:solidFill>
                <a:latin typeface="Assistant"/>
                <a:cs typeface="Assistant"/>
                <a:ea typeface="Assistant"/>
              </a:rPr>
              <a:t>יא. וַיֹּאמֶר יְהוָה לִשְׁלֹמֹה יַעַן אֲשֶׁר הָיְתָה-זֹּאת עִמָּךְ וְלֹא שָׁמַרְתָּ בְּרִיתִי וְחֻקֹּתַי אֲשֶׁר צִוִּיתִי עָלֶיךָ קָרֹעַ אֶקְרַע אֶת-הַמַּמְלָכָה מֵעָלֶיךָ וּנְתַתִּיהָ לְעַבְדֶּךָ:</a:t>
            </a:r>
          </a:p>
          <a:p>
            <a:pPr algn="r" rtl="1">
              <a:lnSpc>
                <a:spcPts val="1191"/>
              </a:lnSpc>
            </a:pPr>
            <a:r>
              <a:rPr sz="800" b="0" i="0" lang="he-IL">
                <a:solidFill>
                  <a:srgbClr val="F2EFE8"/>
                </a:solidFill>
                <a:latin typeface="Assistant"/>
                <a:cs typeface="Assistant"/>
                <a:ea typeface="Assistant"/>
              </a:rPr>
              <a:t>יב. אַךְ-בְּיָמֶיךָ לֹא אֶעֱשֶׂנָּה לְמַעַן דָּוִד אָבִיךָ מִיַּד בִּנְךָ אֶקְרָעֶנָּה:</a:t>
            </a:r>
          </a:p>
          <a:p>
            <a:pPr algn="r" rtl="1">
              <a:lnSpc>
                <a:spcPts val="1191"/>
              </a:lnSpc>
            </a:pPr>
            <a:r>
              <a:rPr sz="800" b="0" i="0" lang="he-IL">
                <a:solidFill>
                  <a:srgbClr val="F2EFE8"/>
                </a:solidFill>
                <a:latin typeface="Assistant"/>
                <a:cs typeface="Assistant"/>
                <a:ea typeface="Assistant"/>
              </a:rPr>
              <a:t>יג. רַק אֶת-כל-הַמַּמְלָכָה לֹא אֶקְרָע שֵׁבֶט אֶחָד אֶתֵּן לִבְנֶךָ לְמַעַן דָּוִד עַבְדִּי וּלְמַעַן יְרוּשָׁלִַם אֲשֶׁר בָּחַרְתִּי:</a:t>
            </a:r>
          </a:p>
          <a:p>
            <a:pPr algn="r" rtl="1">
              <a:lnSpc>
                <a:spcPts val="1191"/>
              </a:lnSpc>
            </a:pPr>
            <a:r>
              <a:rPr sz="800" b="0" i="0" lang="he-IL">
                <a:solidFill>
                  <a:srgbClr val="F2EFE8"/>
                </a:solidFill>
                <a:latin typeface="Assistant"/>
                <a:cs typeface="Assistant"/>
                <a:ea typeface="Assistant"/>
              </a:rPr>
              <a:t>מלכים א, י"א, 32-26</a:t>
            </a:r>
          </a:p>
          <a:p>
            <a:pPr algn="r" rtl="1">
              <a:lnSpc>
                <a:spcPts val="1191"/>
              </a:lnSpc>
            </a:pPr>
            <a:r>
              <a:rPr sz="800" b="0" i="0" lang="he-IL">
                <a:solidFill>
                  <a:srgbClr val="F2EFE8"/>
                </a:solidFill>
                <a:latin typeface="Assistant"/>
                <a:cs typeface="Assistant"/>
                <a:ea typeface="Assistant"/>
              </a:rPr>
              <a:t>כו וְיָרָבְעָם בֶּן-נְבָט אֶפְרָתִי מִן-הַצְּרֵדָה וְשֵׁם אִמּוֹ צְרוּעָה אִשָּׁה אַלְמָנָה עֶבֶד לִשְׁלֹמֹה וַיָּרֶם יָד בַּמֶּלֶךְ: כז וְזֶה הַדָּבָר אֲשֶׁר-הֵרִים יָד בַּמֶּלֶךְ שְׁלֹמֹה בָּנָה אֶת-הַמִּלּוֹא סָגַר אֶת-פֶּרֶץ עִיר דָּוִד אָבִיו: כח וְהָאִישׁ יָרָבְעָם גִּבּוֹר חָיִל וַיַּרְא שְׁלֹמֹה אֶת-הַנַּעַר כִּי-עֹשֵׂה מְלאכָה הוּא וַיַּפְקֵד אֹתוֹ לְכָל-סֵבֶל בֵּית יוֹסֵף: כט וַיְהִי בָּעֵת הַהִיא וְיָרָבְעָם יָצָא מִירוּשָׁלִָם וַיִּמְצָא אֹתוֹ אֲחִיָּה הַשִּׁילֹנִי הַנָּבִיא בַּדֶּרֶךְ וְהוּא מִתְכַּסֶּה בְּשַׂלְמָה חֲדָשָׁה וּשְׁנֵיהֶם לְבַדָּם בַּשָּׂדֶה: ל וַיִּתְפֹּשׂ אֲחִיָּה בַּשַּׂלְמָה הַחֲדָשָׁה אֲשֶׁר עָלָיו וַיִּקְרָעֶהָ שְׁתֵּים עֶשְׂרֵה קְרָעִים: לא וַיֹּאמֶר לְיָרָבְעָם קַח-לְךָ עֲשָׂרָה קְרָעִים כִּי כֹה אָמַר יְהֹוָה אֱלֹהֵי יִשְׂרָאֵל הִנְנִי קֹרֵעַ אֶת-הַמַּמְלָכָה מִיַּד שְׁלֹמֹה וְנָתַתִּי לְךָ אֵת עֲשָׂרָה הַשְּׁבָטִים: לב וְהַשֵּׁבֶט הָאֶחָד יִהְיֶה-לּוֹ לְמַעַן עַבְדִּי דָוִד וּלְמַעַן יְרוּשָׁלִָם הָעִיר אֲשֶׁר בָּחַרְתִּי בָהּ מִכֹּל שִׁבְטֵי יִשְׂרָאֵל: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מחוון – שאלת הבגרות (2/2)</a:t>
            </a:r>
          </a:p>
        </p:txBody>
      </p:sp>
      <p:sp>
        <p:nvSpPr>
          <p:cNvPr id="5" name="TextBox 4"/>
          <p:cNvSpPr txBox="1"/>
          <p:nvPr/>
        </p:nvSpPr>
        <p:spPr>
          <a:xfrm>
            <a:off x="863600" y="2032000"/>
            <a:ext cx="10464800" cy="4127500"/>
          </a:xfrm>
          <a:prstGeom prst="rect">
            <a:avLst/>
          </a:prstGeom>
          <a:noFill/>
        </p:spPr>
        <p:txBody>
          <a:bodyPr wrap="square" lIns="0" rIns="0" tIns="0" bIns="0" anchor="t"/>
          <a:lstStyle/>
          <a:p>
            <a:pPr algn="r" rtl="1">
              <a:lnSpc>
                <a:spcPts val="1191"/>
              </a:lnSpc>
            </a:pPr>
            <a:r>
              <a:rPr sz="800" b="0" i="0" lang="he-IL">
                <a:solidFill>
                  <a:srgbClr val="F2EFE8"/>
                </a:solidFill>
                <a:latin typeface="Assistant"/>
                <a:cs typeface="Assistant"/>
                <a:ea typeface="Assistant"/>
              </a:rPr>
              <a:t>ענה על סעיף א (חובה).</a:t>
            </a:r>
          </a:p>
          <a:p>
            <a:pPr algn="r" rtl="1">
              <a:lnSpc>
                <a:spcPts val="1191"/>
              </a:lnSpc>
            </a:pPr>
            <a:r>
              <a:rPr sz="800" b="0" i="0" lang="he-IL">
                <a:solidFill>
                  <a:srgbClr val="F2EFE8"/>
                </a:solidFill>
                <a:latin typeface="Assistant"/>
                <a:cs typeface="Assistant"/>
                <a:ea typeface="Assistant"/>
              </a:rPr>
              <a:t>א. קרא פסוקים 13-1 שלפניך.</a:t>
            </a:r>
          </a:p>
          <a:p>
            <a:pPr algn="r" rtl="1">
              <a:lnSpc>
                <a:spcPts val="1191"/>
              </a:lnSpc>
            </a:pPr>
            <a:r>
              <a:rPr sz="800" b="0" i="0" lang="he-IL">
                <a:solidFill>
                  <a:srgbClr val="F2EFE8"/>
                </a:solidFill>
                <a:latin typeface="Assistant"/>
                <a:cs typeface="Assistant"/>
                <a:ea typeface="Assistant"/>
              </a:rPr>
              <a:t>(1) על פי פסוקים אלה, מה היה החטא שחטא שלמה בזקנתו, ומה גרם לו לחטוא? בסס את דבריך על הכתוב. (8 נקודות)</a:t>
            </a:r>
          </a:p>
          <a:p>
            <a:pPr algn="r" rtl="1">
              <a:lnSpc>
                <a:spcPts val="1191"/>
              </a:lnSpc>
            </a:pPr>
            <a:r>
              <a:rPr sz="800" b="0" i="0" lang="he-IL">
                <a:solidFill>
                  <a:srgbClr val="F2EFE8"/>
                </a:solidFill>
                <a:latin typeface="Assistant"/>
                <a:cs typeface="Assistant"/>
                <a:ea typeface="Assistant"/>
              </a:rPr>
              <a:t>(2) מהו האירוע שהתרחש בעקבות חטאיו של שלמה? (4 נקודות)</a:t>
            </a:r>
          </a:p>
          <a:p>
            <a:pPr algn="r" rtl="1">
              <a:lnSpc>
                <a:spcPts val="1191"/>
              </a:lnSpc>
            </a:pPr>
            <a:r>
              <a:rPr sz="800" b="0" i="0" lang="he-IL">
                <a:solidFill>
                  <a:srgbClr val="F2EFE8"/>
                </a:solidFill>
                <a:latin typeface="Assistant"/>
                <a:cs typeface="Assistant"/>
                <a:ea typeface="Assistant"/>
              </a:rPr>
              <a:t>ענה על שניים מן הסעיפים ב-ד.</a:t>
            </a:r>
          </a:p>
          <a:p>
            <a:pPr algn="r" rtl="1">
              <a:lnSpc>
                <a:spcPts val="1191"/>
              </a:lnSpc>
            </a:pPr>
            <a:r>
              <a:rPr sz="800" b="0" i="0" lang="he-IL">
                <a:solidFill>
                  <a:srgbClr val="F2EFE8"/>
                </a:solidFill>
                <a:latin typeface="Assistant"/>
                <a:cs typeface="Assistant"/>
                <a:ea typeface="Assistant"/>
              </a:rPr>
              <a:t>ב. קרא פסוקים 13-1 שלפניך וגם מלכים א, י', 13-1.</a:t>
            </a:r>
          </a:p>
          <a:p>
            <a:pPr algn="r" rtl="1">
              <a:lnSpc>
                <a:spcPts val="1191"/>
              </a:lnSpc>
            </a:pPr>
            <a:r>
              <a:rPr sz="800" b="0" i="0" lang="he-IL">
                <a:solidFill>
                  <a:srgbClr val="F2EFE8"/>
                </a:solidFill>
                <a:latin typeface="Assistant"/>
                <a:cs typeface="Assistant"/>
                <a:ea typeface="Assistant"/>
              </a:rPr>
              <a:t>(1) בקטעים האלה מתוארים קשריו של שלמה עם נשים נוכריות. קשרים אלה מאירים את דמותו באור שונה בכל אחד מן הקטעים. הסבר קביעה זו. (3 נקודות)</a:t>
            </a:r>
          </a:p>
          <a:p>
            <a:pPr algn="r" rtl="1">
              <a:lnSpc>
                <a:spcPts val="1191"/>
              </a:lnSpc>
            </a:pPr>
            <a:r>
              <a:rPr sz="800" b="0" i="0" lang="he-IL">
                <a:solidFill>
                  <a:srgbClr val="F2EFE8"/>
                </a:solidFill>
                <a:latin typeface="Assistant"/>
                <a:cs typeface="Assistant"/>
                <a:ea typeface="Assistant"/>
              </a:rPr>
              <a:t>(2) לדעתך, מהי המטרה של הסופר המקראי בתיאור השונה של דמותו של שלמה בכל אחד מן הקטעים? נמק. (5 נקודות)</a:t>
            </a:r>
          </a:p>
          <a:p>
            <a:pPr algn="r" rtl="1">
              <a:lnSpc>
                <a:spcPts val="1191"/>
              </a:lnSpc>
            </a:pPr>
            <a:r>
              <a:rPr sz="800" b="0" i="0" lang="he-IL">
                <a:solidFill>
                  <a:srgbClr val="F2EFE8"/>
                </a:solidFill>
                <a:latin typeface="Assistant"/>
                <a:cs typeface="Assistant"/>
                <a:ea typeface="Assistant"/>
              </a:rPr>
              <a:t>ג. (1) דוד מוזכר כמה פעמים בקטעים שלפניך.</a:t>
            </a:r>
          </a:p>
          <a:p>
            <a:pPr algn="r" rtl="1">
              <a:lnSpc>
                <a:spcPts val="1191"/>
              </a:lnSpc>
            </a:pPr>
            <a:r>
              <a:rPr sz="800" b="0" i="0" lang="he-IL">
                <a:solidFill>
                  <a:srgbClr val="F2EFE8"/>
                </a:solidFill>
                <a:latin typeface="Assistant"/>
                <a:cs typeface="Assistant"/>
                <a:ea typeface="Assistant"/>
              </a:rPr>
              <a:t>מדוע דוד מוזכר בפסוקים 4, 6, ומדוע הוא מוזכר בפסוקים 13-12? הסבר את דבריך. (5 נקודות)</a:t>
            </a:r>
          </a:p>
          <a:p>
            <a:pPr algn="r" rtl="1">
              <a:lnSpc>
                <a:spcPts val="1191"/>
              </a:lnSpc>
            </a:pPr>
            <a:r>
              <a:rPr sz="800" b="0" i="0" lang="he-IL">
                <a:solidFill>
                  <a:srgbClr val="F2EFE8"/>
                </a:solidFill>
                <a:latin typeface="Assistant"/>
                <a:cs typeface="Assistant"/>
                <a:ea typeface="Assistant"/>
              </a:rPr>
              <a:t>(2) קרא גם מלכים א, ט"ז, 31-30.</a:t>
            </a:r>
          </a:p>
          <a:p>
            <a:pPr algn="r" rtl="1">
              <a:lnSpc>
                <a:spcPts val="1191"/>
              </a:lnSpc>
            </a:pPr>
            <a:r>
              <a:rPr sz="800" b="0" i="0" lang="he-IL">
                <a:solidFill>
                  <a:srgbClr val="F2EFE8"/>
                </a:solidFill>
                <a:latin typeface="Assistant"/>
                <a:cs typeface="Assistant"/>
                <a:ea typeface="Assistant"/>
              </a:rPr>
              <a:t>האם הסיבה שאחאב מוזכר בפסוקים אלה דומה לסיבה שבגללה הוזכר דוד בפסוקים 4, 6 או לסיבה שבגללה הוזכר דוד בפסוקים 13-12? נמק. (3 נקודות)</a:t>
            </a:r>
          </a:p>
          <a:p>
            <a:pPr algn="r" rtl="1">
              <a:lnSpc>
                <a:spcPts val="1191"/>
              </a:lnSpc>
            </a:pPr>
            <a:r>
              <a:rPr sz="800" b="0" i="0" lang="he-IL">
                <a:solidFill>
                  <a:srgbClr val="F2EFE8"/>
                </a:solidFill>
                <a:latin typeface="Assistant"/>
                <a:cs typeface="Assistant"/>
                <a:ea typeface="Assistant"/>
              </a:rPr>
              <a:t>ד. (1) קרא פסוקים 28-26 שלפניך ואת דברי נשיא המדינה ראובן ריבלין על אודות פרק זה.</a:t>
            </a:r>
          </a:p>
          <a:p>
            <a:pPr algn="r" rtl="1">
              <a:lnSpc>
                <a:spcPts val="1191"/>
              </a:lnSpc>
            </a:pPr>
            <a:r>
              <a:rPr sz="800" b="0" i="0" lang="he-IL">
                <a:solidFill>
                  <a:srgbClr val="F2EFE8"/>
                </a:solidFill>
                <a:latin typeface="Assistant"/>
                <a:cs typeface="Assistant"/>
                <a:ea typeface="Assistant"/>
              </a:rPr>
              <a:t>"דווקא כינונה המוצלח של המלוכה הישראלית על ידי שלמה יביא לפירוד ושבירת הסולידריות הבין-שבטית הישראלית."</a:t>
            </a:r>
          </a:p>
          <a:p>
            <a:pPr algn="r" rtl="1">
              <a:lnSpc>
                <a:spcPts val="1191"/>
              </a:lnSpc>
            </a:pPr>
            <a:r>
              <a:rPr sz="800" b="0" i="0" lang="he-IL">
                <a:solidFill>
                  <a:srgbClr val="F2EFE8"/>
                </a:solidFill>
                <a:latin typeface="Assistant"/>
                <a:cs typeface="Assistant"/>
                <a:ea typeface="Assistant"/>
              </a:rPr>
              <a:t>(ריבלין, ר' [2017]. אסור לנו לשכוח. 929 מלכים א, אוחזר באוקטובר 2017 מ- http://www.929.org.il)</a:t>
            </a:r>
          </a:p>
          <a:p>
            <a:pPr algn="r" rtl="1">
              <a:lnSpc>
                <a:spcPts val="1191"/>
              </a:lnSpc>
            </a:pPr>
            <a:r>
              <a:rPr sz="800" b="0" i="0" lang="he-IL">
                <a:solidFill>
                  <a:srgbClr val="F2EFE8"/>
                </a:solidFill>
                <a:latin typeface="Assistant"/>
                <a:cs typeface="Assistant"/>
                <a:ea typeface="Assistant"/>
              </a:rPr>
              <a:t>הסבר את דברי הנשיא ריבלין, ובסס אותם על דוגמה מפסוקים 28-26 שלפניך. (5 נקודות)</a:t>
            </a:r>
          </a:p>
          <a:p>
            <a:pPr algn="r" rtl="1">
              <a:lnSpc>
                <a:spcPts val="1191"/>
              </a:lnSpc>
            </a:pPr>
            <a:r>
              <a:rPr sz="800" b="0" i="0" lang="he-IL">
                <a:solidFill>
                  <a:srgbClr val="F2EFE8"/>
                </a:solidFill>
                <a:latin typeface="Assistant"/>
                <a:cs typeface="Assistant"/>
                <a:ea typeface="Assistant"/>
              </a:rPr>
              <a:t>(2) קרא פסוקים 32-29 שלפניך. הסבר כיצד המעשה הסמלי המתואר בפסוקים אלה ממחיש את פילוג הממלכה. בסס את דבריך על הכתוב. (3 נקודות)</a:t>
            </a:r>
          </a:p>
          <a:p>
            <a:pPr algn="r" rtl="1">
              <a:lnSpc>
                <a:spcPts val="1191"/>
              </a:lnSpc>
            </a:pPr>
            <a:r>
              <a:rPr sz="800" b="0" i="0" lang="he-IL">
                <a:solidFill>
                  <a:srgbClr val="F2EFE8"/>
                </a:solidFill>
                <a:latin typeface="Assistant"/>
                <a:cs typeface="Assistant"/>
                <a:ea typeface="Assistant"/>
              </a:rPr>
              <a:t>/המשך בעמוד 4/</a:t>
            </a:r>
          </a:p>
          <a:p>
            <a:pPr algn="r" rtl="1">
              <a:lnSpc>
                <a:spcPts val="1191"/>
              </a:lnSpc>
            </a:pPr>
            <a:r>
              <a:rPr sz="800" b="0" i="0" lang="he-IL">
                <a:solidFill>
                  <a:srgbClr val="F2EFE8"/>
                </a:solidFill>
                <a:latin typeface="Assistant"/>
                <a:cs typeface="Assistant"/>
                <a:ea typeface="Assistant"/>
              </a:rPr>
              <a:t>שאלה 1</a:t>
            </a:r>
          </a:p>
          <a:p>
            <a:pPr algn="r" rtl="1">
              <a:lnSpc>
                <a:spcPts val="1191"/>
              </a:lnSpc>
            </a:pPr>
            <a:r>
              <a:rPr sz="800" b="0" i="0" lang="he-IL">
                <a:solidFill>
                  <a:srgbClr val="F2EFE8"/>
                </a:solidFill>
                <a:latin typeface="Assistant"/>
                <a:cs typeface="Assistant"/>
                <a:ea typeface="Assistant"/>
              </a:rPr>
              <a:t>סעיף א' (חובה)</a:t>
            </a:r>
          </a:p>
          <a:p>
            <a:pPr algn="r" rtl="1">
              <a:lnSpc>
                <a:spcPts val="1191"/>
              </a:lnSpc>
            </a:pPr>
            <a:r>
              <a:rPr sz="800" b="0" i="0" lang="he-IL">
                <a:solidFill>
                  <a:srgbClr val="F2EFE8"/>
                </a:solidFill>
                <a:latin typeface="Assistant"/>
                <a:cs typeface="Assistant"/>
                <a:ea typeface="Assistant"/>
              </a:rPr>
              <a:t>(1) החטא שחטא שלמה בזקנתו, הוא: עבודת אלילים.</a:t>
            </a:r>
          </a:p>
          <a:p>
            <a:pPr algn="r" rtl="1">
              <a:lnSpc>
                <a:spcPts val="1191"/>
              </a:lnSpc>
            </a:pPr>
            <a:r>
              <a:rPr sz="800" b="0" i="0" lang="he-IL">
                <a:solidFill>
                  <a:srgbClr val="F2EFE8"/>
                </a:solidFill>
                <a:latin typeface="Assistant"/>
                <a:cs typeface="Assistant"/>
                <a:ea typeface="Assistant"/>
              </a:rPr>
              <a:t>מה שגרם לו לחטוא: אהבתו לנשים נוכריות.</a:t>
            </a:r>
          </a:p>
          <a:p>
            <a:pPr algn="r" rtl="1">
              <a:lnSpc>
                <a:spcPts val="1191"/>
              </a:lnSpc>
            </a:pPr>
            <a:r>
              <a:rPr sz="800" b="0" i="0" lang="he-IL">
                <a:solidFill>
                  <a:srgbClr val="F2EFE8"/>
                </a:solidFill>
                <a:latin typeface="Assistant"/>
                <a:cs typeface="Assistant"/>
                <a:ea typeface="Assistant"/>
              </a:rPr>
              <a:t>ביסוס: "ויהי לעת זקנת שלמה נשיו הטו את לבבו אחרי אלוהים אחרים ולא היה לבבו שלם עם ה' אלוהיו".</a:t>
            </a:r>
          </a:p>
          <a:p>
            <a:pPr algn="r" rtl="1">
              <a:lnSpc>
                <a:spcPts val="1191"/>
              </a:lnSpc>
            </a:pPr>
            <a:r>
              <a:rPr sz="800" b="0" i="0" lang="he-IL">
                <a:solidFill>
                  <a:srgbClr val="F2EFE8"/>
                </a:solidFill>
                <a:latin typeface="Assistant"/>
                <a:cs typeface="Assistant"/>
                <a:ea typeface="Assistant"/>
              </a:rPr>
              <a:t>(2) האירוע שהתרחש בעקבות חטאיו של שלמה הוא: פילוג הממלכה. ישראל נחלקה לשתי ממלכות: ממלכת ישראל הצפונית וממלכת יהודה הדרומית.</a:t>
            </a:r>
          </a:p>
          <a:p>
            <a:pPr algn="r" rtl="1">
              <a:lnSpc>
                <a:spcPts val="1191"/>
              </a:lnSpc>
            </a:pPr>
            <a:r>
              <a:rPr sz="800" b="0" i="0" lang="he-IL">
                <a:solidFill>
                  <a:srgbClr val="F2EFE8"/>
                </a:solidFill>
                <a:latin typeface="Assistant"/>
                <a:cs typeface="Assistant"/>
                <a:ea typeface="Assistant"/>
              </a:rPr>
              <a:t>סעיף ב'</a:t>
            </a:r>
          </a:p>
          <a:p>
            <a:pPr algn="r" rtl="1">
              <a:lnSpc>
                <a:spcPts val="1191"/>
              </a:lnSpc>
            </a:pPr>
            <a:r>
              <a:rPr sz="800" b="0" i="0" lang="he-IL">
                <a:solidFill>
                  <a:srgbClr val="F2EFE8"/>
                </a:solidFill>
                <a:latin typeface="Assistant"/>
                <a:cs typeface="Assistant"/>
                <a:ea typeface="Assistant"/>
              </a:rPr>
              <a:t>(1) קשריו של שלמה עם נשים נוכריות, מאירים את דמותו באור שונה בכל אחד מן הקטעים:</a:t>
            </a:r>
          </a:p>
          <a:p>
            <a:pPr algn="r" rtl="1">
              <a:lnSpc>
                <a:spcPts val="1191"/>
              </a:lnSpc>
            </a:pPr>
            <a:r>
              <a:rPr sz="800" b="0" i="0" lang="he-IL">
                <a:solidFill>
                  <a:srgbClr val="F2EFE8"/>
                </a:solidFill>
                <a:latin typeface="Assistant"/>
                <a:cs typeface="Assistant"/>
                <a:ea typeface="Assistant"/>
              </a:rPr>
              <a:t>במלכים א' י"א: קשרי שלמה עם נשים נוכריות, מאירים אותו באור שלילי. בשל אהבתו לנוכריות, החל שלמה בעבודת אלילים; כל אחת מנשותיו הנוכריות עבדה את האל שלה מבית, ושלמה נהג כמותן.</a:t>
            </a:r>
          </a:p>
          <a:p>
            <a:pPr algn="r" rtl="1">
              <a:lnSpc>
                <a:spcPts val="1191"/>
              </a:lnSpc>
            </a:pPr>
            <a:r>
              <a:rPr sz="800" b="0" i="0" lang="he-IL">
                <a:solidFill>
                  <a:srgbClr val="F2EFE8"/>
                </a:solidFill>
                <a:latin typeface="Assistant"/>
                <a:cs typeface="Assistant"/>
                <a:ea typeface="Assistant"/>
              </a:rPr>
              <a:t>במלכים א' י': סיפור שלמה ומלכת שבא, מאיר את דמותו באור חיובי. שלמה מוצג כמלך עשיר, חכם, המפורסם בקרב העמים והמלכים האחרים. כמו כן, הסיפור מעיד על יכולתו לקשור קשרי מסחר המועילים לממלכתו.</a:t>
            </a:r>
          </a:p>
          <a:p>
            <a:pPr algn="r" rtl="1">
              <a:lnSpc>
                <a:spcPts val="1191"/>
              </a:lnSpc>
            </a:pPr>
            <a:r>
              <a:rPr sz="800" b="0" i="0" lang="he-IL">
                <a:solidFill>
                  <a:srgbClr val="F2EFE8"/>
                </a:solidFill>
                <a:latin typeface="Assistant"/>
                <a:cs typeface="Assistant"/>
                <a:ea typeface="Assistant"/>
              </a:rPr>
              <a:t>סעיף ב' (המשך)</a:t>
            </a:r>
          </a:p>
          <a:p>
            <a:pPr algn="r" rtl="1">
              <a:lnSpc>
                <a:spcPts val="1191"/>
              </a:lnSpc>
            </a:pPr>
            <a:r>
              <a:rPr sz="800" b="0" i="0" lang="he-IL">
                <a:solidFill>
                  <a:srgbClr val="F2EFE8"/>
                </a:solidFill>
                <a:latin typeface="Assistant"/>
                <a:cs typeface="Assistant"/>
                <a:ea typeface="Assistant"/>
              </a:rPr>
              <a:t>(2) המטרה של הסופר המקראי בתיאור השונה של דמותו של שלמה בכל אחד מן הקטעים היא: להציג את שלמה כבן אנוש, העושה טעויות. במלכים א' י', מוצג שלמה כמלך חכם, עשיר, מפורסם, המעורר התפעלות. לעומת זאת, במלכים א' י"א, הוא מוצג ככל האדם: הוא הולך אחר תאוותיו, נושא לו נוכריות ואף חוטא לה' בעבודה זרה. או: להציג את הנישואין לנוכריות כגורם שלילי, העלול להביא אדם מישראל לחטוא לה'. במלכים א' י', שלמה מוצג באור חיובי, שכן אין הוא נגרר אחר אמונותיה של מלכת שבא. לעומת זאת, קשריו עם הנשים הנוכריות במלכים א' י"א, מוביל אותו לחטוא, כיוון שהוא נושא להן, ומידרדר בעקבותן.</a:t>
            </a:r>
          </a:p>
          <a:p>
            <a:pPr algn="r" rtl="1">
              <a:lnSpc>
                <a:spcPts val="1191"/>
              </a:lnSpc>
            </a:pPr>
            <a:r>
              <a:rPr sz="800" b="0" i="0" lang="he-IL">
                <a:solidFill>
                  <a:srgbClr val="F2EFE8"/>
                </a:solidFill>
                <a:latin typeface="Assistant"/>
                <a:cs typeface="Assistant"/>
                <a:ea typeface="Assistant"/>
              </a:rPr>
              <a:t>סעיף ג'</a:t>
            </a:r>
          </a:p>
          <a:p>
            <a:pPr algn="r" rtl="1">
              <a:lnSpc>
                <a:spcPts val="1191"/>
              </a:lnSpc>
            </a:pPr>
            <a:r>
              <a:rPr sz="800" b="0" i="0" lang="he-IL">
                <a:solidFill>
                  <a:srgbClr val="F2EFE8"/>
                </a:solidFill>
                <a:latin typeface="Assistant"/>
                <a:cs typeface="Assistant"/>
                <a:ea typeface="Assistant"/>
              </a:rPr>
              <a:t>(1) דוד מוזכר בפסוקים 4, 6, בניגוד לשלמה. שלמה אינו דבק בה' ואינו מקפיד על מצוות ה', בניגוד לדוד, שהקפיד לעשות כרצון ה'.</a:t>
            </a:r>
          </a:p>
          <a:p>
            <a:pPr algn="r" rtl="1">
              <a:lnSpc>
                <a:spcPts val="1191"/>
              </a:lnSpc>
            </a:pPr>
            <a:r>
              <a:rPr sz="800" b="0" i="0" lang="he-IL">
                <a:solidFill>
                  <a:srgbClr val="F2EFE8"/>
                </a:solidFill>
                <a:latin typeface="Assistant"/>
                <a:cs typeface="Assistant"/>
                <a:ea typeface="Assistant"/>
              </a:rPr>
              <a:t>דוד מוזכר בפסוקים 13-12, כסיבה שבגללה ה' דוחה את עונש פילוג הממלכה. בזכות דוד, שהיה נאמן לה', פילוג הממלכה יתרחש בדור הבא, ולא בימי שלמה.</a:t>
            </a:r>
          </a:p>
          <a:p>
            <a:pPr algn="r" rtl="1">
              <a:lnSpc>
                <a:spcPts val="1191"/>
              </a:lnSpc>
            </a:pPr>
            <a:r>
              <a:rPr sz="800" b="0" i="0" lang="he-IL">
                <a:solidFill>
                  <a:srgbClr val="F2EFE8"/>
                </a:solidFill>
                <a:latin typeface="Assistant"/>
                <a:cs typeface="Assistant"/>
                <a:ea typeface="Assistant"/>
              </a:rPr>
              <a:t>(2) הסיבה שירבעם מוזכר בפסוקים אלה דומה לסיבה שבגללה הוזכר דוד בפסוקים 4, 6. בשני הכתובים מטרת ההשוואה בין שני המלכים היא להדגיש את חומרת החטא של המלך הנוכחי. במלכים א' ט"ז, מושווים חטאי אחאב לחטאי ירבעם על מנת להדגיש שחטאי אחאב חמורים יותר מחטאי ירבעם. בדומה להשוואת שלמה לדוד, שם נאמר ששלמה פועל בניגוד לדוד: דוד היה צדיק ואילו שלמה חטא.</a:t>
            </a:r>
          </a:p>
          <a:p>
            <a:pPr algn="r" rtl="1">
              <a:lnSpc>
                <a:spcPts val="1191"/>
              </a:lnSpc>
            </a:pPr>
            <a:r>
              <a:rPr sz="800" b="0" i="0" lang="he-IL">
                <a:solidFill>
                  <a:srgbClr val="F2EFE8"/>
                </a:solidFill>
                <a:latin typeface="Assistant"/>
                <a:cs typeface="Assistant"/>
                <a:ea typeface="Assistant"/>
              </a:rPr>
              <a:t>סעיף ד'</a:t>
            </a:r>
          </a:p>
          <a:p>
            <a:pPr algn="r" rtl="1">
              <a:lnSpc>
                <a:spcPts val="1191"/>
              </a:lnSpc>
            </a:pPr>
            <a:r>
              <a:rPr sz="800" b="0" i="0" lang="he-IL">
                <a:solidFill>
                  <a:srgbClr val="F2EFE8"/>
                </a:solidFill>
                <a:latin typeface="Assistant"/>
                <a:cs typeface="Assistant"/>
                <a:ea typeface="Assistant"/>
              </a:rPr>
              <a:t>(1) שלמה המלך הרבה במפעלי בנייה בארץ ובעיקר בירושלים, בירת ישראל: "שלמה בנה את המלוא סגר את פרץ עיר דוד אביו". דווקא פעולה זו היא שגרמה לפירוד ולשבירת הסולידריות הבין שבטית: שבטי ישראל חשו מקופחים ומופלים לרעה (לעומת שבט יהודה, שהיה פטור ממס, ושהבנייה נערכה בשטחו), מאחר ועליהם הוטלה מלאכת הבנייה והמס. עבודות אלה גרמו למרד שבטי הצפון בשלמה: "ויפקד אותו לכל סבל בית יוסף" – שבטי הצפון, הם הסובלים ממפעלי הבנייה והמס של שלמה.</a:t>
            </a:r>
          </a:p>
          <a:p>
            <a:pPr algn="r" rtl="1">
              <a:lnSpc>
                <a:spcPts val="1191"/>
              </a:lnSpc>
            </a:pPr>
            <a:r>
              <a:rPr sz="800" b="0" i="0" lang="he-IL">
                <a:solidFill>
                  <a:srgbClr val="F2EFE8"/>
                </a:solidFill>
                <a:latin typeface="Assistant"/>
                <a:cs typeface="Assistant"/>
                <a:ea typeface="Assistant"/>
              </a:rPr>
              <a:t>(2) המעשה הסמלי של קריעת השלמה לשנים עשר קרעים, ממחישה את פילוג הממלכה באופן הבא: קריעת השלמה ל-12 חלקים כסמל ל-12 השבטים. אחיה נותן לירבעם 10 חלקים, המסמלים את מלכותו העתידית על 10 שבטי הצפון, בעוד שלבית דוד, נותר חלק אחד, המסמל את שלטונו על שבטי יהודה ובנימין: "ויאמר לירבעם קח לך עשרה קרעים כי כה אמר ה' אלוהי ישראל הנני קרע את הממלכה מיד שלמה ונתתי לך את עשרה השבטים והשבט האחד יהיה לו למען עבדי דוד.."</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חטאי שלמה ופילוג הממלכה – שאלון 1262</dc:title>
  <dc:subject/>
  <dc:creator/>
  <cp:keywords/>
  <dc:description/>
  <cp:lastModifiedBy/>
  <cp:revision>1</cp:revision>
  <dcterms:created xsi:type="dcterms:W3CDTF">2013-01-27T09:14:16Z</dcterms:created>
  <dcterms:modified xsi:type="dcterms:W3CDTF">2013-01-27T09:15:58Z</dcterms:modified>
  <cp:category/>
</cp:coreProperties>
</file>