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4984750" y="952500"/>
            <a:ext cx="6540500" cy="444500"/>
          </a:xfrm>
          <a:prstGeom prst="rect">
            <a:avLst/>
          </a:prstGeom>
          <a:noFill/>
        </p:spPr>
        <p:txBody>
          <a:bodyPr wrap="square" lIns="0" rIns="0" tIns="0" bIns="0" anchor="t"/>
          <a:lstStyle/>
          <a:p>
            <a:pPr algn="ctr" rtl="1">
              <a:lnSpc>
                <a:spcPts val="3500"/>
              </a:lnSpc>
            </a:pPr>
            <a:r>
              <a:rPr sz="2400" b="1" i="0" lang="he-IL">
                <a:solidFill>
                  <a:srgbClr val="F8F8F8"/>
                </a:solidFill>
                <a:latin typeface="Karantina"/>
                <a:cs typeface="Karantina"/>
                <a:ea typeface="Karantina"/>
              </a:rPr>
              <a:t>מלכים א י״ב</a:t>
            </a:r>
          </a:p>
        </p:txBody>
      </p:sp>
      <p:sp>
        <p:nvSpPr>
          <p:cNvPr id="4" name="TextBox 3"/>
          <p:cNvSpPr txBox="1"/>
          <p:nvPr/>
        </p:nvSpPr>
        <p:spPr>
          <a:xfrm>
            <a:off x="4984750" y="1397000"/>
            <a:ext cx="6540500" cy="2159000"/>
          </a:xfrm>
          <a:prstGeom prst="rect">
            <a:avLst/>
          </a:prstGeom>
          <a:noFill/>
        </p:spPr>
        <p:txBody>
          <a:bodyPr wrap="square" lIns="0" rIns="0" tIns="0" bIns="0" anchor="ctr"/>
          <a:lstStyle/>
          <a:p>
            <a:pPr algn="ctr" rtl="1">
              <a:lnSpc>
                <a:spcPts val="7128"/>
              </a:lnSpc>
            </a:pPr>
            <a:r>
              <a:rPr sz="6600" b="0" i="0" lang="he-IL">
                <a:solidFill>
                  <a:srgbClr val="F8F8F8"/>
                </a:solidFill>
                <a:latin typeface="Suez One"/>
                <a:cs typeface="Suez One"/>
                <a:ea typeface="Suez One"/>
              </a:rPr>
              <a:t>פילוג הממלכה</a:t>
            </a:r>
          </a:p>
        </p:txBody>
      </p:sp>
      <p:sp>
        <p:nvSpPr>
          <p:cNvPr id="5" name="TextBox 4"/>
          <p:cNvSpPr txBox="1"/>
          <p:nvPr/>
        </p:nvSpPr>
        <p:spPr>
          <a:xfrm>
            <a:off x="7425233" y="3683000"/>
            <a:ext cx="1659433" cy="406400"/>
          </a:xfrm>
          <a:prstGeom prst="rect">
            <a:avLst/>
          </a:prstGeom>
          <a:noFill/>
        </p:spPr>
        <p:txBody>
          <a:bodyPr wrap="square" lIns="0" rIns="0" tIns="0" bIns="0" anchor="t"/>
          <a:lstStyle/>
          <a:p>
            <a:pPr algn="ctr" rtl="1">
              <a:lnSpc>
                <a:spcPts val="3200"/>
              </a:lnSpc>
            </a:pPr>
            <a:r>
              <a:rPr sz="2100" b="1" i="0" lang="he-IL">
                <a:solidFill>
                  <a:srgbClr val="1D1D1D"/>
                </a:solidFill>
                <a:latin typeface="Karantina"/>
                <a:cs typeface="Karantina"/>
                <a:ea typeface="Karantina"/>
              </a:rPr>
              <a:t>שאלון 1262 · מלכים 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72241" y="508000"/>
            <a:ext cx="538658"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פתיחה</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מטרות השיעור</a:t>
            </a:r>
          </a:p>
        </p:txBody>
      </p:sp>
      <p:sp>
        <p:nvSpPr>
          <p:cNvPr id="5" name="TextBox 4"/>
          <p:cNvSpPr txBox="1"/>
          <p:nvPr/>
        </p:nvSpPr>
        <p:spPr>
          <a:xfrm>
            <a:off x="10452100" y="19367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1</a:t>
            </a:r>
          </a:p>
        </p:txBody>
      </p:sp>
      <p:sp>
        <p:nvSpPr>
          <p:cNvPr id="6" name="TextBox 5"/>
          <p:cNvSpPr txBox="1"/>
          <p:nvPr/>
        </p:nvSpPr>
        <p:spPr>
          <a:xfrm>
            <a:off x="4615751" y="18415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נכיר את הסיפור «פילוג הממלכה» (מלכים א י״ב) ואת הדמויות בו</a:t>
            </a:r>
          </a:p>
        </p:txBody>
      </p:sp>
      <p:sp>
        <p:nvSpPr>
          <p:cNvPr id="7" name="TextBox 6"/>
          <p:cNvSpPr txBox="1"/>
          <p:nvPr/>
        </p:nvSpPr>
        <p:spPr>
          <a:xfrm>
            <a:off x="10452100" y="30416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2</a:t>
            </a:r>
          </a:p>
        </p:txBody>
      </p:sp>
      <p:sp>
        <p:nvSpPr>
          <p:cNvPr id="8" name="TextBox 7"/>
          <p:cNvSpPr txBox="1"/>
          <p:nvPr/>
        </p:nvSpPr>
        <p:spPr>
          <a:xfrm>
            <a:off x="4615751" y="29464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נבחן כיצד הסיפור מבטא את התמה «מלכים א»</a:t>
            </a:r>
          </a:p>
        </p:txBody>
      </p:sp>
      <p:sp>
        <p:nvSpPr>
          <p:cNvPr id="9" name="TextBox 8"/>
          <p:cNvSpPr txBox="1"/>
          <p:nvPr/>
        </p:nvSpPr>
        <p:spPr>
          <a:xfrm>
            <a:off x="10452100" y="41465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3</a:t>
            </a:r>
          </a:p>
        </p:txBody>
      </p:sp>
      <p:sp>
        <p:nvSpPr>
          <p:cNvPr id="10" name="TextBox 9"/>
          <p:cNvSpPr txBox="1"/>
          <p:nvPr/>
        </p:nvSpPr>
        <p:spPr>
          <a:xfrm>
            <a:off x="4615751" y="40513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נקרא פסוקי מפתח ונעמיק בפירוש רד"ק</a:t>
            </a:r>
          </a:p>
        </p:txBody>
      </p:sp>
      <p:sp>
        <p:nvSpPr>
          <p:cNvPr id="11" name="TextBox 10"/>
          <p:cNvSpPr txBox="1"/>
          <p:nvPr/>
        </p:nvSpPr>
        <p:spPr>
          <a:xfrm>
            <a:off x="10452100" y="52514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4</a:t>
            </a:r>
          </a:p>
        </p:txBody>
      </p:sp>
      <p:sp>
        <p:nvSpPr>
          <p:cNvPr id="12" name="TextBox 11"/>
          <p:cNvSpPr txBox="1"/>
          <p:nvPr/>
        </p:nvSpPr>
        <p:spPr>
          <a:xfrm>
            <a:off x="4615751" y="51562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נתרגל שאלה בסגנון הבגרות ונבדוק את התשובות</a:t>
            </a:r>
          </a:p>
        </p:txBody>
      </p:sp>
      <p:sp>
        <p:nvSpPr>
          <p:cNvPr id="13" name="TextBox 12"/>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הדמויות בסיפור</a:t>
            </a:r>
          </a:p>
        </p:txBody>
      </p:sp>
      <p:sp>
        <p:nvSpPr>
          <p:cNvPr id="5" name="TextBox 4"/>
          <p:cNvSpPr txBox="1"/>
          <p:nvPr/>
        </p:nvSpPr>
        <p:spPr>
          <a:xfrm>
            <a:off x="6397434" y="2032000"/>
            <a:ext cx="4591431"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רחבעם</a:t>
            </a:r>
          </a:p>
        </p:txBody>
      </p:sp>
      <p:sp>
        <p:nvSpPr>
          <p:cNvPr id="6" name="TextBox 5"/>
          <p:cNvSpPr txBox="1"/>
          <p:nvPr/>
        </p:nvSpPr>
        <p:spPr>
          <a:xfrm>
            <a:off x="6397434" y="2590800"/>
            <a:ext cx="4591431" cy="914400"/>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רחבעם אינו מגיב בכוח אלא מבקש שלושה ימים להתייעץ - ביטוי לחולשה.</a:t>
            </a:r>
          </a:p>
        </p:txBody>
      </p:sp>
      <p:sp>
        <p:nvSpPr>
          <p:cNvPr id="7" name="TextBox 6"/>
          <p:cNvSpPr txBox="1"/>
          <p:nvPr/>
        </p:nvSpPr>
        <p:spPr>
          <a:xfrm>
            <a:off x="1203134" y="2032000"/>
            <a:ext cx="4591431"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ירבעם</a:t>
            </a:r>
          </a:p>
        </p:txBody>
      </p:sp>
      <p:sp>
        <p:nvSpPr>
          <p:cNvPr id="8" name="TextBox 7"/>
          <p:cNvSpPr txBox="1"/>
          <p:nvPr/>
        </p:nvSpPr>
        <p:spPr>
          <a:xfrm>
            <a:off x="1203134" y="2590800"/>
            <a:ext cx="4591431" cy="914400"/>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זו חטאת ירבעם בן נבט אשר החטיא את ישראל שתחזור לאורך הספר.</a:t>
            </a:r>
          </a:p>
        </p:txBody>
      </p:sp>
      <p:sp>
        <p:nvSpPr>
          <p:cNvPr id="9" name="TextBox 8"/>
          <p:cNvSpPr txBox="1"/>
          <p:nvPr/>
        </p:nvSpPr>
        <p:spPr>
          <a:xfrm>
            <a:off x="6397434" y="4114800"/>
            <a:ext cx="4591431"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דוד</a:t>
            </a:r>
          </a:p>
        </p:txBody>
      </p:sp>
      <p:sp>
        <p:nvSpPr>
          <p:cNvPr id="10" name="TextBox 9"/>
          <p:cNvSpPr txBox="1"/>
          <p:nvPr/>
        </p:nvSpPr>
        <p:spPr>
          <a:xfrm>
            <a:off x="6397434" y="4673600"/>
            <a:ext cx="4591431" cy="914400"/>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ישראל מתנתק משושלת דוד, ורק יהודה (ובנימין) נשארים עם רחבעם.</a:t>
            </a:r>
          </a:p>
        </p:txBody>
      </p:sp>
      <p:sp>
        <p:nvSpPr>
          <p:cNvPr id="11" name="TextBox 10"/>
          <p:cNvSpPr txBox="1"/>
          <p:nvPr/>
        </p:nvSpPr>
        <p:spPr>
          <a:xfrm>
            <a:off x="1203134" y="4114800"/>
            <a:ext cx="4591431"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שלמה</a:t>
            </a:r>
          </a:p>
        </p:txBody>
      </p:sp>
      <p:sp>
        <p:nvSpPr>
          <p:cNvPr id="12" name="TextBox 11"/>
          <p:cNvSpPr txBox="1"/>
          <p:nvPr/>
        </p:nvSpPr>
        <p:spPr>
          <a:xfrm>
            <a:off x="1203134" y="4673600"/>
            <a:ext cx="4591431" cy="914400"/>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רחבעם בן שלמה, יורש חוקי, בא לשכם להמליכו כל ישראל.</a:t>
            </a:r>
          </a:p>
        </p:txBody>
      </p:sp>
      <p:sp>
        <p:nvSpPr>
          <p:cNvPr id="13" name="TextBox 12"/>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רצף האירועים</a:t>
            </a:r>
          </a:p>
        </p:txBody>
      </p:sp>
      <p:sp>
        <p:nvSpPr>
          <p:cNvPr id="5" name="TextBox 4"/>
          <p:cNvSpPr txBox="1"/>
          <p:nvPr/>
        </p:nvSpPr>
        <p:spPr>
          <a:xfrm>
            <a:off x="9720262"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1</a:t>
            </a:r>
          </a:p>
        </p:txBody>
      </p:sp>
      <p:sp>
        <p:nvSpPr>
          <p:cNvPr id="6" name="TextBox 5"/>
          <p:cNvSpPr txBox="1"/>
          <p:nvPr/>
        </p:nvSpPr>
        <p:spPr>
          <a:xfrm>
            <a:off x="8932306" y="2540000"/>
            <a:ext cx="210931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דרישת העם (פסוקים א׳–ט״ו)</a:t>
            </a:r>
          </a:p>
        </p:txBody>
      </p:sp>
      <p:sp>
        <p:nvSpPr>
          <p:cNvPr id="7" name="TextBox 6"/>
          <p:cNvSpPr txBox="1"/>
          <p:nvPr/>
        </p:nvSpPr>
        <p:spPr>
          <a:xfrm>
            <a:off x="7126287"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2</a:t>
            </a:r>
          </a:p>
        </p:txBody>
      </p:sp>
      <p:sp>
        <p:nvSpPr>
          <p:cNvPr id="8" name="TextBox 7"/>
          <p:cNvSpPr txBox="1"/>
          <p:nvPr/>
        </p:nvSpPr>
        <p:spPr>
          <a:xfrm>
            <a:off x="6338331" y="2540000"/>
            <a:ext cx="210931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המרד (פסוקים ט״ז–כ״ד)</a:t>
            </a:r>
          </a:p>
        </p:txBody>
      </p:sp>
      <p:sp>
        <p:nvSpPr>
          <p:cNvPr id="9" name="TextBox 8"/>
          <p:cNvSpPr txBox="1"/>
          <p:nvPr/>
        </p:nvSpPr>
        <p:spPr>
          <a:xfrm>
            <a:off x="4532312"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3</a:t>
            </a:r>
          </a:p>
        </p:txBody>
      </p:sp>
      <p:sp>
        <p:nvSpPr>
          <p:cNvPr id="10" name="TextBox 9"/>
          <p:cNvSpPr txBox="1"/>
          <p:nvPr/>
        </p:nvSpPr>
        <p:spPr>
          <a:xfrm>
            <a:off x="3744356" y="2540000"/>
            <a:ext cx="210931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עגלי ירבעם (פסוקים כ״ה–ל״ג)</a:t>
            </a:r>
          </a:p>
        </p:txBody>
      </p:sp>
      <p:sp>
        <p:nvSpPr>
          <p:cNvPr id="11" name="TextBox 10"/>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מקום ההתרחשות</a:t>
            </a:r>
          </a:p>
        </p:txBody>
      </p:sp>
      <p:sp>
        <p:nvSpPr>
          <p:cNvPr id="5" name="TextBox 4"/>
          <p:cNvSpPr txBox="1"/>
          <p:nvPr/>
        </p:nvSpPr>
        <p:spPr>
          <a:xfrm>
            <a:off x="2120354" y="4474170"/>
            <a:ext cx="535682" cy="228600"/>
          </a:xfrm>
          <a:prstGeom prst="rect">
            <a:avLst/>
          </a:prstGeom>
          <a:noFill/>
        </p:spPr>
        <p:txBody>
          <a:bodyPr wrap="square" lIns="0" rIns="0" tIns="0" bIns="0" anchor="t"/>
          <a:lstStyle/>
          <a:p>
            <a:pPr algn="r" rtl="1">
              <a:lnSpc>
                <a:spcPts val="1800"/>
              </a:lnSpc>
            </a:pPr>
            <a:r>
              <a:rPr sz="1500" b="0" i="0" lang="he-IL">
                <a:solidFill>
                  <a:srgbClr val="F8F8F8"/>
                </a:solidFill>
                <a:latin typeface="Rubik"/>
                <a:cs typeface="Rubik"/>
                <a:ea typeface="Rubik"/>
              </a:rPr>
              <a:t>מצרים</a:t>
            </a:r>
          </a:p>
        </p:txBody>
      </p:sp>
      <p:sp>
        <p:nvSpPr>
          <p:cNvPr id="6" name="TextBox 5"/>
          <p:cNvSpPr txBox="1"/>
          <p:nvPr/>
        </p:nvSpPr>
        <p:spPr>
          <a:xfrm>
            <a:off x="5275857" y="2891730"/>
            <a:ext cx="642540" cy="228600"/>
          </a:xfrm>
          <a:prstGeom prst="rect">
            <a:avLst/>
          </a:prstGeom>
          <a:noFill/>
        </p:spPr>
        <p:txBody>
          <a:bodyPr wrap="square" lIns="0" rIns="0" tIns="0" bIns="0" anchor="t"/>
          <a:lstStyle/>
          <a:p>
            <a:pPr algn="r" rtl="1">
              <a:lnSpc>
                <a:spcPts val="1800"/>
              </a:lnSpc>
            </a:pPr>
            <a:r>
              <a:rPr sz="1500" b="0" i="0" lang="he-IL">
                <a:solidFill>
                  <a:srgbClr val="F8F8F8"/>
                </a:solidFill>
                <a:latin typeface="Rubik"/>
                <a:cs typeface="Rubik"/>
                <a:ea typeface="Rubik"/>
              </a:rPr>
              <a:t>ירושלים</a:t>
            </a:r>
          </a:p>
        </p:txBody>
      </p:sp>
      <p:sp>
        <p:nvSpPr>
          <p:cNvPr id="7" name="TextBox 6"/>
          <p:cNvSpPr txBox="1"/>
          <p:nvPr/>
        </p:nvSpPr>
        <p:spPr>
          <a:xfrm>
            <a:off x="5633085" y="1841500"/>
            <a:ext cx="5624830" cy="4381500"/>
          </a:xfrm>
          <a:prstGeom prst="rect">
            <a:avLst/>
          </a:prstGeom>
          <a:noFill/>
        </p:spPr>
        <p:txBody>
          <a:bodyPr wrap="square" lIns="0" rIns="0" tIns="0" bIns="0" anchor="t"/>
          <a:lstStyle/>
          <a:p>
            <a:pPr algn="r" rtl="1">
              <a:lnSpc>
                <a:spcPts val="4160"/>
              </a:lnSpc>
            </a:pPr>
            <a:r>
              <a:rPr sz="2600" b="0" i="0" lang="he-IL">
                <a:solidFill>
                  <a:srgbClr val="F8F8F8"/>
                </a:solidFill>
                <a:latin typeface="Rubik"/>
                <a:cs typeface="Rubik"/>
                <a:ea typeface="Rubik"/>
              </a:rPr>
              <a:t>📍 מצרים</a:t>
            </a:r>
          </a:p>
          <a:p>
            <a:pPr algn="r" rtl="1">
              <a:lnSpc>
                <a:spcPts val="4160"/>
              </a:lnSpc>
            </a:pPr>
            <a:r>
              <a:rPr sz="2600" b="0" i="0" lang="he-IL">
                <a:solidFill>
                  <a:srgbClr val="F8F8F8"/>
                </a:solidFill>
                <a:latin typeface="Rubik"/>
                <a:cs typeface="Rubik"/>
                <a:ea typeface="Rubik"/>
              </a:rPr>
              <a:t>📍 ירושלים</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93621" y="508000"/>
            <a:ext cx="1717278"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1/4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מלכים א י"ב, ג'</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וַיִּשְׁלְחוּ וַיִּקְרְאוּ־לוֹ וַיָּבֹא יָרָבְעָם</a:t>
            </a:r>
            <a:r>
              <a:rPr sz="4100" b="0" i="0" lang="he-IL">
                <a:solidFill>
                  <a:srgbClr val="F8F8F8"/>
                </a:solidFill>
                <a:latin typeface="Frank Ruhl Libre"/>
                <a:cs typeface="Frank Ruhl Libre"/>
                <a:ea typeface="Frank Ruhl Libre"/>
              </a:rPr>
              <a:t> וְכָל־קְהַל יִשְׂרָאֵל וַיְדַבְּרוּ אֶל־רְחַבְעָם לֵאמֹר</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רחבעם בן שלמה, יורש חוקי, בא לשכם להמליכו כל ישראל.</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75762" y="508000"/>
            <a:ext cx="17351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2/4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מלכים א י"ב, כ"ב</a:t>
            </a:r>
          </a:p>
        </p:txBody>
      </p:sp>
      <p:sp>
        <p:nvSpPr>
          <p:cNvPr id="5" name="TextBox 4"/>
          <p:cNvSpPr txBox="1"/>
          <p:nvPr/>
        </p:nvSpPr>
        <p:spPr>
          <a:xfrm>
            <a:off x="1321435" y="3163887"/>
            <a:ext cx="9549130" cy="911225"/>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וַיְהִי דְּבַר הָאֱלֹהִים אֶל־שְׁמַעְיָה</a:t>
            </a:r>
            <a:r>
              <a:rPr sz="4100" b="0" i="0" lang="he-IL">
                <a:solidFill>
                  <a:srgbClr val="F8F8F8"/>
                </a:solidFill>
                <a:latin typeface="Frank Ruhl Libre"/>
                <a:cs typeface="Frank Ruhl Libre"/>
                <a:ea typeface="Frank Ruhl Libre"/>
              </a:rPr>
              <a:t> אִישׁ־הָאֱלֹהִים לֵאמֹר</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העם מכריז ״מה לנו חלק בדוד ולא נחלה בבן ישי לאהליך ישראל עתה ראה ביתך דוד״ - קריאת מרד שבטית.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75762" y="508000"/>
            <a:ext cx="17351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3/4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מלכים א י"ב, כ"ט</a:t>
            </a:r>
          </a:p>
        </p:txBody>
      </p:sp>
      <p:sp>
        <p:nvSpPr>
          <p:cNvPr id="5" name="TextBox 4"/>
          <p:cNvSpPr txBox="1"/>
          <p:nvPr/>
        </p:nvSpPr>
        <p:spPr>
          <a:xfrm>
            <a:off x="1321435" y="3163887"/>
            <a:ext cx="9549130" cy="911225"/>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וַיָּשֶׂם אֶת־הָאֶחָד בְּבֵית־אֵל וְאֶת־הָאֶחָד</a:t>
            </a:r>
            <a:r>
              <a:rPr sz="4100" b="0" i="0" lang="he-IL">
                <a:solidFill>
                  <a:srgbClr val="F8F8F8"/>
                </a:solidFill>
                <a:latin typeface="Frank Ruhl Libre"/>
                <a:cs typeface="Frank Ruhl Libre"/>
                <a:ea typeface="Frank Ruhl Libre"/>
              </a:rPr>
              <a:t> נָתַן בְּדָן</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ירבעם מקים עיר בירה חדשה, בשכם ואחר כך בפנואל, כנגד ירושלים.</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54346" y="508000"/>
            <a:ext cx="17567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4/4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מלכים א י"ב, ד'</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אָבִיךָ הִקְשָׁה אֶת־עֻלֵּנוּ וְאַתָּה עַתָּה הָקֵל</a:t>
            </a:r>
            <a:r>
              <a:rPr sz="4100" b="0" i="0" lang="he-IL">
                <a:solidFill>
                  <a:srgbClr val="F8F8F8"/>
                </a:solidFill>
                <a:latin typeface="Frank Ruhl Libre"/>
                <a:cs typeface="Frank Ruhl Libre"/>
                <a:ea typeface="Frank Ruhl Libre"/>
              </a:rPr>
              <a:t> מֵעֲבֹדַת אָבִיךָ הַקָּשָׁה וּמֵעֻלּוֹ הַכָּבֵד אֲשֶׁר־נָתַן עָלֵינוּ וְנַעַבְדֶךָּ</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נציגי העם, ובראשם ירבעם, מעזים להתנות את המלכתו: ״אביך הקשה את עלנו ואתה עתה הקל מעבדת אביך הקשה ומעלו הכבד אשר נתן…</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838233" y="508000"/>
            <a:ext cx="1172666"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מילים ומושגים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ביאורי מילים</a:t>
            </a:r>
          </a:p>
        </p:txBody>
      </p:sp>
      <p:sp>
        <p:nvSpPr>
          <p:cNvPr id="5" name="TextBox 4"/>
          <p:cNvSpPr txBox="1"/>
          <p:nvPr/>
        </p:nvSpPr>
        <p:spPr>
          <a:xfrm>
            <a:off x="8063686"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עולנו</a:t>
            </a:r>
          </a:p>
        </p:txBody>
      </p:sp>
      <p:sp>
        <p:nvSpPr>
          <p:cNvPr id="6" name="TextBox 5"/>
          <p:cNvSpPr txBox="1"/>
          <p:nvPr/>
        </p:nvSpPr>
        <p:spPr>
          <a:xfrm>
            <a:off x="8063686"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אמר במשל, מעול ההושם בצואר הבהמה.</a:t>
            </a:r>
          </a:p>
        </p:txBody>
      </p:sp>
      <p:sp>
        <p:nvSpPr>
          <p:cNvPr id="7" name="TextBox 6"/>
          <p:cNvSpPr txBox="1"/>
          <p:nvPr/>
        </p:nvSpPr>
        <p:spPr>
          <a:xfrm>
            <a:off x="4613553"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מילה מנחה</a:t>
            </a:r>
          </a:p>
        </p:txBody>
      </p:sp>
      <p:sp>
        <p:nvSpPr>
          <p:cNvPr id="8" name="TextBox 7"/>
          <p:cNvSpPr txBox="1"/>
          <p:nvPr/>
        </p:nvSpPr>
        <p:spPr>
          <a:xfrm>
            <a:off x="4613553" y="2476500"/>
            <a:ext cx="2964992" cy="1073150"/>
          </a:xfrm>
          <a:prstGeom prst="rect">
            <a:avLst/>
          </a:prstGeom>
          <a:noFill/>
        </p:spPr>
        <p:txBody>
          <a:bodyPr wrap="square" lIns="0" rIns="0" tIns="0" bIns="0" anchor="t"/>
          <a:lstStyle/>
          <a:p>
            <a:pPr algn="r" rtl="1">
              <a:lnSpc>
                <a:spcPts val="2116"/>
              </a:lnSpc>
            </a:pPr>
            <a:r>
              <a:rPr sz="1550" b="0" i="0" lang="he-IL">
                <a:solidFill>
                  <a:srgbClr val="1D1D1D"/>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1163419"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קורבנות</a:t>
            </a:r>
          </a:p>
        </p:txBody>
      </p:sp>
      <p:sp>
        <p:nvSpPr>
          <p:cNvPr id="10" name="TextBox 9"/>
          <p:cNvSpPr txBox="1"/>
          <p:nvPr/>
        </p:nvSpPr>
        <p:spPr>
          <a:xfrm>
            <a:off x="1163419"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מתנה מן החי או מן הצומח שמביא אדם למקדש לכבוד האל.</a:t>
            </a:r>
          </a:p>
        </p:txBody>
      </p:sp>
      <p:sp>
        <p:nvSpPr>
          <p:cNvPr id="11" name="TextBox 10"/>
          <p:cNvSpPr txBox="1"/>
          <p:nvPr/>
        </p:nvSpPr>
        <p:spPr>
          <a:xfrm>
            <a:off x="8063686"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פולחן</a:t>
            </a:r>
          </a:p>
        </p:txBody>
      </p:sp>
      <p:sp>
        <p:nvSpPr>
          <p:cNvPr id="12" name="TextBox 11"/>
          <p:cNvSpPr txBox="1"/>
          <p:nvPr/>
        </p:nvSpPr>
        <p:spPr>
          <a:xfrm>
            <a:off x="8063686"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עבודה לאלוהות באמצעות קורבנות, תפילות וצומות במקדש או מחוצה לו.</a:t>
            </a:r>
          </a:p>
        </p:txBody>
      </p:sp>
      <p:sp>
        <p:nvSpPr>
          <p:cNvPr id="13" name="TextBox 12"/>
          <p:cNvSpPr txBox="1"/>
          <p:nvPr/>
        </p:nvSpPr>
        <p:spPr>
          <a:xfrm>
            <a:off x="4613553"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נבואה</a:t>
            </a:r>
          </a:p>
        </p:txBody>
      </p:sp>
      <p:sp>
        <p:nvSpPr>
          <p:cNvPr id="14" name="TextBox 13"/>
          <p:cNvSpPr txBox="1"/>
          <p:nvPr/>
        </p:nvSpPr>
        <p:spPr>
          <a:xfrm>
            <a:off x="4613553"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דברי נביא.</a:t>
            </a:r>
          </a:p>
        </p:txBody>
      </p:sp>
      <p:sp>
        <p:nvSpPr>
          <p:cNvPr id="15" name="TextBox 14"/>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69946" y="508000"/>
            <a:ext cx="640953"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פרשנים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רד"ק</a:t>
            </a:r>
          </a:p>
        </p:txBody>
      </p:sp>
      <p:sp>
        <p:nvSpPr>
          <p:cNvPr id="5" name="TextBox 4"/>
          <p:cNvSpPr txBox="1"/>
          <p:nvPr/>
        </p:nvSpPr>
        <p:spPr>
          <a:xfrm>
            <a:off x="1341056" y="2203450"/>
            <a:ext cx="9509887" cy="304800"/>
          </a:xfrm>
          <a:prstGeom prst="rect">
            <a:avLst/>
          </a:prstGeom>
          <a:noFill/>
        </p:spPr>
        <p:txBody>
          <a:bodyPr wrap="square" lIns="0" rIns="0" tIns="0" bIns="0" anchor="t"/>
          <a:lstStyle/>
          <a:p>
            <a:pPr algn="r" rtl="1">
              <a:lnSpc>
                <a:spcPts val="2400"/>
              </a:lnSpc>
            </a:pPr>
            <a:r>
              <a:rPr sz="2300" b="1" i="0" lang="he-IL">
                <a:solidFill>
                  <a:srgbClr val="FFD485"/>
                </a:solidFill>
                <a:latin typeface="Karantina"/>
                <a:cs typeface="Karantina"/>
                <a:ea typeface="Karantina"/>
              </a:rPr>
              <a:t>רד"ק על מלכים א י"ב, ג'</a:t>
            </a:r>
          </a:p>
        </p:txBody>
      </p:sp>
      <p:sp>
        <p:nvSpPr>
          <p:cNvPr id="6" name="TextBox 5"/>
          <p:cNvSpPr txBox="1"/>
          <p:nvPr/>
        </p:nvSpPr>
        <p:spPr>
          <a:xfrm>
            <a:off x="1341056" y="2635250"/>
            <a:ext cx="9509887" cy="1828800"/>
          </a:xfrm>
          <a:prstGeom prst="rect">
            <a:avLst/>
          </a:prstGeom>
          <a:noFill/>
        </p:spPr>
        <p:txBody>
          <a:bodyPr wrap="square" lIns="0" rIns="0" tIns="0" bIns="0" anchor="t"/>
          <a:lstStyle/>
          <a:p>
            <a:pPr algn="r" rtl="1">
              <a:lnSpc>
                <a:spcPts val="4800"/>
              </a:lnSpc>
            </a:pPr>
            <a:r>
              <a:rPr sz="3000" b="1" i="0" lang="he-IL">
                <a:solidFill>
                  <a:srgbClr val="FFD485"/>
                </a:solidFill>
                <a:latin typeface="Noto Serif Hebrew"/>
                <a:cs typeface="Noto Serif Hebrew"/>
                <a:ea typeface="Noto Serif Hebrew"/>
              </a:rPr>
              <a:t>וישלחו ויקראו לו</a:t>
            </a:r>
            <a:r>
              <a:rPr sz="3000" b="0" i="0" lang="he-IL">
                <a:solidFill>
                  <a:srgbClr val="F8F8F8"/>
                </a:solidFill>
                <a:latin typeface="Noto Serif Hebrew"/>
                <a:cs typeface="Noto Serif Hebrew"/>
                <a:ea typeface="Noto Serif Hebrew"/>
              </a:rPr>
              <a:t>. וכבר שלחו וקראו לו ויהי כשמוע ירבעם מה ששלחו לו בא ממצרים ובא הוא וכל קהל ישראל בשכם ודברו אל רחבעם אם ירצה למלוך עליהם שיקל העול מעליהם:</a:t>
            </a:r>
          </a:p>
        </p:txBody>
      </p:sp>
      <p:sp>
        <p:nvSpPr>
          <p:cNvPr id="7" name="TextBox 6"/>
          <p:cNvSpPr txBox="1"/>
          <p:nvPr/>
        </p:nvSpPr>
        <p:spPr>
          <a:xfrm>
            <a:off x="1190625" y="4762500"/>
            <a:ext cx="9810750" cy="1079500"/>
          </a:xfrm>
          <a:prstGeom prst="rect">
            <a:avLst/>
          </a:prstGeom>
          <a:noFill/>
        </p:spPr>
        <p:txBody>
          <a:bodyPr wrap="square" lIns="0" rIns="0" tIns="0" bIns="0" anchor="ctr"/>
          <a:lstStyle/>
          <a:p>
            <a:pPr algn="r" rtl="1">
              <a:lnSpc>
                <a:spcPts val="2860"/>
              </a:lnSpc>
            </a:pPr>
            <a:r>
              <a:rPr sz="2200" b="0" i="0" lang="he-IL">
                <a:solidFill>
                  <a:srgbClr val="111111"/>
                </a:solidFill>
                <a:latin typeface="Rubik"/>
                <a:cs typeface="Rubik"/>
                <a:ea typeface="Rubik"/>
              </a:rPr>
              <a:t>מה מסביר רד"ק על «וישלחו ויקראו לו»? הסבירו בלשונכם.</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0663" y="508000"/>
            <a:ext cx="211564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1/3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1</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א׳–ט״ו («דרישת העם»).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82535" y="508000"/>
            <a:ext cx="21340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2/3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2</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ט״ז–כ״ד («המרד»).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82535" y="508000"/>
            <a:ext cx="21340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3/3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3</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כ״ה–ל״ג («עגלי ירבעם»).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65457" y="508000"/>
            <a:ext cx="8454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דיון בכיתה</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מה דעתכם?</a:t>
            </a:r>
          </a:p>
        </p:txBody>
      </p:sp>
      <p:sp>
        <p:nvSpPr>
          <p:cNvPr id="5" name="TextBox 4"/>
          <p:cNvSpPr txBox="1"/>
          <p:nvPr/>
        </p:nvSpPr>
        <p:spPr>
          <a:xfrm>
            <a:off x="4928870" y="1968500"/>
            <a:ext cx="6017260" cy="14605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מה לדעתכם המסר המרכזי של מלכים א י״ב? נמקו את דעתכם.</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526117" y="508000"/>
            <a:ext cx="48478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סיכום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מפת מושגים</a:t>
            </a:r>
          </a:p>
        </p:txBody>
      </p:sp>
      <p:sp>
        <p:nvSpPr>
          <p:cNvPr id="5" name="TextBox 4"/>
          <p:cNvSpPr txBox="1"/>
          <p:nvPr/>
        </p:nvSpPr>
        <p:spPr>
          <a:xfrm>
            <a:off x="4853305" y="3333750"/>
            <a:ext cx="2485390" cy="952500"/>
          </a:xfrm>
          <a:prstGeom prst="rect">
            <a:avLst/>
          </a:prstGeom>
          <a:noFill/>
        </p:spPr>
        <p:txBody>
          <a:bodyPr wrap="square" lIns="0" rIns="0" tIns="0" bIns="0" anchor="ctr"/>
          <a:lstStyle/>
          <a:p>
            <a:pPr algn="ctr" rtl="1">
              <a:lnSpc>
                <a:spcPts val="3679"/>
              </a:lnSpc>
            </a:pPr>
            <a:r>
              <a:rPr sz="3200" b="1" i="0" lang="he-IL">
                <a:solidFill>
                  <a:srgbClr val="1D1D1D"/>
                </a:solidFill>
                <a:latin typeface="Karantina"/>
                <a:cs typeface="Karantina"/>
                <a:ea typeface="Karantina"/>
              </a:rPr>
              <a:t>פילוג הממלכה</a:t>
            </a:r>
          </a:p>
        </p:txBody>
      </p:sp>
      <p:sp>
        <p:nvSpPr>
          <p:cNvPr id="6" name="TextBox 5"/>
          <p:cNvSpPr txBox="1"/>
          <p:nvPr/>
        </p:nvSpPr>
        <p:spPr>
          <a:xfrm>
            <a:off x="7756334" y="1974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דרישת העם</a:t>
            </a:r>
          </a:p>
        </p:txBody>
      </p:sp>
      <p:sp>
        <p:nvSpPr>
          <p:cNvPr id="7" name="TextBox 6"/>
          <p:cNvSpPr txBox="1"/>
          <p:nvPr/>
        </p:nvSpPr>
        <p:spPr>
          <a:xfrm>
            <a:off x="1152334" y="1974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המרד</a:t>
            </a:r>
          </a:p>
        </p:txBody>
      </p:sp>
      <p:sp>
        <p:nvSpPr>
          <p:cNvPr id="8" name="TextBox 7"/>
          <p:cNvSpPr txBox="1"/>
          <p:nvPr/>
        </p:nvSpPr>
        <p:spPr>
          <a:xfrm>
            <a:off x="7756334" y="3625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עגלי ירבעם</a:t>
            </a:r>
          </a:p>
        </p:txBody>
      </p:sp>
      <p:sp>
        <p:nvSpPr>
          <p:cNvPr id="9" name="TextBox 8"/>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346505" y="508000"/>
            <a:ext cx="166439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תרגול לקראת הבגרות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בסגנון בגרות</a:t>
            </a:r>
          </a:p>
        </p:txBody>
      </p:sp>
      <p:sp>
        <p:nvSpPr>
          <p:cNvPr id="5" name="TextBox 4"/>
          <p:cNvSpPr txBox="1"/>
          <p:nvPr/>
        </p:nvSpPr>
        <p:spPr>
          <a:xfrm>
            <a:off x="1190625" y="2032000"/>
            <a:ext cx="9810750" cy="3556000"/>
          </a:xfrm>
          <a:prstGeom prst="rect">
            <a:avLst/>
          </a:prstGeom>
          <a:noFill/>
        </p:spPr>
        <p:txBody>
          <a:bodyPr wrap="square" lIns="0" rIns="0" tIns="0" bIns="0" anchor="t"/>
          <a:lstStyle/>
          <a:p>
            <a:pPr algn="r" rtl="1">
              <a:lnSpc>
                <a:spcPts val="3000"/>
              </a:lnSpc>
            </a:pPr>
            <a:r>
              <a:rPr sz="2000" b="0" i="0" lang="he-IL">
                <a:solidFill>
                  <a:srgbClr val="F8F8F8"/>
                </a:solidFill>
                <a:latin typeface="Rubik"/>
                <a:cs typeface="Rubik"/>
                <a:ea typeface="Rubik"/>
              </a:rPr>
              <a:t>(קיץ תשפ"ג (שאלון 1362))</a:t>
            </a:r>
          </a:p>
          <a:p>
            <a:pPr algn="r" rtl="1">
              <a:lnSpc>
                <a:spcPts val="3000"/>
              </a:lnSpc>
            </a:pPr>
            <a:r>
              <a:rPr sz="2000" b="0" i="0" lang="he-IL">
                <a:solidFill>
                  <a:srgbClr val="F8F8F8"/>
                </a:solidFill>
                <a:latin typeface="Rubik"/>
                <a:cs typeface="Rubik"/>
                <a:ea typeface="Rubik"/>
              </a:rPr>
              <a:t>8. קראו מלכים א, פרק י"ב, פסוקים א'–י"ד וגם אסתר, פרק ז', פסוקים א'–ד'.</a:t>
            </a:r>
          </a:p>
          <a:p>
            <a:pPr algn="r" rtl="1">
              <a:lnSpc>
                <a:spcPts val="3000"/>
              </a:lnSpc>
            </a:pPr>
            <a:r>
              <a:rPr sz="2000" b="0" i="0" lang="he-IL">
                <a:solidFill>
                  <a:srgbClr val="F8F8F8"/>
                </a:solidFill>
                <a:latin typeface="Rubik"/>
                <a:cs typeface="Rubik"/>
                <a:ea typeface="Rubik"/>
              </a:rPr>
              <a:t>א. קראו מלכים א, פרק י"ב, פסוקים א'–י"ד ואת דברי יאיר זקוביץ שלפניכם.</a:t>
            </a:r>
          </a:p>
          <a:p>
            <a:pPr algn="r" rtl="1">
              <a:lnSpc>
                <a:spcPts val="3000"/>
              </a:lnSpc>
            </a:pPr>
            <a:r>
              <a:rPr sz="2000" b="0" i="0" lang="he-IL">
                <a:solidFill>
                  <a:srgbClr val="F8F8F8"/>
                </a:solidFill>
                <a:latin typeface="Rubik"/>
                <a:cs typeface="Rubik"/>
                <a:ea typeface="Rubik"/>
              </a:rPr>
              <a:t>"החשש מפני עוצמת המנהיג והזערת מה שלמעלה, בשחקים, גוברת עם תופעת המלוכה; עתה נעור הפחד מפני הקבע, העושר והכבוד".</a:t>
            </a:r>
          </a:p>
          <a:p>
            <a:pPr algn="r" rtl="1">
              <a:lnSpc>
                <a:spcPts val="3000"/>
              </a:lnSpc>
            </a:pPr>
            <a:r>
              <a:rPr sz="2000" b="0" i="0" lang="he-IL">
                <a:solidFill>
                  <a:srgbClr val="F8F8F8"/>
                </a:solidFill>
                <a:latin typeface="Rubik"/>
                <a:cs typeface="Rubik"/>
                <a:ea typeface="Rubik"/>
              </a:rPr>
              <a:t>(יאיר זקוביץ, "על דמות המנהיג במקרא", חוג התנ"ך בבית הנשיא, ירושלים תשנ"ה, עמ' 14)</a:t>
            </a:r>
          </a:p>
          <a:p>
            <a:pPr algn="r" rtl="1">
              <a:lnSpc>
                <a:spcPts val="3000"/>
              </a:lnSpc>
            </a:pPr>
            <a:r>
              <a:rPr sz="2000" b="0" i="0" lang="he-IL">
                <a:solidFill>
                  <a:srgbClr val="F8F8F8"/>
                </a:solidFill>
                <a:latin typeface="Rubik"/>
                <a:cs typeface="Rubik"/>
                <a:ea typeface="Rubik"/>
              </a:rPr>
              <a:t>ציינו והסבירו שניים מן החששות מפני המלוכה שזקוביץ מציין בדבריו, והסבירו כיצד אחד מהם בא לידי ביטוי בדבריו או במעשיו של רחבעם המתוארים במלכים א, פרק י"ב, פסוקים א'–י"ד. בססו את דבריכם על הכתוב. (10 נקודות)</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1</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א׳–ט״ו («דרישת העם»).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רחבעם בן שלמה, יורש חוקי, בא לשכם להמליכו כל ישראל. בכל עליית מלך נדרשת אסיפת עם שתאשר, והמעמד הפוליטי של רחבעם חלש: הוא יורד אליהם לשכם, עיר חשובה של אפרים, במקום שהם יבואו לירושלים.</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2</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ט״ז–כ״ד («המרד»).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העם מכריז ״מה לנו חלק בדוד ולא נחלה בבן ישי לאהליך ישראל עתה ראה ביתך דוד״ - קריאת מרד שבטית. ישראל מתנתק משושלת דוד, ורק יהודה (ובנימין) נשארים עם רחבעם.</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3</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כ״ה–ל״ג («עגלי ירבעם»).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ירבעם מקים עיר בירה חדשה, בשכם ואחר כך בפנואל, כנגד ירושלים. הוא חושש: ״אם יעלה העם הזה לעשות זבחים בבית ה׳ בירושלם ושב לב העם הזה אל אדניהם״.</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מחוון – שאלת הבגרות</a:t>
            </a:r>
          </a:p>
        </p:txBody>
      </p:sp>
      <p:sp>
        <p:nvSpPr>
          <p:cNvPr id="5" name="TextBox 4"/>
          <p:cNvSpPr txBox="1"/>
          <p:nvPr/>
        </p:nvSpPr>
        <p:spPr>
          <a:xfrm>
            <a:off x="1125220" y="1968500"/>
            <a:ext cx="9941560" cy="36830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שאלה 8</a:t>
            </a:r>
          </a:p>
          <a:p>
            <a:pPr algn="r" rtl="1">
              <a:lnSpc>
                <a:spcPts val="2850"/>
              </a:lnSpc>
            </a:pPr>
            <a:r>
              <a:rPr sz="1900" b="0" i="0" lang="he-IL">
                <a:solidFill>
                  <a:srgbClr val="F8F8F8"/>
                </a:solidFill>
                <a:latin typeface="Rubik"/>
                <a:cs typeface="Rubik"/>
                <a:ea typeface="Rubik"/>
              </a:rPr>
              <a:t>סעיף א'</a:t>
            </a:r>
          </a:p>
          <a:p>
            <a:pPr algn="r" rtl="1">
              <a:lnSpc>
                <a:spcPts val="2850"/>
              </a:lnSpc>
            </a:pPr>
            <a:r>
              <a:rPr sz="1900" b="0" i="0" lang="he-IL">
                <a:solidFill>
                  <a:srgbClr val="F8F8F8"/>
                </a:solidFill>
                <a:latin typeface="Rubik"/>
                <a:cs typeface="Rubik"/>
                <a:ea typeface="Rubik"/>
              </a:rPr>
              <a:t>שניים מן החששות מפני המלוכה שזקוביץ מציין בדבריו:</a:t>
            </a:r>
          </a:p>
          <a:p>
            <a:pPr algn="r" rtl="1">
              <a:lnSpc>
                <a:spcPts val="2850"/>
              </a:lnSpc>
            </a:pPr>
            <a:r>
              <a:rPr sz="1900" b="0" i="0" lang="he-IL">
                <a:solidFill>
                  <a:srgbClr val="F8F8F8"/>
                </a:solidFill>
                <a:latin typeface="Rubik"/>
                <a:cs typeface="Rubik"/>
                <a:ea typeface="Rubik"/>
              </a:rPr>
              <a:t>החשש מפני עוצמת המנהיג והזערת האל, כלומר החשש שמוסד המלוכה יתעצם עד כדי שיכחת האל.</a:t>
            </a:r>
          </a:p>
          <a:p>
            <a:pPr algn="r" rtl="1">
              <a:lnSpc>
                <a:spcPts val="2850"/>
              </a:lnSpc>
            </a:pPr>
            <a:r>
              <a:rPr sz="1900" b="0" i="0" lang="he-IL">
                <a:solidFill>
                  <a:srgbClr val="F8F8F8"/>
                </a:solidFill>
                <a:latin typeface="Rubik"/>
                <a:cs typeface="Rubik"/>
                <a:ea typeface="Rubik"/>
              </a:rPr>
              <a:t>החשש מפני מלוכת קבע, הרודפת עושר וכבוד. כלומר, החשש שהמלוכה העוברת בירושה, תהפוך למלוכה רודנית, המטילה פחד על העם וחיה על חשבון העם.</a:t>
            </a:r>
          </a:p>
          <a:p>
            <a:pPr algn="r" rtl="1">
              <a:lnSpc>
                <a:spcPts val="2850"/>
              </a:lnSpc>
            </a:pPr>
            <a:r>
              <a:rPr sz="1900" b="0" i="0" lang="he-IL">
                <a:solidFill>
                  <a:srgbClr val="F8F8F8"/>
                </a:solidFill>
                <a:latin typeface="Rubik"/>
                <a:cs typeface="Rubik"/>
                <a:ea typeface="Rubik"/>
              </a:rPr>
              <a:t>חשש זה בא לידי ביטוי בדבריו של רחבעם אל העם: "אבי הכביד את עלכם ואני אוסיף על עלכם אבי יסר אתכם בשוטים ואני איסר אתכם בעקרבים". רחבעם ממשיך שושלת המלוכה של אביו, מתכוון להחמיר במיסים על העם ואף להוסיף ולהקשות עליו.</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פילוג הממלכה – שאלון 1262</dc:title>
  <dc:subject/>
  <dc:creator/>
  <cp:keywords/>
  <dc:description/>
  <cp:lastModifiedBy/>
  <cp:revision>1</cp:revision>
  <dcterms:created xsi:type="dcterms:W3CDTF">2013-01-27T09:14:16Z</dcterms:created>
  <dcterms:modified xsi:type="dcterms:W3CDTF">2013-01-27T09:15:58Z</dcterms:modified>
  <cp:category/>
</cp:coreProperties>
</file>