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724278" y="952500"/>
            <a:ext cx="1795367"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מלכים א י״ח</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אליהו בהר הכרמל</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«אליהו בהר הכרמל» (מלכים א י״ח)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«מלכים א»</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רד"ק</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אליהו</a:t>
            </a:r>
          </a:p>
        </p:txBody>
      </p:sp>
      <p:sp>
        <p:nvSpPr>
          <p:cNvPr id="6" name="TextBox 5"/>
          <p:cNvSpPr txBox="1"/>
          <p:nvPr/>
        </p:nvSpPr>
        <p:spPr>
          <a:xfrm>
            <a:off x="6393624" y="2527300"/>
            <a:ext cx="4853051" cy="1005482"/>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מחזור סיפורי אליהו (פרקים י״ז עד י״ט) עוסק במלחמת אליהו בעבודת הבעל ובאחאב ואיזבל.</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אחאב</a:t>
            </a:r>
          </a:p>
        </p:txBody>
      </p:sp>
      <p:sp>
        <p:nvSpPr>
          <p:cNvPr id="8" name="TextBox 7"/>
          <p:cNvSpPr txBox="1"/>
          <p:nvPr/>
        </p:nvSpPr>
        <p:spPr>
          <a:xfrm>
            <a:off x="945324" y="2527300"/>
            <a:ext cx="4853051" cy="1005482"/>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אליהו אומר לאחאב ״עלה אכל ושתה כי קול המון הגשם״, וזה מראה שאחאב צם בעת הבצורת.</a:t>
            </a:r>
          </a:p>
        </p:txBody>
      </p:sp>
      <p:sp>
        <p:nvSpPr>
          <p:cNvPr id="9" name="TextBox 8"/>
          <p:cNvSpPr txBox="1"/>
          <p:nvPr/>
        </p:nvSpPr>
        <p:spPr>
          <a:xfrm>
            <a:off x="6393624" y="4205882"/>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איזבל</a:t>
            </a:r>
          </a:p>
        </p:txBody>
      </p:sp>
      <p:sp>
        <p:nvSpPr>
          <p:cNvPr id="10" name="TextBox 9"/>
          <p:cNvSpPr txBox="1"/>
          <p:nvPr/>
        </p:nvSpPr>
        <p:spPr>
          <a:xfrm>
            <a:off x="6393624" y="4764682"/>
            <a:ext cx="4853051" cy="1331317"/>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אחאב קורא לעבדיהו אשר על הבית, ״ירא את ה׳ מאד״, שהחביא מאה נביאים במערות בימי איזבל, והם יוצאים…</a:t>
            </a:r>
          </a:p>
        </p:txBody>
      </p:sp>
      <p:sp>
        <p:nvSpPr>
          <p:cNvPr id="11" name="TextBox 10"/>
          <p:cNvSpPr txBox="1"/>
          <p:nvPr/>
        </p:nvSpPr>
        <p:spPr>
          <a:xfrm>
            <a:off x="945324" y="4205882"/>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יצחק</a:t>
            </a:r>
          </a:p>
        </p:txBody>
      </p:sp>
      <p:sp>
        <p:nvSpPr>
          <p:cNvPr id="12" name="TextBox 11"/>
          <p:cNvSpPr txBox="1"/>
          <p:nvPr/>
        </p:nvSpPr>
        <p:spPr>
          <a:xfrm>
            <a:off x="945324" y="4764682"/>
            <a:ext cx="4853051" cy="1331317"/>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הוא מתפלל בקצרה: ״ה׳ אלהי אברהם יצחק וישראל היום יודע כי אתה אלהים בישראל...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אליהו פוגש את אחאב ומציע התמודדות בהר הכרמל.</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נביאי הבעל מקריבים ואין עונה, ואליהו בונה מזבח וה׳ עונה באש.</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העם: ״ה׳ הוא האלהים״ ונביאי הבעל נשחטים.</a:t>
            </a:r>
          </a:p>
        </p:txBody>
      </p:sp>
      <p:sp>
        <p:nvSpPr>
          <p:cNvPr id="11" name="TextBox 10"/>
          <p:cNvSpPr txBox="1"/>
          <p:nvPr/>
        </p:nvSpPr>
        <p:spPr>
          <a:xfrm>
            <a:off x="174783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4</a:t>
            </a:r>
          </a:p>
        </p:txBody>
      </p:sp>
      <p:sp>
        <p:nvSpPr>
          <p:cNvPr id="12" name="TextBox 11"/>
          <p:cNvSpPr txBox="1"/>
          <p:nvPr/>
        </p:nvSpPr>
        <p:spPr>
          <a:xfrm>
            <a:off x="89447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אליהו מתפלל ובא גשם.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מלכים א י"ח, א'</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וַיְהִי יָמִים רַבִּים וּדְבַר־ה' הָיָה אֶל־אֵלִיָּהוּ בַּשָּׁנָה הַשְּׁלִישִׁית לֵאמֹר </a:t>
            </a:r>
            <a:r>
              <a:rPr sz="4100" b="1" i="0" lang="he-IL">
                <a:solidFill>
                  <a:srgbClr val="E63946"/>
                </a:solidFill>
                <a:latin typeface="Frank Ruhl Libre"/>
                <a:cs typeface="Frank Ruhl Libre"/>
                <a:ea typeface="Frank Ruhl Libre"/>
              </a:rPr>
              <a:t>לֵךְ הֵרָאֵה אֶל־אַחְאָב וְאֶתְּנָה מָטָר עַל</a:t>
            </a:r>
            <a:r>
              <a:rPr sz="4100" b="0" i="0" lang="he-IL">
                <a:solidFill>
                  <a:srgbClr val="141414"/>
                </a:solidFill>
                <a:latin typeface="Frank Ruhl Libre"/>
                <a:cs typeface="Frank Ruhl Libre"/>
                <a:ea typeface="Frank Ruhl Libre"/>
              </a:rPr>
              <a:t>־פְּנֵי הָאֲדָמָה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מחזור סיפורי אליהו (פרקים י״ז עד י״ט) עוסק במלחמת אליהו בעבודת הבעל ובאחאב ואיזבל.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מלכים א י"ח, ט"ז</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וַיֵּלֶךְ עֹבַדְיָהוּ לִקְרַאת אַחְאָב</a:t>
            </a:r>
            <a:r>
              <a:rPr sz="4100" b="0" i="0" lang="he-IL">
                <a:solidFill>
                  <a:srgbClr val="141414"/>
                </a:solidFill>
                <a:latin typeface="Frank Ruhl Libre"/>
                <a:cs typeface="Frank Ruhl Libre"/>
                <a:ea typeface="Frank Ruhl Libre"/>
              </a:rPr>
              <a:t> וַיַּגֶּד־לוֹ וַיֵּלֶךְ אַחְאָב לִקְרַאת אֵלִיָּהוּ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אחאב ואליהו נפגשים, וכל אחד מכנה את השני ״עוכר ישראל״: אחאב מאשים את אליהו בבצורת, ואליהו מאשים את אחאב בעזיבת מצוות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מלכים א י"ח, כ"ה</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וַיֹּאמֶר אֵלִיָּהוּ לִנְבִיאֵי הַבַּעַל</a:t>
            </a:r>
            <a:r>
              <a:rPr sz="4100" b="0" i="0" lang="he-IL">
                <a:solidFill>
                  <a:srgbClr val="141414"/>
                </a:solidFill>
                <a:latin typeface="Frank Ruhl Libre"/>
                <a:cs typeface="Frank Ruhl Libre"/>
                <a:ea typeface="Frank Ruhl Libre"/>
              </a:rPr>
              <a:t> בַּחֲרוּ לָכֶם הַפָּר הָאֶחָד וַעֲשׂוּ רִאשֹׁנָה כִּי אַתֶּם הָרַבִּים וְקִרְאוּ בְּשֵׁם אֱלֹהֵיכֶם וְאֵשׁ לֹא תָשִׂימוּ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נביאי הבעל מכינים את הפר וקוראים בשם הבעל מבוקר עד צהריים: ״הבעל ענינו״.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מלכים א י"ח, מ"א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וַיֹּאמֶר אֵלִיָּהוּ לְאַחְאָב </a:t>
            </a:r>
            <a:r>
              <a:rPr sz="4100" b="1" i="0" lang="he-IL">
                <a:solidFill>
                  <a:srgbClr val="E63946"/>
                </a:solidFill>
                <a:latin typeface="Frank Ruhl Libre"/>
                <a:cs typeface="Frank Ruhl Libre"/>
                <a:ea typeface="Frank Ruhl Libre"/>
              </a:rPr>
              <a:t>עֲלֵה אֱכֹל וּשְׁתֵה כִּי־קוֹל הֲמוֹן הַגָּשֶׁם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אליהו אומר לאחאב ״עלה אכל ושתה כי קול המון הגשם״, וזה מראה שאחאב צם בעת הבצורת.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מילה מנחה</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קורבנות</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מתנה מן החי או מן הצומח שמביא אדם למקדש לכבוד האל.</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נבואה</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דברי נביא.</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פולחן</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עבודה לאלוהות באמצעות קורבנות, תפילות וצומות במקדש או מחוצה לו.</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תיאופורי (שם תאופורי)</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שם שיש בו מרכיב של שם אלוהים: יהו נתן, ישר אל , אל יקים, ירמ יה .</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רד"ק</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רד"ק על מלכים א י"ח, א'</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ואתנה מטר</a:t>
            </a:r>
            <a:r>
              <a:rPr sz="2800" b="0" i="0" lang="he-IL">
                <a:solidFill>
                  <a:srgbClr val="141414"/>
                </a:solidFill>
                <a:latin typeface="Frank Ruhl Libre"/>
                <a:cs typeface="Frank Ruhl Libre"/>
                <a:ea typeface="Frank Ruhl Libre"/>
              </a:rPr>
              <a:t>. כי מפני הרעב שבו רבים בתשובה והטיבו דרכיהם ועוד שהיו בישראל ז' אלפים אשר לא כרעו לבעל:</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רד"ק על «ואתנה מטר»?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א׳–ט״ו («אליהו ועבדיהו»).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כ״ה–מ׳ («נביאי הבעל»).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מ״א–מ״ו («הקרבן והגשם»).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לדעתכם, האם דברי אליהו לעם יכולים להיחשב שיח מְקָרֵב?</a:t>
            </a:r>
          </a:p>
        </p:txBody>
      </p:sp>
      <p:sp>
        <p:nvSpPr>
          <p:cNvPr id="6" name="TextBox 5"/>
          <p:cNvSpPr txBox="1"/>
          <p:nvPr/>
        </p:nvSpPr>
        <p:spPr>
          <a:xfrm>
            <a:off x="4926393" y="3873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לדעתך, מה הייתה דרך הפעולה היעילה יותר נגד שלטון אחאב, הדרך של עובדיהו או הדרך של אליהו?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אליהו בהר הכרמל</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אליהו ועבדיהו</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ההתמודדות</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נביאי הבעל</a:t>
            </a:r>
          </a:p>
        </p:txBody>
      </p:sp>
      <p:sp>
        <p:nvSpPr>
          <p:cNvPr id="9" name="TextBox 8"/>
          <p:cNvSpPr txBox="1"/>
          <p:nvPr/>
        </p:nvSpPr>
        <p:spPr>
          <a:xfrm>
            <a:off x="879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הקרבן והגשם</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תשפ"ה (שאלון 1361))</a:t>
            </a:r>
          </a:p>
          <a:p>
            <a:pPr algn="r" rtl="1">
              <a:lnSpc>
                <a:spcPts val="3000"/>
              </a:lnSpc>
            </a:pPr>
            <a:r>
              <a:rPr sz="2000" b="0" i="0" lang="he-IL">
                <a:solidFill>
                  <a:srgbClr val="141414"/>
                </a:solidFill>
                <a:latin typeface="Assistant"/>
                <a:cs typeface="Assistant"/>
                <a:ea typeface="Assistant"/>
              </a:rPr>
              <a:t>4. קראו מלכים א, פרק י"ח, פסוקים י"ז–ל"ט.</a:t>
            </a:r>
          </a:p>
          <a:p>
            <a:pPr algn="r" rtl="1">
              <a:lnSpc>
                <a:spcPts val="3000"/>
              </a:lnSpc>
            </a:pPr>
            <a:r>
              <a:rPr sz="2000" b="0" i="0" lang="he-IL">
                <a:solidFill>
                  <a:srgbClr val="141414"/>
                </a:solidFill>
                <a:latin typeface="Assistant"/>
                <a:cs typeface="Assistant"/>
                <a:ea typeface="Assistant"/>
              </a:rPr>
              <a:t>א. קראו פסוקים י"ז–כ"ד ואת ההגדרה שלפניכם ל"תקשורת מקרבת".</a:t>
            </a:r>
          </a:p>
          <a:p>
            <a:pPr algn="r" rtl="1">
              <a:lnSpc>
                <a:spcPts val="3000"/>
              </a:lnSpc>
            </a:pPr>
            <a:r>
              <a:rPr sz="2000" b="0" i="0" lang="he-IL">
                <a:solidFill>
                  <a:srgbClr val="141414"/>
                </a:solidFill>
                <a:latin typeface="Assistant"/>
                <a:cs typeface="Assistant"/>
                <a:ea typeface="Assistant"/>
              </a:rPr>
              <a:t>"תקשורת מקרבת היא גישה לניהול שיח באופן שמגדיל את הסיכוי לחיבור בין בני אדם ולהבנה ההדדית, והיא מסייעת במימוש שיח מועיל ובונה אמון הדדי, תוך הימנעות מריב ומאגרסיביות."</a:t>
            </a:r>
          </a:p>
          <a:p>
            <a:pPr algn="r" rtl="1">
              <a:lnSpc>
                <a:spcPts val="3000"/>
              </a:lnSpc>
            </a:pPr>
            <a:r>
              <a:rPr sz="2000" b="0" i="0" lang="he-IL">
                <a:solidFill>
                  <a:srgbClr val="141414"/>
                </a:solidFill>
                <a:latin typeface="Assistant"/>
                <a:cs typeface="Assistant"/>
                <a:ea typeface="Assistant"/>
              </a:rPr>
              <a:t>(מעובד על פי ההגדרה באתר של מרכז גוף-נפש ומתוך ויקיפדיה)</a:t>
            </a:r>
          </a:p>
          <a:p>
            <a:pPr algn="r" rtl="1">
              <a:lnSpc>
                <a:spcPts val="3000"/>
              </a:lnSpc>
            </a:pPr>
            <a:r>
              <a:rPr sz="2000" b="0" i="0" lang="he-IL">
                <a:solidFill>
                  <a:srgbClr val="141414"/>
                </a:solidFill>
                <a:latin typeface="Assistant"/>
                <a:cs typeface="Assistant"/>
                <a:ea typeface="Assistant"/>
              </a:rPr>
              <a:t>(1) הסבירו מדוע הדו-שיח בין אחאב ובין אליהו לא נערך על פי ההגדרה של תקשורת מקרבת. (8 נקודות)</a:t>
            </a:r>
          </a:p>
          <a:p>
            <a:pPr algn="r" rtl="1">
              <a:lnSpc>
                <a:spcPts val="3000"/>
              </a:lnSpc>
            </a:pPr>
            <a:r>
              <a:rPr sz="2000" b="0" i="0" lang="he-IL">
                <a:solidFill>
                  <a:srgbClr val="141414"/>
                </a:solidFill>
                <a:latin typeface="Assistant"/>
                <a:cs typeface="Assistant"/>
                <a:ea typeface="Assistant"/>
              </a:rPr>
              <a:t>(2) לדעתכם, האם דברי אליהו לעם יכולים להיחשב שיח מְקָרֵב? נמקו את דבריכם, ובססו אותם על הכתוב.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א׳–ט״ו («אליהו ועבדיהו»).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מחזור סיפורי אליהו (פרקים י״ז עד י״ט) עוסק במלחמת אליהו בעבודת הבעל ובאחאב ואיזבל. אליהו הכריז על בצורת של שלוש שנים כעונש מידה כנגד מידה, כי הבעל נחשב אל הגשם והפריון (טקסטולוגיה).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כ״ה–מ׳ («נביאי הבעל»).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נביאי הבעל מכינים את הפר וקוראים בשם הבעל מבוקר עד צהריים: ״הבעל ענינו״. ״ואין קול ואין ענה״ - המילה ״אין״ חוזרת חמש פעמים ומבטאת שהבעל אינו קיים והריק מכל מהות, מול הישות של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מ״א–מ״ו («הקרבן והגשם»).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אליהו אומר לאחאב ״עלה אכל ושתה כי קול המון הגשם״, וזה מראה שאחאב צם בעת הבצורת. אליהו עולה לראש הכרמל, גוחן ארצה ושם פניו בין ברכיו, ושולח את נערו שבע פעמים להביט.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4</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כאשר אליהו ואחאב נפגשו, אחאב פנה אל אליהו בכעס והאשים אותו שהוא "עוכר ישראל", אליהו עשה את אותו הדבר והאשים את אחאב שהוא ומשפחתו "עכרו" את העם. התקשורת בין אליהו ואחאב אינה תקשורת מקרבת כיוון ששניהם פונים באופן אגרסיבי אחד אל השני והם אינם מאפשרים שיח מועיל ומחבר.</a:t>
            </a:r>
          </a:p>
          <a:p>
            <a:pPr algn="r" rtl="1">
              <a:lnSpc>
                <a:spcPts val="2850"/>
              </a:lnSpc>
            </a:pPr>
            <a:r>
              <a:rPr sz="1900" b="0" i="0" lang="he-IL">
                <a:solidFill>
                  <a:srgbClr val="141414"/>
                </a:solidFill>
                <a:latin typeface="Assistant"/>
                <a:cs typeface="Assistant"/>
                <a:ea typeface="Assistant"/>
              </a:rPr>
              <a:t>(2) דבריו של אליהו לעם לא יכולים להיחשב כשיח מקרב כיוון שגם כלפי העם, אליהו פונה בהאשמה: "עד מתי אתם פוסחים על שתי הסעיפים". אליהו דורש מהעם להפסיק את אמונתם הסינקרטיסטית, לעבוד את האלוהים ובמקביל לעבוד אל אחר.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או: דבריו של אליהו יכולים להיחשב כשיח מקרב כיוון שאליהו מנסה להתחבר אל העם ולהביא אותו להבנה לגבי כוחו ועוצמתו של האלוהים. אליהו מציע שיערכו את מבחן האש, כדי להוכיח את עליונותו של ה' ולסייע לעם בבחירה הנכונה, באל הנכון. והעם נענה לו ברצון. "והיה האלוהים אשר יענה באש הוא האלוהים, ויען כל העם ויאמרו טוב הדבר".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אליהו בהר הכרמל – שאלון 1262</dc:title>
  <dc:subject/>
  <dc:creator/>
  <cp:keywords/>
  <dc:description/>
  <cp:lastModifiedBy/>
  <cp:revision>1</cp:revision>
  <dcterms:created xsi:type="dcterms:W3CDTF">2013-01-27T09:14:16Z</dcterms:created>
  <dcterms:modified xsi:type="dcterms:W3CDTF">2013-01-27T09:15:58Z</dcterms:modified>
  <cp:category/>
</cp:coreProperties>
</file>