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793230" y="1587500"/>
            <a:ext cx="4447540" cy="444500"/>
          </a:xfrm>
          <a:prstGeom prst="rect">
            <a:avLst/>
          </a:prstGeom>
          <a:noFill/>
        </p:spPr>
        <p:txBody>
          <a:bodyPr wrap="square" lIns="0" rIns="0" tIns="0" bIns="0" anchor="t"/>
          <a:lstStyle/>
          <a:p>
            <a:pPr algn="r" rtl="1">
              <a:lnSpc>
                <a:spcPts val="3500"/>
              </a:lnSpc>
            </a:pPr>
            <a:r>
              <a:rPr sz="2400" b="0" i="0" lang="he-IL">
                <a:solidFill>
                  <a:srgbClr val="7A3B1D"/>
                </a:solidFill>
                <a:latin typeface="Bellefair"/>
                <a:cs typeface="Bellefair"/>
                <a:ea typeface="Bellefair"/>
              </a:rPr>
              <a:t>מלכים א י״ט</a:t>
            </a:r>
          </a:p>
        </p:txBody>
      </p:sp>
      <p:sp>
        <p:nvSpPr>
          <p:cNvPr id="4" name="TextBox 3"/>
          <p:cNvSpPr txBox="1"/>
          <p:nvPr/>
        </p:nvSpPr>
        <p:spPr>
          <a:xfrm>
            <a:off x="6793230" y="2032000"/>
            <a:ext cx="4447540" cy="1905000"/>
          </a:xfrm>
          <a:prstGeom prst="rect">
            <a:avLst/>
          </a:prstGeom>
          <a:noFill/>
        </p:spPr>
        <p:txBody>
          <a:bodyPr wrap="square" lIns="0" rIns="0" tIns="0" bIns="0" anchor="ctr"/>
          <a:lstStyle/>
          <a:p>
            <a:pPr algn="r" rtl="1">
              <a:lnSpc>
                <a:spcPts val="6480"/>
              </a:lnSpc>
            </a:pPr>
            <a:r>
              <a:rPr sz="6000" b="0" i="0" lang="he-IL">
                <a:solidFill>
                  <a:srgbClr val="2C2418"/>
                </a:solidFill>
                <a:latin typeface="Bellefair"/>
                <a:cs typeface="Bellefair"/>
                <a:ea typeface="Bellefair"/>
              </a:rPr>
              <a:t>אליהו בחורב</a:t>
            </a:r>
          </a:p>
        </p:txBody>
      </p:sp>
      <p:sp>
        <p:nvSpPr>
          <p:cNvPr id="5" name="TextBox 4"/>
          <p:cNvSpPr txBox="1"/>
          <p:nvPr/>
        </p:nvSpPr>
        <p:spPr>
          <a:xfrm>
            <a:off x="6793230" y="3949700"/>
            <a:ext cx="4447540" cy="406400"/>
          </a:xfrm>
          <a:prstGeom prst="rect">
            <a:avLst/>
          </a:prstGeom>
          <a:noFill/>
        </p:spPr>
        <p:txBody>
          <a:bodyPr wrap="square" lIns="0" rIns="0" tIns="0" bIns="0" anchor="t"/>
          <a:lstStyle/>
          <a:p>
            <a:pPr algn="r" rtl="1">
              <a:lnSpc>
                <a:spcPts val="3200"/>
              </a:lnSpc>
            </a:pPr>
            <a:r>
              <a:rPr sz="1800" b="0" i="0" lang="he-IL">
                <a:solidFill>
                  <a:srgbClr val="5B4A30"/>
                </a:solidFill>
                <a:latin typeface="David Libre"/>
                <a:cs typeface="David Libre"/>
                <a:ea typeface="David Libre"/>
              </a:rPr>
              <a:t>שאלון 1262 · מלכים א</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מטרות השיעור</a:t>
            </a:r>
          </a:p>
        </p:txBody>
      </p:sp>
      <p:sp>
        <p:nvSpPr>
          <p:cNvPr id="5" name="TextBox 4"/>
          <p:cNvSpPr txBox="1"/>
          <p:nvPr/>
        </p:nvSpPr>
        <p:spPr>
          <a:xfrm>
            <a:off x="10452100" y="18732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1</a:t>
            </a:r>
          </a:p>
        </p:txBody>
      </p:sp>
      <p:sp>
        <p:nvSpPr>
          <p:cNvPr id="6" name="TextBox 5"/>
          <p:cNvSpPr txBox="1"/>
          <p:nvPr/>
        </p:nvSpPr>
        <p:spPr>
          <a:xfrm>
            <a:off x="4873561" y="17780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נכיר את הסיפור «אליהו בחורב» (מלכים א י״ט) ואת הדמויות בו</a:t>
            </a:r>
          </a:p>
        </p:txBody>
      </p:sp>
      <p:sp>
        <p:nvSpPr>
          <p:cNvPr id="7" name="TextBox 6"/>
          <p:cNvSpPr txBox="1"/>
          <p:nvPr/>
        </p:nvSpPr>
        <p:spPr>
          <a:xfrm>
            <a:off x="10452100" y="29781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2</a:t>
            </a:r>
          </a:p>
        </p:txBody>
      </p:sp>
      <p:sp>
        <p:nvSpPr>
          <p:cNvPr id="8" name="TextBox 7"/>
          <p:cNvSpPr txBox="1"/>
          <p:nvPr/>
        </p:nvSpPr>
        <p:spPr>
          <a:xfrm>
            <a:off x="4873561" y="28829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נבחן כיצד הסיפור מבטא את התמה «מלכים א»</a:t>
            </a:r>
          </a:p>
        </p:txBody>
      </p:sp>
      <p:sp>
        <p:nvSpPr>
          <p:cNvPr id="9" name="TextBox 8"/>
          <p:cNvSpPr txBox="1"/>
          <p:nvPr/>
        </p:nvSpPr>
        <p:spPr>
          <a:xfrm>
            <a:off x="10452100" y="40830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3</a:t>
            </a:r>
          </a:p>
        </p:txBody>
      </p:sp>
      <p:sp>
        <p:nvSpPr>
          <p:cNvPr id="10" name="TextBox 9"/>
          <p:cNvSpPr txBox="1"/>
          <p:nvPr/>
        </p:nvSpPr>
        <p:spPr>
          <a:xfrm>
            <a:off x="4873561" y="39878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נקרא פסוקי מפתח ונעמיק בפירוש רש"י ורד"ק</a:t>
            </a:r>
          </a:p>
        </p:txBody>
      </p:sp>
      <p:sp>
        <p:nvSpPr>
          <p:cNvPr id="11" name="TextBox 10"/>
          <p:cNvSpPr txBox="1"/>
          <p:nvPr/>
        </p:nvSpPr>
        <p:spPr>
          <a:xfrm>
            <a:off x="10452100" y="51879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4</a:t>
            </a:r>
          </a:p>
        </p:txBody>
      </p:sp>
      <p:sp>
        <p:nvSpPr>
          <p:cNvPr id="12" name="TextBox 11"/>
          <p:cNvSpPr txBox="1"/>
          <p:nvPr/>
        </p:nvSpPr>
        <p:spPr>
          <a:xfrm>
            <a:off x="4873561" y="50927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הדמויות בסיפור</a:t>
            </a:r>
          </a:p>
        </p:txBody>
      </p:sp>
      <p:sp>
        <p:nvSpPr>
          <p:cNvPr id="5" name="TextBox 4"/>
          <p:cNvSpPr txBox="1"/>
          <p:nvPr/>
        </p:nvSpPr>
        <p:spPr>
          <a:xfrm>
            <a:off x="6485191" y="2057400"/>
            <a:ext cx="4669917"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אליהו</a:t>
            </a:r>
          </a:p>
        </p:txBody>
      </p:sp>
      <p:sp>
        <p:nvSpPr>
          <p:cNvPr id="6" name="TextBox 5"/>
          <p:cNvSpPr txBox="1"/>
          <p:nvPr/>
        </p:nvSpPr>
        <p:spPr>
          <a:xfrm>
            <a:off x="6485191" y="2616200"/>
            <a:ext cx="4669917" cy="1157585"/>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אליהו לן במערה והאל שואל: ״מה לך פה אליהו״.</a:t>
            </a:r>
          </a:p>
        </p:txBody>
      </p:sp>
      <p:sp>
        <p:nvSpPr>
          <p:cNvPr id="7" name="TextBox 6"/>
          <p:cNvSpPr txBox="1"/>
          <p:nvPr/>
        </p:nvSpPr>
        <p:spPr>
          <a:xfrm>
            <a:off x="1036891" y="2057400"/>
            <a:ext cx="4669917"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אלישע</a:t>
            </a:r>
          </a:p>
        </p:txBody>
      </p:sp>
      <p:sp>
        <p:nvSpPr>
          <p:cNvPr id="8" name="TextBox 7"/>
          <p:cNvSpPr txBox="1"/>
          <p:nvPr/>
        </p:nvSpPr>
        <p:spPr>
          <a:xfrm>
            <a:off x="1036891" y="2616200"/>
            <a:ext cx="4669917" cy="1157585"/>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אלישע שוחט את הבקר, בוער בעצים של המחרשה, נפרד מהוריו והולך אחרי אליהו כמשרתו ויורשו.</a:t>
            </a:r>
          </a:p>
        </p:txBody>
      </p:sp>
      <p:sp>
        <p:nvSpPr>
          <p:cNvPr id="9" name="TextBox 8"/>
          <p:cNvSpPr txBox="1"/>
          <p:nvPr/>
        </p:nvSpPr>
        <p:spPr>
          <a:xfrm>
            <a:off x="6485191" y="4561185"/>
            <a:ext cx="4669917"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איזבל</a:t>
            </a:r>
          </a:p>
        </p:txBody>
      </p:sp>
      <p:sp>
        <p:nvSpPr>
          <p:cNvPr id="10" name="TextBox 9"/>
          <p:cNvSpPr txBox="1"/>
          <p:nvPr/>
        </p:nvSpPr>
        <p:spPr>
          <a:xfrm>
            <a:off x="6485191" y="5119985"/>
            <a:ext cx="4669917" cy="506114"/>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איזבל מאיימת על אליהו והוא בורח מבאר שבע.</a:t>
            </a:r>
          </a:p>
        </p:txBody>
      </p:sp>
      <p:sp>
        <p:nvSpPr>
          <p:cNvPr id="11" name="TextBox 10"/>
          <p:cNvSpPr txBox="1"/>
          <p:nvPr/>
        </p:nvSpPr>
        <p:spPr>
          <a:xfrm>
            <a:off x="1036891" y="4561185"/>
            <a:ext cx="4669917"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משה</a:t>
            </a:r>
          </a:p>
        </p:txBody>
      </p:sp>
      <p:sp>
        <p:nvSpPr>
          <p:cNvPr id="12" name="TextBox 11"/>
          <p:cNvSpPr txBox="1"/>
          <p:nvPr/>
        </p:nvSpPr>
        <p:spPr>
          <a:xfrm>
            <a:off x="1036891" y="5119985"/>
            <a:ext cx="4669917" cy="506114"/>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זה מקביל לשהות משה בהר סיני.</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רצף האירועים</a:t>
            </a:r>
          </a:p>
        </p:txBody>
      </p:sp>
      <p:sp>
        <p:nvSpPr>
          <p:cNvPr id="5" name="TextBox 4"/>
          <p:cNvSpPr txBox="1"/>
          <p:nvPr/>
        </p:nvSpPr>
        <p:spPr>
          <a:xfrm>
            <a:off x="9910762"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1</a:t>
            </a:r>
          </a:p>
        </p:txBody>
      </p:sp>
      <p:sp>
        <p:nvSpPr>
          <p:cNvPr id="6" name="TextBox 5"/>
          <p:cNvSpPr txBox="1"/>
          <p:nvPr/>
        </p:nvSpPr>
        <p:spPr>
          <a:xfrm>
            <a:off x="9044320" y="2489200"/>
            <a:ext cx="2266283"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איזבל מאיימת על אליהו והוא בורח מבאר שבע.</a:t>
            </a:r>
          </a:p>
        </p:txBody>
      </p:sp>
      <p:sp>
        <p:nvSpPr>
          <p:cNvPr id="7" name="TextBox 6"/>
          <p:cNvSpPr txBox="1"/>
          <p:nvPr/>
        </p:nvSpPr>
        <p:spPr>
          <a:xfrm>
            <a:off x="7189787"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2</a:t>
            </a:r>
          </a:p>
        </p:txBody>
      </p:sp>
      <p:sp>
        <p:nvSpPr>
          <p:cNvPr id="8" name="TextBox 7"/>
          <p:cNvSpPr txBox="1"/>
          <p:nvPr/>
        </p:nvSpPr>
        <p:spPr>
          <a:xfrm>
            <a:off x="6323345" y="2489200"/>
            <a:ext cx="2266283"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אליהו מתייאש ומבקש למות, אך מלאך מאכיל אותו.</a:t>
            </a:r>
          </a:p>
        </p:txBody>
      </p:sp>
      <p:sp>
        <p:nvSpPr>
          <p:cNvPr id="9" name="TextBox 8"/>
          <p:cNvSpPr txBox="1"/>
          <p:nvPr/>
        </p:nvSpPr>
        <p:spPr>
          <a:xfrm>
            <a:off x="4468812"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3</a:t>
            </a:r>
          </a:p>
        </p:txBody>
      </p:sp>
      <p:sp>
        <p:nvSpPr>
          <p:cNvPr id="10" name="TextBox 9"/>
          <p:cNvSpPr txBox="1"/>
          <p:nvPr/>
        </p:nvSpPr>
        <p:spPr>
          <a:xfrm>
            <a:off x="3602370" y="2489200"/>
            <a:ext cx="2266283"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בחורב: רוח, רעש ואש, ו״קול דממה דקה״.</a:t>
            </a:r>
          </a:p>
        </p:txBody>
      </p:sp>
      <p:sp>
        <p:nvSpPr>
          <p:cNvPr id="11" name="TextBox 10"/>
          <p:cNvSpPr txBox="1"/>
          <p:nvPr/>
        </p:nvSpPr>
        <p:spPr>
          <a:xfrm>
            <a:off x="1747837"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4</a:t>
            </a:r>
          </a:p>
        </p:txBody>
      </p:sp>
      <p:sp>
        <p:nvSpPr>
          <p:cNvPr id="12" name="TextBox 11"/>
          <p:cNvSpPr txBox="1"/>
          <p:nvPr/>
        </p:nvSpPr>
        <p:spPr>
          <a:xfrm>
            <a:off x="881395" y="2489200"/>
            <a:ext cx="2266283"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ה׳ שולח אותו למשוח את חזאל, יהוא ואלישע.</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מלכים א י"ט, ה'</a:t>
            </a:r>
          </a:p>
        </p:txBody>
      </p:sp>
      <p:sp>
        <p:nvSpPr>
          <p:cNvPr id="5" name="TextBox 4"/>
          <p:cNvSpPr txBox="1"/>
          <p:nvPr/>
        </p:nvSpPr>
        <p:spPr>
          <a:xfrm>
            <a:off x="1726945" y="2644775"/>
            <a:ext cx="8738108" cy="1822450"/>
          </a:xfrm>
          <a:prstGeom prst="rect">
            <a:avLst/>
          </a:prstGeom>
          <a:noFill/>
        </p:spPr>
        <p:txBody>
          <a:bodyPr wrap="square" lIns="0" rIns="0" tIns="0" bIns="0" anchor="t"/>
          <a:lstStyle/>
          <a:p>
            <a:pPr algn="ctr" rtl="1">
              <a:lnSpc>
                <a:spcPts val="7175"/>
              </a:lnSpc>
            </a:pPr>
            <a:r>
              <a:rPr sz="4100" b="0" i="0" lang="he-IL">
                <a:solidFill>
                  <a:srgbClr val="2C2418"/>
                </a:solidFill>
                <a:latin typeface="Frank Ruhl Libre"/>
                <a:cs typeface="Frank Ruhl Libre"/>
                <a:ea typeface="Frank Ruhl Libre"/>
              </a:rPr>
              <a:t>וַיִּשְׁכַּב וַיִּישַׁן תַּחַת רֹתֶם אֶחָד וְהִנֵּה־זֶה מַלְאָךְ נֹגֵעַ בּוֹ וַיֹּאמֶר לוֹ </a:t>
            </a:r>
            <a:r>
              <a:rPr sz="4100" b="1" i="0" lang="he-IL" u="sng">
                <a:solidFill>
                  <a:srgbClr val="7A3B1D"/>
                </a:solidFill>
                <a:latin typeface="Frank Ruhl Libre"/>
                <a:cs typeface="Frank Ruhl Libre"/>
                <a:ea typeface="Frank Ruhl Libre"/>
              </a:rPr>
              <a:t>קוּם אֱכוֹל</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1759"/>
              </a:lnSpc>
            </a:pPr>
            <a:r>
              <a:rPr sz="1300" b="0" i="0" lang="he-IL">
                <a:solidFill>
                  <a:srgbClr val="2C2418"/>
                </a:solidFill>
                <a:latin typeface="David Libre"/>
                <a:cs typeface="David Libre"/>
                <a:ea typeface="David Libre"/>
              </a:rPr>
              <a:t>אחאב מספר לאיזבל על טבח נביאי הבעל, והיא שולחת מלאך לאליהו: ״כה יעשון אלהים וכה יוספון כי כעת מחר אשים את נפשך…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מלכים א י"ט, ט'</a:t>
            </a:r>
          </a:p>
        </p:txBody>
      </p:sp>
      <p:sp>
        <p:nvSpPr>
          <p:cNvPr id="5" name="TextBox 4"/>
          <p:cNvSpPr txBox="1"/>
          <p:nvPr/>
        </p:nvSpPr>
        <p:spPr>
          <a:xfrm>
            <a:off x="1726945" y="2644775"/>
            <a:ext cx="8738108" cy="1822450"/>
          </a:xfrm>
          <a:prstGeom prst="rect">
            <a:avLst/>
          </a:prstGeom>
          <a:noFill/>
        </p:spPr>
        <p:txBody>
          <a:bodyPr wrap="square" lIns="0" rIns="0" tIns="0" bIns="0" anchor="t"/>
          <a:lstStyle/>
          <a:p>
            <a:pPr algn="ctr" rtl="1">
              <a:lnSpc>
                <a:spcPts val="7175"/>
              </a:lnSpc>
            </a:pPr>
            <a:r>
              <a:rPr sz="4100" b="0" i="0" lang="he-IL">
                <a:solidFill>
                  <a:srgbClr val="2C2418"/>
                </a:solidFill>
                <a:latin typeface="Frank Ruhl Libre"/>
                <a:cs typeface="Frank Ruhl Libre"/>
                <a:ea typeface="Frank Ruhl Libre"/>
              </a:rPr>
              <a:t>וַיָּבֹא־שָׁם אֶל־הַמְּעָרָה וַיָּלֶן שָׁם וְהִנֵּה דְבַר־ה' אֵלָיו וַיֹּאמֶר לוֹ </a:t>
            </a:r>
            <a:r>
              <a:rPr sz="4100" b="1" i="0" lang="he-IL" u="sng">
                <a:solidFill>
                  <a:srgbClr val="7A3B1D"/>
                </a:solidFill>
                <a:latin typeface="Frank Ruhl Libre"/>
                <a:cs typeface="Frank Ruhl Libre"/>
                <a:ea typeface="Frank Ruhl Libre"/>
              </a:rPr>
              <a:t>מַה־לְּךָ פֹה אֵלִיָּהוּ</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אליהו לן במערה והאל שואל: ״מה לך פה אליהו״.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מלכים א י"ט, ט"ו</a:t>
            </a:r>
          </a:p>
        </p:txBody>
      </p:sp>
      <p:sp>
        <p:nvSpPr>
          <p:cNvPr id="5" name="TextBox 4"/>
          <p:cNvSpPr txBox="1"/>
          <p:nvPr/>
        </p:nvSpPr>
        <p:spPr>
          <a:xfrm>
            <a:off x="1726945" y="2644775"/>
            <a:ext cx="8738108" cy="1822450"/>
          </a:xfrm>
          <a:prstGeom prst="rect">
            <a:avLst/>
          </a:prstGeom>
          <a:noFill/>
        </p:spPr>
        <p:txBody>
          <a:bodyPr wrap="square" lIns="0" rIns="0" tIns="0" bIns="0" anchor="t"/>
          <a:lstStyle/>
          <a:p>
            <a:pPr algn="ctr" rtl="1">
              <a:lnSpc>
                <a:spcPts val="7175"/>
              </a:lnSpc>
            </a:pPr>
            <a:r>
              <a:rPr sz="4100" b="0" i="0" lang="he-IL">
                <a:solidFill>
                  <a:srgbClr val="2C2418"/>
                </a:solidFill>
                <a:latin typeface="Frank Ruhl Libre"/>
                <a:cs typeface="Frank Ruhl Libre"/>
                <a:ea typeface="Frank Ruhl Libre"/>
              </a:rPr>
              <a:t>וַיֹּאמֶר ה' אֵלָיו </a:t>
            </a:r>
            <a:r>
              <a:rPr sz="4100" b="1" i="0" lang="he-IL" u="sng">
                <a:solidFill>
                  <a:srgbClr val="7A3B1D"/>
                </a:solidFill>
                <a:latin typeface="Frank Ruhl Libre"/>
                <a:cs typeface="Frank Ruhl Libre"/>
                <a:ea typeface="Frank Ruhl Libre"/>
              </a:rPr>
              <a:t>לֵךְ שׁוּב לְדַרְכְּךָ מִדְבַּרָה דַמָּשֶׂק וּבָאתָ וּמָשַׁחְתָּ</a:t>
            </a:r>
            <a:r>
              <a:rPr sz="4100" b="0" i="0" lang="he-IL">
                <a:solidFill>
                  <a:srgbClr val="2C2418"/>
                </a:solidFill>
                <a:latin typeface="Frank Ruhl Libre"/>
                <a:cs typeface="Frank Ruhl Libre"/>
                <a:ea typeface="Frank Ruhl Libre"/>
              </a:rPr>
              <a:t> אֶת־חֲזָאֵל לְמֶלֶךְ עַל־אֲרָם</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ה׳ עובר: ״רוח גדולה וחזק מפרק הרים ומשבר סלעים לפני ה׳ לא ברוח ה׳ ואחר הרוח רעש לא ברעש ה׳ ואחר הרעש…</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מלכים א י"ט, ב'</a:t>
            </a:r>
          </a:p>
        </p:txBody>
      </p:sp>
      <p:sp>
        <p:nvSpPr>
          <p:cNvPr id="5" name="TextBox 4"/>
          <p:cNvSpPr txBox="1"/>
          <p:nvPr/>
        </p:nvSpPr>
        <p:spPr>
          <a:xfrm>
            <a:off x="1726945" y="2189162"/>
            <a:ext cx="8738108" cy="2733675"/>
          </a:xfrm>
          <a:prstGeom prst="rect">
            <a:avLst/>
          </a:prstGeom>
          <a:noFill/>
        </p:spPr>
        <p:txBody>
          <a:bodyPr wrap="square" lIns="0" rIns="0" tIns="0" bIns="0" anchor="t"/>
          <a:lstStyle/>
          <a:p>
            <a:pPr algn="ctr" rtl="1">
              <a:lnSpc>
                <a:spcPts val="7175"/>
              </a:lnSpc>
            </a:pPr>
            <a:r>
              <a:rPr sz="4100" b="0" i="0" lang="he-IL">
                <a:solidFill>
                  <a:srgbClr val="2C2418"/>
                </a:solidFill>
                <a:latin typeface="Frank Ruhl Libre"/>
                <a:cs typeface="Frank Ruhl Libre"/>
                <a:ea typeface="Frank Ruhl Libre"/>
              </a:rPr>
              <a:t>וַתִּשְׁלַח אִיזֶבֶל מַלְאָךְ אֶל־אֵלִיָּהוּ לֵאמֹר </a:t>
            </a:r>
            <a:r>
              <a:rPr sz="4100" b="1" i="0" lang="he-IL" u="sng">
                <a:solidFill>
                  <a:srgbClr val="7A3B1D"/>
                </a:solidFill>
                <a:latin typeface="Frank Ruhl Libre"/>
                <a:cs typeface="Frank Ruhl Libre"/>
                <a:ea typeface="Frank Ruhl Libre"/>
              </a:rPr>
              <a:t>כֹּה־יַעֲשׂוּן אֱלֹהִים וְכֹה יוֹסִפוּן כִּי־כָעֵת</a:t>
            </a:r>
            <a:r>
              <a:rPr sz="4100" b="0" i="0" lang="he-IL">
                <a:solidFill>
                  <a:srgbClr val="2C2418"/>
                </a:solidFill>
                <a:latin typeface="Frank Ruhl Libre"/>
                <a:cs typeface="Frank Ruhl Libre"/>
                <a:ea typeface="Frank Ruhl Libre"/>
              </a:rPr>
              <a:t> מָחָר אָשִׂים אֶת־נַפְשְׁךָ כְּנֶפֶשׁ אַחַד מֵהֶם</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1759"/>
              </a:lnSpc>
            </a:pPr>
            <a:r>
              <a:rPr sz="1300" b="0" i="0" lang="he-IL">
                <a:solidFill>
                  <a:srgbClr val="2C2418"/>
                </a:solidFill>
                <a:latin typeface="David Libre"/>
                <a:cs typeface="David Libre"/>
                <a:ea typeface="David Libre"/>
              </a:rPr>
              <a:t>אחאב מספר לאיזבל על טבח נביאי הבעל, והיא שולחת מלאך לאליהו: ״כה יעשון אלהים וכה יוספון כי כעת מחר אשים את נפשך…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ביאורי מילים</a:t>
            </a:r>
          </a:p>
        </p:txBody>
      </p:sp>
      <p:sp>
        <p:nvSpPr>
          <p:cNvPr id="5" name="TextBox 4"/>
          <p:cNvSpPr txBox="1"/>
          <p:nvPr/>
        </p:nvSpPr>
        <p:spPr>
          <a:xfrm>
            <a:off x="82373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כעת</a:t>
            </a:r>
          </a:p>
        </p:txBody>
      </p:sp>
      <p:sp>
        <p:nvSpPr>
          <p:cNvPr id="6" name="TextBox 5"/>
          <p:cNvSpPr txBox="1"/>
          <p:nvPr/>
        </p:nvSpPr>
        <p:spPr>
          <a:xfrm>
            <a:off x="8237347" y="2501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הכ״ף באה לאמתת הדבר.</a:t>
            </a:r>
          </a:p>
        </p:txBody>
      </p:sp>
      <p:sp>
        <p:nvSpPr>
          <p:cNvPr id="7" name="TextBox 6"/>
          <p:cNvSpPr txBox="1"/>
          <p:nvPr/>
        </p:nvSpPr>
        <p:spPr>
          <a:xfrm>
            <a:off x="46178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מילה מנחה</a:t>
            </a:r>
          </a:p>
        </p:txBody>
      </p:sp>
      <p:sp>
        <p:nvSpPr>
          <p:cNvPr id="8" name="TextBox 7"/>
          <p:cNvSpPr txBox="1"/>
          <p:nvPr/>
        </p:nvSpPr>
        <p:spPr>
          <a:xfrm>
            <a:off x="4617847" y="2501900"/>
            <a:ext cx="2956306" cy="990600"/>
          </a:xfrm>
          <a:prstGeom prst="rect">
            <a:avLst/>
          </a:prstGeom>
          <a:noFill/>
        </p:spPr>
        <p:txBody>
          <a:bodyPr wrap="square" lIns="0" rIns="0" tIns="0" bIns="0" anchor="t"/>
          <a:lstStyle/>
          <a:p>
            <a:pPr algn="r" rtl="1">
              <a:lnSpc>
                <a:spcPts val="1909"/>
              </a:lnSpc>
            </a:pPr>
            <a:r>
              <a:rPr sz="1400" b="0" i="0" lang="he-IL">
                <a:solidFill>
                  <a:srgbClr val="2C2418"/>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9" name="TextBox 8"/>
          <p:cNvSpPr txBox="1"/>
          <p:nvPr/>
        </p:nvSpPr>
        <p:spPr>
          <a:xfrm>
            <a:off x="9983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נבואה</a:t>
            </a:r>
          </a:p>
        </p:txBody>
      </p:sp>
      <p:sp>
        <p:nvSpPr>
          <p:cNvPr id="10" name="TextBox 9"/>
          <p:cNvSpPr txBox="1"/>
          <p:nvPr/>
        </p:nvSpPr>
        <p:spPr>
          <a:xfrm>
            <a:off x="998347" y="2501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דברי נביא.</a:t>
            </a:r>
          </a:p>
        </p:txBody>
      </p:sp>
      <p:sp>
        <p:nvSpPr>
          <p:cNvPr id="11" name="TextBox 10"/>
          <p:cNvSpPr txBox="1"/>
          <p:nvPr/>
        </p:nvSpPr>
        <p:spPr>
          <a:xfrm>
            <a:off x="8237347" y="4191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קורבנות</a:t>
            </a:r>
          </a:p>
        </p:txBody>
      </p:sp>
      <p:sp>
        <p:nvSpPr>
          <p:cNvPr id="12" name="TextBox 11"/>
          <p:cNvSpPr txBox="1"/>
          <p:nvPr/>
        </p:nvSpPr>
        <p:spPr>
          <a:xfrm>
            <a:off x="8237347" y="4660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מתנה מן החי או מן הצומח שמביא אדם למקדש לכבוד האל.</a:t>
            </a:r>
          </a:p>
        </p:txBody>
      </p:sp>
      <p:sp>
        <p:nvSpPr>
          <p:cNvPr id="13" name="TextBox 12"/>
          <p:cNvSpPr txBox="1"/>
          <p:nvPr/>
        </p:nvSpPr>
        <p:spPr>
          <a:xfrm>
            <a:off x="4617847" y="4191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מספר טיפולוגי</a:t>
            </a:r>
          </a:p>
        </p:txBody>
      </p:sp>
      <p:sp>
        <p:nvSpPr>
          <p:cNvPr id="14" name="TextBox 13"/>
          <p:cNvSpPr txBox="1"/>
          <p:nvPr/>
        </p:nvSpPr>
        <p:spPr>
          <a:xfrm>
            <a:off x="4617847" y="4660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מספרים מסוימים חוזרים במקרא הרבה יותר ממספרים אחרים.</a:t>
            </a:r>
          </a:p>
        </p:txBody>
      </p:sp>
      <p:sp>
        <p:nvSpPr>
          <p:cNvPr id="15" name="TextBox 14"/>
          <p:cNvSpPr txBox="1"/>
          <p:nvPr/>
        </p:nvSpPr>
        <p:spPr>
          <a:xfrm>
            <a:off x="998347" y="4191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התגלות האל</a:t>
            </a:r>
          </a:p>
        </p:txBody>
      </p:sp>
      <p:sp>
        <p:nvSpPr>
          <p:cNvPr id="16" name="TextBox 15"/>
          <p:cNvSpPr txBox="1"/>
          <p:nvPr/>
        </p:nvSpPr>
        <p:spPr>
          <a:xfrm>
            <a:off x="998347" y="4660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האלוהים הוא יישות מופשטת, הבוחרת להתגלות לנביאיו ולנבחריו בלבד.</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רש"י</a:t>
            </a:r>
          </a:p>
        </p:txBody>
      </p:sp>
      <p:sp>
        <p:nvSpPr>
          <p:cNvPr id="5" name="TextBox 4"/>
          <p:cNvSpPr txBox="1"/>
          <p:nvPr/>
        </p:nvSpPr>
        <p:spPr>
          <a:xfrm>
            <a:off x="1164463" y="2749550"/>
            <a:ext cx="9863074" cy="304800"/>
          </a:xfrm>
          <a:prstGeom prst="rect">
            <a:avLst/>
          </a:prstGeom>
          <a:noFill/>
        </p:spPr>
        <p:txBody>
          <a:bodyPr wrap="square" lIns="0" rIns="0" tIns="0" bIns="0" anchor="t"/>
          <a:lstStyle/>
          <a:p>
            <a:pPr algn="r" rtl="1">
              <a:lnSpc>
                <a:spcPts val="2400"/>
              </a:lnSpc>
            </a:pPr>
            <a:r>
              <a:rPr sz="1700" b="0" i="0" lang="he-IL">
                <a:solidFill>
                  <a:srgbClr val="7A3B1D"/>
                </a:solidFill>
                <a:latin typeface="Bellefair"/>
                <a:cs typeface="Bellefair"/>
                <a:ea typeface="Bellefair"/>
              </a:rPr>
              <a:t>רש"י על מלכים א י"ט, ט'</a:t>
            </a:r>
          </a:p>
        </p:txBody>
      </p:sp>
      <p:sp>
        <p:nvSpPr>
          <p:cNvPr id="6" name="TextBox 5"/>
          <p:cNvSpPr txBox="1"/>
          <p:nvPr/>
        </p:nvSpPr>
        <p:spPr>
          <a:xfrm>
            <a:off x="1164463" y="3181350"/>
            <a:ext cx="9863074" cy="609600"/>
          </a:xfrm>
          <a:prstGeom prst="rect">
            <a:avLst/>
          </a:prstGeom>
          <a:noFill/>
        </p:spPr>
        <p:txBody>
          <a:bodyPr wrap="square" lIns="0" rIns="0" tIns="0" bIns="0" anchor="t"/>
          <a:lstStyle/>
          <a:p>
            <a:pPr algn="r" rtl="1">
              <a:lnSpc>
                <a:spcPts val="4800"/>
              </a:lnSpc>
            </a:pPr>
            <a:r>
              <a:rPr sz="3000" b="1" i="0" lang="he-IL">
                <a:solidFill>
                  <a:srgbClr val="7A3B1D"/>
                </a:solidFill>
                <a:latin typeface="Noto Serif Hebrew"/>
                <a:cs typeface="Noto Serif Hebrew"/>
                <a:ea typeface="Noto Serif Hebrew"/>
              </a:rPr>
              <a:t>אֶל הַמְּעָרָה</a:t>
            </a:r>
            <a:r>
              <a:rPr sz="3000" b="0" i="0" lang="he-IL">
                <a:solidFill>
                  <a:srgbClr val="2C2418"/>
                </a:solidFill>
                <a:latin typeface="Noto Serif Hebrew"/>
                <a:cs typeface="Noto Serif Hebrew"/>
                <a:ea typeface="Noto Serif Hebrew"/>
              </a:rPr>
              <a:t>. הִיא נִקְרַת צוּר שֶׁעָמַד בָּהּ משֶׁה.</a:t>
            </a:r>
          </a:p>
        </p:txBody>
      </p:sp>
      <p:sp>
        <p:nvSpPr>
          <p:cNvPr id="7" name="TextBox 6"/>
          <p:cNvSpPr txBox="1"/>
          <p:nvPr/>
        </p:nvSpPr>
        <p:spPr>
          <a:xfrm>
            <a:off x="929005" y="4838700"/>
            <a:ext cx="10333990" cy="1054100"/>
          </a:xfrm>
          <a:prstGeom prst="rect">
            <a:avLst/>
          </a:prstGeom>
          <a:noFill/>
        </p:spPr>
        <p:txBody>
          <a:bodyPr wrap="square" lIns="0" rIns="0" tIns="0" bIns="0" anchor="ctr"/>
          <a:lstStyle/>
          <a:p>
            <a:pPr algn="ctr" rtl="1">
              <a:lnSpc>
                <a:spcPts val="2860"/>
              </a:lnSpc>
            </a:pPr>
            <a:r>
              <a:rPr sz="2200" b="0" i="0" lang="he-IL">
                <a:solidFill>
                  <a:srgbClr val="F3EAD6"/>
                </a:solidFill>
                <a:latin typeface="David Libre"/>
                <a:cs typeface="David Libre"/>
                <a:ea typeface="David Libre"/>
              </a:rPr>
              <a:t>מה מסביר רש"י על «אֶל הַמְּעָרָה»?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רד"ק</a:t>
            </a:r>
          </a:p>
        </p:txBody>
      </p:sp>
      <p:sp>
        <p:nvSpPr>
          <p:cNvPr id="5" name="TextBox 4"/>
          <p:cNvSpPr txBox="1"/>
          <p:nvPr/>
        </p:nvSpPr>
        <p:spPr>
          <a:xfrm>
            <a:off x="1164463" y="2229048"/>
            <a:ext cx="9863074" cy="304800"/>
          </a:xfrm>
          <a:prstGeom prst="rect">
            <a:avLst/>
          </a:prstGeom>
          <a:noFill/>
        </p:spPr>
        <p:txBody>
          <a:bodyPr wrap="square" lIns="0" rIns="0" tIns="0" bIns="0" anchor="t"/>
          <a:lstStyle/>
          <a:p>
            <a:pPr algn="r" rtl="1">
              <a:lnSpc>
                <a:spcPts val="2400"/>
              </a:lnSpc>
            </a:pPr>
            <a:r>
              <a:rPr sz="1700" b="0" i="0" lang="he-IL">
                <a:solidFill>
                  <a:srgbClr val="7A3B1D"/>
                </a:solidFill>
                <a:latin typeface="Bellefair"/>
                <a:cs typeface="Bellefair"/>
                <a:ea typeface="Bellefair"/>
              </a:rPr>
              <a:t>רד"ק על מלכים א י"ט, ה'</a:t>
            </a:r>
          </a:p>
        </p:txBody>
      </p:sp>
      <p:sp>
        <p:nvSpPr>
          <p:cNvPr id="6" name="TextBox 5"/>
          <p:cNvSpPr txBox="1"/>
          <p:nvPr/>
        </p:nvSpPr>
        <p:spPr>
          <a:xfrm>
            <a:off x="1164463" y="2660848"/>
            <a:ext cx="9863074" cy="1650503"/>
          </a:xfrm>
          <a:prstGeom prst="rect">
            <a:avLst/>
          </a:prstGeom>
          <a:noFill/>
        </p:spPr>
        <p:txBody>
          <a:bodyPr wrap="square" lIns="0" rIns="0" tIns="0" bIns="0" anchor="t"/>
          <a:lstStyle/>
          <a:p>
            <a:pPr algn="r" rtl="1">
              <a:lnSpc>
                <a:spcPts val="4332"/>
              </a:lnSpc>
            </a:pPr>
            <a:r>
              <a:rPr sz="2700" b="1" i="0" lang="he-IL">
                <a:solidFill>
                  <a:srgbClr val="7A3B1D"/>
                </a:solidFill>
                <a:latin typeface="Noto Serif Hebrew"/>
                <a:cs typeface="Noto Serif Hebrew"/>
                <a:ea typeface="Noto Serif Hebrew"/>
              </a:rPr>
              <a:t>תחת רותם אחד</a:t>
            </a:r>
            <a:r>
              <a:rPr sz="2700" b="0" i="0" lang="he-IL">
                <a:solidFill>
                  <a:srgbClr val="2C2418"/>
                </a:solidFill>
                <a:latin typeface="Noto Serif Hebrew"/>
                <a:cs typeface="Noto Serif Hebrew"/>
                <a:ea typeface="Noto Serif Hebrew"/>
              </a:rPr>
              <a:t>. ובאמרו פעם שנית תחת רותם אחד ולא אמר תחת הרותם להודיע כי הרותם היה יחידי ולא מצא באותו המדבר מחסה אחר שישכב שם אלא אותו רותם לבדו ובדוחק היה יכול לחסות תחתיו:</a:t>
            </a:r>
          </a:p>
        </p:txBody>
      </p:sp>
      <p:sp>
        <p:nvSpPr>
          <p:cNvPr id="7" name="TextBox 6"/>
          <p:cNvSpPr txBox="1"/>
          <p:nvPr/>
        </p:nvSpPr>
        <p:spPr>
          <a:xfrm>
            <a:off x="929005" y="4838700"/>
            <a:ext cx="10333990" cy="1054100"/>
          </a:xfrm>
          <a:prstGeom prst="rect">
            <a:avLst/>
          </a:prstGeom>
          <a:noFill/>
        </p:spPr>
        <p:txBody>
          <a:bodyPr wrap="square" lIns="0" rIns="0" tIns="0" bIns="0" anchor="ctr"/>
          <a:lstStyle/>
          <a:p>
            <a:pPr algn="ctr" rtl="1">
              <a:lnSpc>
                <a:spcPts val="2860"/>
              </a:lnSpc>
            </a:pPr>
            <a:r>
              <a:rPr sz="2200" b="0" i="0" lang="he-IL">
                <a:solidFill>
                  <a:srgbClr val="F3EAD6"/>
                </a:solidFill>
                <a:latin typeface="David Libre"/>
                <a:cs typeface="David Libre"/>
                <a:ea typeface="David Libre"/>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1</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א׳–ח׳ («בריחה»).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2</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ט׳–י״ד («במערה בחורב»).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3</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ט״ו–כ״א («קול דממה דקה והשליחות»).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מה דעתכם?</a:t>
            </a:r>
          </a:p>
        </p:txBody>
      </p:sp>
      <p:sp>
        <p:nvSpPr>
          <p:cNvPr id="5" name="TextBox 4"/>
          <p:cNvSpPr txBox="1"/>
          <p:nvPr/>
        </p:nvSpPr>
        <p:spPr>
          <a:xfrm>
            <a:off x="4926012" y="1905000"/>
            <a:ext cx="6213475" cy="1460500"/>
          </a:xfrm>
          <a:prstGeom prst="rect">
            <a:avLst/>
          </a:prstGeom>
          <a:noFill/>
        </p:spPr>
        <p:txBody>
          <a:bodyPr wrap="square" lIns="0" rIns="0" tIns="0" bIns="0" anchor="ctr"/>
          <a:lstStyle/>
          <a:p>
            <a:pPr algn="r" rtl="1">
              <a:lnSpc>
                <a:spcPts val="3105"/>
              </a:lnSpc>
            </a:pPr>
            <a:r>
              <a:rPr sz="2300" b="0" i="0" lang="he-IL">
                <a:solidFill>
                  <a:srgbClr val="2C2418"/>
                </a:solidFill>
                <a:latin typeface="David Libre"/>
                <a:cs typeface="David Libre"/>
                <a:ea typeface="David Libre"/>
              </a:rPr>
              <a:t>לדעתכם, האם בבריחתו למדבר אליהו מועל בתפקידו?</a:t>
            </a:r>
          </a:p>
        </p:txBody>
      </p:sp>
      <p:sp>
        <p:nvSpPr>
          <p:cNvPr id="6" name="TextBox 5"/>
          <p:cNvSpPr txBox="1"/>
          <p:nvPr/>
        </p:nvSpPr>
        <p:spPr>
          <a:xfrm>
            <a:off x="4926012" y="3873500"/>
            <a:ext cx="6213475" cy="1460500"/>
          </a:xfrm>
          <a:prstGeom prst="rect">
            <a:avLst/>
          </a:prstGeom>
          <a:noFill/>
        </p:spPr>
        <p:txBody>
          <a:bodyPr wrap="square" lIns="0" rIns="0" tIns="0" bIns="0" anchor="ctr"/>
          <a:lstStyle/>
          <a:p>
            <a:pPr algn="r" rtl="1">
              <a:lnSpc>
                <a:spcPts val="3105"/>
              </a:lnSpc>
            </a:pPr>
            <a:r>
              <a:rPr sz="2300" b="0" i="0" lang="he-IL">
                <a:solidFill>
                  <a:srgbClr val="2C2418"/>
                </a:solidFill>
                <a:latin typeface="David Libre"/>
                <a:cs typeface="David Libre"/>
                <a:ea typeface="David Libre"/>
              </a:rPr>
              <a:t>מדוע, לדעתך, אלוהים עדיין רוצה בשליחות של אליהו?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מפת מושגים</a:t>
            </a:r>
          </a:p>
        </p:txBody>
      </p:sp>
      <p:sp>
        <p:nvSpPr>
          <p:cNvPr id="5" name="TextBox 4"/>
          <p:cNvSpPr txBox="1"/>
          <p:nvPr/>
        </p:nvSpPr>
        <p:spPr>
          <a:xfrm>
            <a:off x="4853305" y="3365500"/>
            <a:ext cx="2485390" cy="952500"/>
          </a:xfrm>
          <a:prstGeom prst="rect">
            <a:avLst/>
          </a:prstGeom>
          <a:noFill/>
        </p:spPr>
        <p:txBody>
          <a:bodyPr wrap="square" lIns="0" rIns="0" tIns="0" bIns="0" anchor="ctr"/>
          <a:lstStyle/>
          <a:p>
            <a:pPr algn="ctr" rtl="1">
              <a:lnSpc>
                <a:spcPts val="3105"/>
              </a:lnSpc>
            </a:pPr>
            <a:r>
              <a:rPr sz="2700" b="0" i="0" lang="he-IL">
                <a:solidFill>
                  <a:srgbClr val="22403A"/>
                </a:solidFill>
                <a:latin typeface="Bellefair"/>
                <a:cs typeface="Bellefair"/>
                <a:ea typeface="Bellefair"/>
              </a:rPr>
              <a:t>אליהו בחורב</a:t>
            </a:r>
          </a:p>
        </p:txBody>
      </p:sp>
      <p:sp>
        <p:nvSpPr>
          <p:cNvPr id="6" name="TextBox 5"/>
          <p:cNvSpPr txBox="1"/>
          <p:nvPr/>
        </p:nvSpPr>
        <p:spPr>
          <a:xfrm>
            <a:off x="7990713" y="1892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בריחה</a:t>
            </a:r>
          </a:p>
        </p:txBody>
      </p:sp>
      <p:sp>
        <p:nvSpPr>
          <p:cNvPr id="7" name="TextBox 6"/>
          <p:cNvSpPr txBox="1"/>
          <p:nvPr/>
        </p:nvSpPr>
        <p:spPr>
          <a:xfrm>
            <a:off x="878713" y="1892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במערה בחורב</a:t>
            </a:r>
          </a:p>
        </p:txBody>
      </p:sp>
      <p:sp>
        <p:nvSpPr>
          <p:cNvPr id="8" name="TextBox 7"/>
          <p:cNvSpPr txBox="1"/>
          <p:nvPr/>
        </p:nvSpPr>
        <p:spPr>
          <a:xfrm>
            <a:off x="7990713" y="3543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קול דממה דקה והשליחות</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בסגנון בגרות</a:t>
            </a:r>
          </a:p>
        </p:txBody>
      </p:sp>
      <p:sp>
        <p:nvSpPr>
          <p:cNvPr id="5" name="TextBox 4"/>
          <p:cNvSpPr txBox="1"/>
          <p:nvPr/>
        </p:nvSpPr>
        <p:spPr>
          <a:xfrm>
            <a:off x="929005" y="1968500"/>
            <a:ext cx="10333990" cy="3746500"/>
          </a:xfrm>
          <a:prstGeom prst="rect">
            <a:avLst/>
          </a:prstGeom>
          <a:noFill/>
        </p:spPr>
        <p:txBody>
          <a:bodyPr wrap="square" lIns="0" rIns="0" tIns="0" bIns="0" anchor="t"/>
          <a:lstStyle/>
          <a:p>
            <a:pPr algn="r" rtl="1">
              <a:lnSpc>
                <a:spcPts val="2707"/>
              </a:lnSpc>
            </a:pPr>
            <a:r>
              <a:rPr sz="1800" b="0" i="0" lang="he-IL">
                <a:solidFill>
                  <a:srgbClr val="2C2418"/>
                </a:solidFill>
                <a:latin typeface="David Libre"/>
                <a:cs typeface="David Libre"/>
                <a:ea typeface="David Libre"/>
              </a:rPr>
              <a:t>(קיץ תשפ"ב (שאלון 1361))</a:t>
            </a:r>
          </a:p>
          <a:p>
            <a:pPr algn="r" rtl="1">
              <a:lnSpc>
                <a:spcPts val="2707"/>
              </a:lnSpc>
            </a:pPr>
            <a:r>
              <a:rPr sz="1800" b="0" i="0" lang="he-IL">
                <a:solidFill>
                  <a:srgbClr val="2C2418"/>
                </a:solidFill>
                <a:latin typeface="David Libre"/>
                <a:cs typeface="David Libre"/>
                <a:ea typeface="David Libre"/>
              </a:rPr>
              <a:t>5. קראו מלכים א, פרק י"ט, פסוקים א'–י"ד.</a:t>
            </a:r>
          </a:p>
          <a:p>
            <a:pPr algn="r" rtl="1">
              <a:lnSpc>
                <a:spcPts val="2707"/>
              </a:lnSpc>
            </a:pPr>
            <a:r>
              <a:rPr sz="1800" b="0" i="0" lang="he-IL">
                <a:solidFill>
                  <a:srgbClr val="2C2418"/>
                </a:solidFill>
                <a:latin typeface="David Libre"/>
                <a:cs typeface="David Libre"/>
                <a:ea typeface="David Libre"/>
              </a:rPr>
              <a:t>א. (1) קראו פסוקים א'–ח'.</a:t>
            </a:r>
          </a:p>
          <a:p>
            <a:pPr algn="r" rtl="1">
              <a:lnSpc>
                <a:spcPts val="2707"/>
              </a:lnSpc>
            </a:pPr>
            <a:r>
              <a:rPr sz="1800" b="0" i="0" lang="he-IL">
                <a:solidFill>
                  <a:srgbClr val="2C2418"/>
                </a:solidFill>
                <a:latin typeface="David Libre"/>
                <a:cs typeface="David Libre"/>
                <a:ea typeface="David Libre"/>
              </a:rPr>
              <a:t>לאחר דברי איזבל ברח אליהו למדבר.</a:t>
            </a:r>
          </a:p>
          <a:p>
            <a:pPr algn="r" rtl="1">
              <a:lnSpc>
                <a:spcPts val="2707"/>
              </a:lnSpc>
            </a:pPr>
            <a:r>
              <a:rPr sz="1800" b="0" i="0" lang="he-IL">
                <a:solidFill>
                  <a:srgbClr val="2C2418"/>
                </a:solidFill>
                <a:latin typeface="David Libre"/>
                <a:cs typeface="David Libre"/>
                <a:ea typeface="David Libre"/>
              </a:rPr>
              <a:t>לדעתכם, האם בבריחתו למדבר אליהו מועל בתפקידו? נמקו את התשובה, ובססו אותה על הכתוב.</a:t>
            </a:r>
          </a:p>
          <a:p>
            <a:pPr algn="r" rtl="1">
              <a:lnSpc>
                <a:spcPts val="2707"/>
              </a:lnSpc>
            </a:pPr>
            <a:r>
              <a:rPr sz="1800" b="0" i="0" lang="he-IL">
                <a:solidFill>
                  <a:srgbClr val="2C2418"/>
                </a:solidFill>
                <a:latin typeface="David Libre"/>
                <a:cs typeface="David Libre"/>
                <a:ea typeface="David Libre"/>
              </a:rPr>
              <a:t>(5 נקודות)</a:t>
            </a:r>
          </a:p>
          <a:p>
            <a:pPr algn="r" rtl="1">
              <a:lnSpc>
                <a:spcPts val="2707"/>
              </a:lnSpc>
            </a:pPr>
            <a:r>
              <a:rPr sz="1800" b="0" i="0" lang="he-IL">
                <a:solidFill>
                  <a:srgbClr val="2C2418"/>
                </a:solidFill>
                <a:latin typeface="David Libre"/>
                <a:cs typeface="David Libre"/>
                <a:ea typeface="David Libre"/>
              </a:rPr>
              <a:t>(2) קראו פסוקים ה'–י' ואת דברי מ' גרסיאל שלפניכם.</a:t>
            </a:r>
          </a:p>
          <a:p>
            <a:pPr algn="r" rtl="1">
              <a:lnSpc>
                <a:spcPts val="2707"/>
              </a:lnSpc>
            </a:pPr>
            <a:r>
              <a:rPr sz="1800" b="0" i="0" lang="he-IL">
                <a:solidFill>
                  <a:srgbClr val="2C2418"/>
                </a:solidFill>
                <a:latin typeface="David Libre"/>
                <a:cs typeface="David Libre"/>
                <a:ea typeface="David Libre"/>
              </a:rPr>
              <a:t>"בכך יוצר המחבר אנלוגיה בין אליהו הבודד, הבוער באש קנאתו לה', ובין הרותם, עץ הבערה, הבודד במדבר. הרותם משקף אפוא, באופן מטפורי, את בדידותו ואש קנאתו של אליהו".</a:t>
            </a:r>
          </a:p>
          <a:p>
            <a:pPr algn="r" rtl="1">
              <a:lnSpc>
                <a:spcPts val="2707"/>
              </a:lnSpc>
            </a:pPr>
            <a:r>
              <a:rPr sz="1800" b="0" i="0" lang="he-IL">
                <a:solidFill>
                  <a:srgbClr val="2C2418"/>
                </a:solidFill>
                <a:latin typeface="David Libre"/>
                <a:cs typeface="David Libre"/>
                <a:ea typeface="David Libre"/>
              </a:rPr>
              <a:t>(משה גרסיאל, עולם התנ"ך, מלכים א, דורזון-עתי, 1994, עמ' 180)</a:t>
            </a:r>
          </a:p>
          <a:p>
            <a:pPr algn="r" rtl="1">
              <a:lnSpc>
                <a:spcPts val="2707"/>
              </a:lnSpc>
            </a:pPr>
            <a:r>
              <a:rPr sz="1800" b="0" i="0" lang="he-IL">
                <a:solidFill>
                  <a:srgbClr val="2C2418"/>
                </a:solidFill>
                <a:latin typeface="David Libre"/>
                <a:cs typeface="David Libre"/>
                <a:ea typeface="David Libre"/>
              </a:rPr>
              <a:t>הביאו מן הפסוקים דוגמה אחת לבדידותו של אליהו ודוגמה אחת לקנאותו, והסבירו אותן. (10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1</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א׳–ח׳ («בריחה»).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אחאב מספר לאיזבל על טבח נביאי הבעל, והיא שולחת מלאך לאליהו: ״כה יעשון אלהים וכה יוספון כי כעת מחר אשים את נפשך כנפש אחד מהם״. אליהו ״וירא״ ובורח על נפשו.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2</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ט׳–י״ד («במערה בחורב»).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אליהו לן במערה והאל שואל: ״מה לך פה אליהו״. אליהו עונה: ״קנא קנאתי לה׳ אלהי צבאות כי עזבו בריתך בני ישראל את מזבחתיך הרסו ואת נביאיך הרגו בחרב ואוותר אני לבדי ויבקשו את נפשי לקחתה״.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3</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ט״ו–כ״א («קול דממה דקה והשליחות»).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ה׳ עובר: ״רוח גדולה וחזק מפרק הרים ומשבר סלעים לפני ה׳ לא ברוח ה׳ ואחר הרוח רעש לא ברעש ה׳ ואחר הרעש אש לא באש ה׳ ואחר האש קול דממה דקה״. ההתגלות מלמדת שהאל אינו מתגלה באלימות ובעוצמה אלא בשקט.</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מחוון – שאלת הבגרות (1/2)</a:t>
            </a:r>
          </a:p>
        </p:txBody>
      </p:sp>
      <p:sp>
        <p:nvSpPr>
          <p:cNvPr id="5" name="TextBox 4"/>
          <p:cNvSpPr txBox="1"/>
          <p:nvPr/>
        </p:nvSpPr>
        <p:spPr>
          <a:xfrm>
            <a:off x="863600" y="1905000"/>
            <a:ext cx="10464800" cy="3873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להלן תמלול הטקסט מהתמונה (המהווה פתרון לשאלה 5 במבחן הבגרות בתנ"ך):</a:t>
            </a:r>
          </a:p>
          <a:p>
            <a:pPr algn="r" rtl="1">
              <a:lnSpc>
                <a:spcPts val="2850"/>
              </a:lnSpc>
            </a:pPr>
            <a:r>
              <a:rPr sz="1900" b="0" i="0" lang="he-IL">
                <a:solidFill>
                  <a:srgbClr val="2C2418"/>
                </a:solidFill>
                <a:latin typeface="David Libre"/>
                <a:cs typeface="David Libre"/>
                <a:ea typeface="David Libre"/>
              </a:rPr>
              <a:t>שאלה 5</a:t>
            </a:r>
          </a:p>
          <a:p>
            <a:pPr algn="r" rtl="1">
              <a:lnSpc>
                <a:spcPts val="2850"/>
              </a:lnSpc>
            </a:pPr>
            <a:r>
              <a:rPr sz="1900" b="0" i="0" lang="he-IL">
                <a:solidFill>
                  <a:srgbClr val="2C2418"/>
                </a:solidFill>
                <a:latin typeface="David Libre"/>
                <a:cs typeface="David Libre"/>
                <a:ea typeface="David Libre"/>
              </a:rPr>
              <a:t>סעיף א'</a:t>
            </a:r>
          </a:p>
          <a:p>
            <a:pPr algn="r" rtl="1">
              <a:lnSpc>
                <a:spcPts val="2850"/>
              </a:lnSpc>
            </a:pPr>
            <a:r>
              <a:rPr sz="1900" b="0" i="0" lang="he-IL">
                <a:solidFill>
                  <a:srgbClr val="2C2418"/>
                </a:solidFill>
                <a:latin typeface="David Libre"/>
                <a:cs typeface="David Libre"/>
                <a:ea typeface="David Libre"/>
              </a:rPr>
              <a:t>(1) תיתכן תשובה של מועל בתפקידו או אינו מועל בתפקידו, מנומקת ומבוססת. לדוגמה:</a:t>
            </a:r>
          </a:p>
          <a:p>
            <a:pPr algn="r" rtl="1">
              <a:lnSpc>
                <a:spcPts val="2850"/>
              </a:lnSpc>
            </a:pPr>
            <a:r>
              <a:rPr sz="1900" b="0" i="0" lang="he-IL">
                <a:solidFill>
                  <a:srgbClr val="2C2418"/>
                </a:solidFill>
                <a:latin typeface="David Libre"/>
                <a:cs typeface="David Libre"/>
                <a:ea typeface="David Libre"/>
              </a:rPr>
              <a:t>אליהו בבריחתו למדבר מועל בתפקידו, הוא מבקש למות בטענה שהוא אינו טוב יותר מהנביאים שקדמו לו בתפקיד: "רב עתה ה' קח נפשי כי לא טוב אנכי מאבתי". הוא מעדיף למות מאשר להמשיך בתפקידו.</a:t>
            </a:r>
          </a:p>
          <a:p>
            <a:pPr algn="r" rtl="1">
              <a:lnSpc>
                <a:spcPts val="2850"/>
              </a:lnSpc>
            </a:pPr>
            <a:r>
              <a:rPr sz="1900" b="0" i="0" lang="he-IL">
                <a:solidFill>
                  <a:srgbClr val="2C2418"/>
                </a:solidFill>
                <a:latin typeface="David Libre"/>
                <a:cs typeface="David Libre"/>
                <a:ea typeface="David Libre"/>
              </a:rPr>
              <a:t>או: אליהו בבריחתו למדבר אינו מועל בתפקידו, גם כאשר הוא נמלט מאיזבל מפחד על חייו, הוא מקשיב לדברי ה' ועושה כמצוותו: "וישב מלאך ה' שנית ויגע בו ויאמר קום אכל כי רב ממך הדרך. ויקם ויאכל וישתה וילך..."</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מחוון – שאלת הבגרות (2/2)</a:t>
            </a:r>
          </a:p>
        </p:txBody>
      </p:sp>
      <p:sp>
        <p:nvSpPr>
          <p:cNvPr id="5" name="TextBox 4"/>
          <p:cNvSpPr txBox="1"/>
          <p:nvPr/>
        </p:nvSpPr>
        <p:spPr>
          <a:xfrm>
            <a:off x="863600" y="1905000"/>
            <a:ext cx="10464800" cy="3873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(2) דוגמה לבדידותו של אליהו:</a:t>
            </a:r>
          </a:p>
          <a:p>
            <a:pPr algn="r" rtl="1">
              <a:lnSpc>
                <a:spcPts val="2850"/>
              </a:lnSpc>
            </a:pPr>
            <a:r>
              <a:rPr sz="1900" b="0" i="0" lang="he-IL">
                <a:solidFill>
                  <a:srgbClr val="2C2418"/>
                </a:solidFill>
                <a:latin typeface="David Libre"/>
                <a:cs typeface="David Libre"/>
                <a:ea typeface="David Libre"/>
              </a:rPr>
              <a:t>"ואותר אני לבדי" – אליהו מכריז שהוא נותר בודד באמונתו לה'.</a:t>
            </a:r>
          </a:p>
          <a:p>
            <a:pPr algn="r" rtl="1">
              <a:lnSpc>
                <a:spcPts val="2850"/>
              </a:lnSpc>
            </a:pPr>
            <a:r>
              <a:rPr sz="1900" b="0" i="0" lang="he-IL">
                <a:solidFill>
                  <a:srgbClr val="2C2418"/>
                </a:solidFill>
                <a:latin typeface="David Libre"/>
                <a:cs typeface="David Libre"/>
                <a:ea typeface="David Libre"/>
              </a:rPr>
              <a:t>"ויבקשו את נפשי לקחתה" – אליהו טוען שהוא נרדף על ידי העם המבקש להרוג אותו.</a:t>
            </a:r>
          </a:p>
          <a:p>
            <a:pPr algn="r" rtl="1">
              <a:lnSpc>
                <a:spcPts val="2850"/>
              </a:lnSpc>
            </a:pPr>
            <a:r>
              <a:rPr sz="1900" b="0" i="0" lang="he-IL">
                <a:solidFill>
                  <a:srgbClr val="2C2418"/>
                </a:solidFill>
                <a:latin typeface="David Libre"/>
                <a:cs typeface="David Libre"/>
                <a:ea typeface="David Libre"/>
              </a:rPr>
              <a:t>דוגמה לקנאותו של אליהו:</a:t>
            </a:r>
          </a:p>
          <a:p>
            <a:pPr algn="r" rtl="1">
              <a:lnSpc>
                <a:spcPts val="2850"/>
              </a:lnSpc>
            </a:pPr>
            <a:r>
              <a:rPr sz="1900" b="0" i="0" lang="he-IL">
                <a:solidFill>
                  <a:srgbClr val="2C2418"/>
                </a:solidFill>
                <a:latin typeface="David Libre"/>
                <a:cs typeface="David Libre"/>
                <a:ea typeface="David Libre"/>
              </a:rPr>
              <a:t>"קנא קנאתי לה'" – אליהו מכריז על קנאותו לה'. הוא מציג לפני ה' רשימת האשמות וחטאים שעשו בני ישראל, כדי לגרום לה' להענישם. בשם קנאותו לה', הוא אינו מוכן לסנגר על העם [לבצע את תפקידו כנביא], אלא להיפך, לקטרג עליו לפני 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אליהו בחורב – שאלון 1262</dc:title>
  <dc:subject/>
  <dc:creator/>
  <cp:keywords/>
  <dc:description/>
  <cp:lastModifiedBy/>
  <cp:revision>1</cp:revision>
  <dcterms:created xsi:type="dcterms:W3CDTF">2013-01-27T09:14:16Z</dcterms:created>
  <dcterms:modified xsi:type="dcterms:W3CDTF">2013-01-27T09:15:58Z</dcterms:modified>
  <cp:category/>
</cp:coreProperties>
</file>