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21680" y="1460500"/>
            <a:ext cx="5755640" cy="444500"/>
          </a:xfrm>
          <a:prstGeom prst="rect">
            <a:avLst/>
          </a:prstGeom>
          <a:noFill/>
        </p:spPr>
        <p:txBody>
          <a:bodyPr wrap="square" lIns="0" rIns="0" tIns="0" bIns="0" anchor="t"/>
          <a:lstStyle/>
          <a:p>
            <a:pPr algn="r" rtl="1">
              <a:lnSpc>
                <a:spcPts val="3500"/>
              </a:lnSpc>
            </a:pPr>
            <a:r>
              <a:rPr sz="2400" b="0" i="0" lang="he-IL">
                <a:solidFill>
                  <a:srgbClr val="FFD166"/>
                </a:solidFill>
                <a:latin typeface="IBM Plex Sans Hebrew"/>
                <a:cs typeface="IBM Plex Sans Hebrew"/>
                <a:ea typeface="IBM Plex Sans Hebrew"/>
              </a:rPr>
              <a:t>מלכים א כ״ב</a:t>
            </a:r>
          </a:p>
        </p:txBody>
      </p:sp>
      <p:sp>
        <p:nvSpPr>
          <p:cNvPr id="4" name="TextBox 3"/>
          <p:cNvSpPr txBox="1"/>
          <p:nvPr/>
        </p:nvSpPr>
        <p:spPr>
          <a:xfrm>
            <a:off x="5821680" y="1924050"/>
            <a:ext cx="5755640" cy="2374900"/>
          </a:xfrm>
          <a:prstGeom prst="rect">
            <a:avLst/>
          </a:prstGeom>
          <a:noFill/>
        </p:spPr>
        <p:txBody>
          <a:bodyPr wrap="square" lIns="0" rIns="0" tIns="0" bIns="0" anchor="ctr"/>
          <a:lstStyle/>
          <a:p>
            <a:pPr algn="r" rtl="1">
              <a:lnSpc>
                <a:spcPts val="7344"/>
              </a:lnSpc>
            </a:pPr>
            <a:r>
              <a:rPr sz="6800" b="1" i="0" lang="he-IL">
                <a:solidFill>
                  <a:srgbClr val="FFFFFF"/>
                </a:solidFill>
                <a:latin typeface="IBM Plex Sans Hebrew"/>
                <a:cs typeface="IBM Plex Sans Hebrew"/>
                <a:ea typeface="IBM Plex Sans Hebrew"/>
              </a:rPr>
              <a:t>אחאב ומיכיהו</a:t>
            </a:r>
          </a:p>
        </p:txBody>
      </p:sp>
      <p:sp>
        <p:nvSpPr>
          <p:cNvPr id="5" name="TextBox 4"/>
          <p:cNvSpPr txBox="1"/>
          <p:nvPr/>
        </p:nvSpPr>
        <p:spPr>
          <a:xfrm>
            <a:off x="5821680" y="4318000"/>
            <a:ext cx="5755640" cy="406400"/>
          </a:xfrm>
          <a:prstGeom prst="rect">
            <a:avLst/>
          </a:prstGeom>
          <a:noFill/>
        </p:spPr>
        <p:txBody>
          <a:bodyPr wrap="square" lIns="0" rIns="0" tIns="0" bIns="0" anchor="t"/>
          <a:lstStyle/>
          <a:p>
            <a:pPr algn="r" rtl="1">
              <a:lnSpc>
                <a:spcPts val="3200"/>
              </a:lnSpc>
            </a:pPr>
            <a:r>
              <a:rPr sz="2100" b="0" i="0" lang="he-IL">
                <a:solidFill>
                  <a:srgbClr val="DBEEFF"/>
                </a:solidFill>
                <a:latin typeface="IBM Plex Sans Hebrew"/>
                <a:cs typeface="IBM Plex Sans Hebrew"/>
                <a:ea typeface="IBM Plex Sans Hebrew"/>
              </a:rPr>
              <a:t>שאלון 1262 · מלכים א</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מטרות השיעור</a:t>
            </a:r>
          </a:p>
        </p:txBody>
      </p:sp>
      <p:sp>
        <p:nvSpPr>
          <p:cNvPr id="5" name="TextBox 4"/>
          <p:cNvSpPr txBox="1"/>
          <p:nvPr/>
        </p:nvSpPr>
        <p:spPr>
          <a:xfrm>
            <a:off x="10731500" y="18669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1</a:t>
            </a:r>
          </a:p>
        </p:txBody>
      </p:sp>
      <p:sp>
        <p:nvSpPr>
          <p:cNvPr id="6" name="TextBox 5"/>
          <p:cNvSpPr txBox="1"/>
          <p:nvPr/>
        </p:nvSpPr>
        <p:spPr>
          <a:xfrm>
            <a:off x="4860480" y="17589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נכיר את הסיפור «אחאב ומיכיהו» (מלכים א כ״ב) ואת הדמויות בו</a:t>
            </a:r>
          </a:p>
        </p:txBody>
      </p:sp>
      <p:sp>
        <p:nvSpPr>
          <p:cNvPr id="7" name="TextBox 6"/>
          <p:cNvSpPr txBox="1"/>
          <p:nvPr/>
        </p:nvSpPr>
        <p:spPr>
          <a:xfrm>
            <a:off x="10731500" y="30353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2</a:t>
            </a:r>
          </a:p>
        </p:txBody>
      </p:sp>
      <p:sp>
        <p:nvSpPr>
          <p:cNvPr id="8" name="TextBox 7"/>
          <p:cNvSpPr txBox="1"/>
          <p:nvPr/>
        </p:nvSpPr>
        <p:spPr>
          <a:xfrm>
            <a:off x="4860480" y="29273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נבחן כיצד הסיפור מבטא את התמה «מלכים א»</a:t>
            </a:r>
          </a:p>
        </p:txBody>
      </p:sp>
      <p:sp>
        <p:nvSpPr>
          <p:cNvPr id="9" name="TextBox 8"/>
          <p:cNvSpPr txBox="1"/>
          <p:nvPr/>
        </p:nvSpPr>
        <p:spPr>
          <a:xfrm>
            <a:off x="10731500" y="42037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3</a:t>
            </a:r>
          </a:p>
        </p:txBody>
      </p:sp>
      <p:sp>
        <p:nvSpPr>
          <p:cNvPr id="10" name="TextBox 9"/>
          <p:cNvSpPr txBox="1"/>
          <p:nvPr/>
        </p:nvSpPr>
        <p:spPr>
          <a:xfrm>
            <a:off x="4860480" y="40957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נקרא פסוקי מפתח ונעמיק בפירוש רש"י ומצודת דוד</a:t>
            </a:r>
          </a:p>
        </p:txBody>
      </p:sp>
      <p:sp>
        <p:nvSpPr>
          <p:cNvPr id="11" name="TextBox 10"/>
          <p:cNvSpPr txBox="1"/>
          <p:nvPr/>
        </p:nvSpPr>
        <p:spPr>
          <a:xfrm>
            <a:off x="10731500" y="53721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4</a:t>
            </a:r>
          </a:p>
        </p:txBody>
      </p:sp>
      <p:sp>
        <p:nvSpPr>
          <p:cNvPr id="12" name="TextBox 11"/>
          <p:cNvSpPr txBox="1"/>
          <p:nvPr/>
        </p:nvSpPr>
        <p:spPr>
          <a:xfrm>
            <a:off x="4860480" y="52641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הדמויות בסיפור</a:t>
            </a:r>
          </a:p>
        </p:txBody>
      </p:sp>
      <p:sp>
        <p:nvSpPr>
          <p:cNvPr id="5" name="TextBox 4"/>
          <p:cNvSpPr txBox="1"/>
          <p:nvPr/>
        </p:nvSpPr>
        <p:spPr>
          <a:xfrm>
            <a:off x="6413246" y="1924050"/>
            <a:ext cx="4813808"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אחאב</a:t>
            </a:r>
          </a:p>
        </p:txBody>
      </p:sp>
      <p:sp>
        <p:nvSpPr>
          <p:cNvPr id="6" name="TextBox 5"/>
          <p:cNvSpPr txBox="1"/>
          <p:nvPr/>
        </p:nvSpPr>
        <p:spPr>
          <a:xfrm>
            <a:off x="6413246" y="2482850"/>
            <a:ext cx="4813808" cy="1030882"/>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אחאב אוסף כארבע מאות נביאים והם אומרים ״עלה ויתן אדני ביד המלך״.</a:t>
            </a:r>
          </a:p>
        </p:txBody>
      </p:sp>
      <p:sp>
        <p:nvSpPr>
          <p:cNvPr id="7" name="TextBox 6"/>
          <p:cNvSpPr txBox="1"/>
          <p:nvPr/>
        </p:nvSpPr>
        <p:spPr>
          <a:xfrm>
            <a:off x="964946" y="1924050"/>
            <a:ext cx="4813808"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מיכיהו</a:t>
            </a:r>
          </a:p>
        </p:txBody>
      </p:sp>
      <p:sp>
        <p:nvSpPr>
          <p:cNvPr id="8" name="TextBox 7"/>
          <p:cNvSpPr txBox="1"/>
          <p:nvPr/>
        </p:nvSpPr>
        <p:spPr>
          <a:xfrm>
            <a:off x="964946" y="2482850"/>
            <a:ext cx="4813808" cy="1030882"/>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מכאן מיכיהו מוצג כנביא אמת, ואחאב מת לפי דבר ה׳ בגלל מעשיו.</a:t>
            </a:r>
          </a:p>
        </p:txBody>
      </p:sp>
      <p:sp>
        <p:nvSpPr>
          <p:cNvPr id="9" name="TextBox 8"/>
          <p:cNvSpPr txBox="1"/>
          <p:nvPr/>
        </p:nvSpPr>
        <p:spPr>
          <a:xfrm>
            <a:off x="6413246" y="4161432"/>
            <a:ext cx="4813808"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יהושפט</a:t>
            </a:r>
          </a:p>
        </p:txBody>
      </p:sp>
      <p:sp>
        <p:nvSpPr>
          <p:cNvPr id="10" name="TextBox 9"/>
          <p:cNvSpPr txBox="1"/>
          <p:nvPr/>
        </p:nvSpPr>
        <p:spPr>
          <a:xfrm>
            <a:off x="6413246" y="4720232"/>
            <a:ext cx="4813808" cy="1356717"/>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אבל יהושפט שואל ״האין פה נביא לה׳ עוד ונדרשה מאותו״.</a:t>
            </a:r>
          </a:p>
        </p:txBody>
      </p:sp>
      <p:sp>
        <p:nvSpPr>
          <p:cNvPr id="11" name="TextBox 10"/>
          <p:cNvSpPr txBox="1"/>
          <p:nvPr/>
        </p:nvSpPr>
        <p:spPr>
          <a:xfrm>
            <a:off x="964946" y="4161432"/>
            <a:ext cx="4813808"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יהודה</a:t>
            </a:r>
          </a:p>
        </p:txBody>
      </p:sp>
      <p:sp>
        <p:nvSpPr>
          <p:cNvPr id="12" name="TextBox 11"/>
          <p:cNvSpPr txBox="1"/>
          <p:nvPr/>
        </p:nvSpPr>
        <p:spPr>
          <a:xfrm>
            <a:off x="964946" y="4720232"/>
            <a:ext cx="4813808" cy="1356717"/>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יהושפט מלך יהודה יורד אל אחאב, ואחאב אומר לעבדיו ״הידעתם כי לנו רמת גלעד ואנחנו מחשים מקחת אתה…</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רצף האירועים</a:t>
            </a:r>
          </a:p>
        </p:txBody>
      </p:sp>
      <p:sp>
        <p:nvSpPr>
          <p:cNvPr id="5" name="TextBox 4"/>
          <p:cNvSpPr txBox="1"/>
          <p:nvPr/>
        </p:nvSpPr>
        <p:spPr>
          <a:xfrm>
            <a:off x="9929812"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1</a:t>
            </a:r>
          </a:p>
        </p:txBody>
      </p:sp>
      <p:sp>
        <p:nvSpPr>
          <p:cNvPr id="6" name="TextBox 5"/>
          <p:cNvSpPr txBox="1"/>
          <p:nvPr/>
        </p:nvSpPr>
        <p:spPr>
          <a:xfrm>
            <a:off x="9077023"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הנביאים (פסוקים א׳–י״ב)</a:t>
            </a:r>
          </a:p>
        </p:txBody>
      </p:sp>
      <p:sp>
        <p:nvSpPr>
          <p:cNvPr id="7" name="TextBox 6"/>
          <p:cNvSpPr txBox="1"/>
          <p:nvPr/>
        </p:nvSpPr>
        <p:spPr>
          <a:xfrm>
            <a:off x="7208837"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2</a:t>
            </a:r>
          </a:p>
        </p:txBody>
      </p:sp>
      <p:sp>
        <p:nvSpPr>
          <p:cNvPr id="8" name="TextBox 7"/>
          <p:cNvSpPr txBox="1"/>
          <p:nvPr/>
        </p:nvSpPr>
        <p:spPr>
          <a:xfrm>
            <a:off x="6356048"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מיכיהו (פסוקים י״ג–כ״ח)</a:t>
            </a:r>
          </a:p>
        </p:txBody>
      </p:sp>
      <p:sp>
        <p:nvSpPr>
          <p:cNvPr id="9" name="TextBox 8"/>
          <p:cNvSpPr txBox="1"/>
          <p:nvPr/>
        </p:nvSpPr>
        <p:spPr>
          <a:xfrm>
            <a:off x="4487862"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3</a:t>
            </a:r>
          </a:p>
        </p:txBody>
      </p:sp>
      <p:sp>
        <p:nvSpPr>
          <p:cNvPr id="10" name="TextBox 9"/>
          <p:cNvSpPr txBox="1"/>
          <p:nvPr/>
        </p:nvSpPr>
        <p:spPr>
          <a:xfrm>
            <a:off x="3635073"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אחאב נהרג (פסוקים כ״ט–מ׳)</a:t>
            </a:r>
          </a:p>
        </p:txBody>
      </p:sp>
      <p:sp>
        <p:nvSpPr>
          <p:cNvPr id="11" name="TextBox 10"/>
          <p:cNvSpPr txBox="1"/>
          <p:nvPr/>
        </p:nvSpPr>
        <p:spPr>
          <a:xfrm>
            <a:off x="1766887"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4</a:t>
            </a:r>
          </a:p>
        </p:txBody>
      </p:sp>
      <p:sp>
        <p:nvSpPr>
          <p:cNvPr id="12" name="TextBox 11"/>
          <p:cNvSpPr txBox="1"/>
          <p:nvPr/>
        </p:nvSpPr>
        <p:spPr>
          <a:xfrm>
            <a:off x="914098"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סיום (פסוקים מ״א–נ״ד)</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מקום ההתרחשות</a:t>
            </a:r>
          </a:p>
        </p:txBody>
      </p:sp>
      <p:sp>
        <p:nvSpPr>
          <p:cNvPr id="5" name="TextBox 4"/>
          <p:cNvSpPr txBox="1"/>
          <p:nvPr/>
        </p:nvSpPr>
        <p:spPr>
          <a:xfrm>
            <a:off x="2793305" y="3830101"/>
            <a:ext cx="567531" cy="247650"/>
          </a:xfrm>
          <a:prstGeom prst="rect">
            <a:avLst/>
          </a:prstGeom>
          <a:noFill/>
        </p:spPr>
        <p:txBody>
          <a:bodyPr wrap="square" lIns="0" rIns="0" tIns="0" bIns="0" anchor="t"/>
          <a:lstStyle/>
          <a:p>
            <a:pPr algn="r" rtl="1">
              <a:lnSpc>
                <a:spcPts val="1800"/>
              </a:lnSpc>
            </a:pPr>
            <a:r>
              <a:rPr sz="1500" b="0" i="0" lang="he-IL">
                <a:solidFill>
                  <a:srgbClr val="FFFFFF"/>
                </a:solidFill>
                <a:latin typeface="IBM Plex Sans Hebrew"/>
                <a:cs typeface="IBM Plex Sans Hebrew"/>
                <a:ea typeface="IBM Plex Sans Hebrew"/>
              </a:rPr>
              <a:t>שומרון</a:t>
            </a:r>
          </a:p>
        </p:txBody>
      </p:sp>
      <p:sp>
        <p:nvSpPr>
          <p:cNvPr id="6" name="TextBox 5"/>
          <p:cNvSpPr txBox="1"/>
          <p:nvPr/>
        </p:nvSpPr>
        <p:spPr>
          <a:xfrm>
            <a:off x="4277717" y="3191628"/>
            <a:ext cx="874712" cy="247650"/>
          </a:xfrm>
          <a:prstGeom prst="rect">
            <a:avLst/>
          </a:prstGeom>
          <a:noFill/>
        </p:spPr>
        <p:txBody>
          <a:bodyPr wrap="square" lIns="0" rIns="0" tIns="0" bIns="0" anchor="t"/>
          <a:lstStyle/>
          <a:p>
            <a:pPr algn="r" rtl="1">
              <a:lnSpc>
                <a:spcPts val="1800"/>
              </a:lnSpc>
            </a:pPr>
            <a:r>
              <a:rPr sz="1500" b="0" i="0" lang="he-IL">
                <a:solidFill>
                  <a:srgbClr val="FFFFFF"/>
                </a:solidFill>
                <a:latin typeface="IBM Plex Sans Hebrew"/>
                <a:cs typeface="IBM Plex Sans Hebrew"/>
                <a:ea typeface="IBM Plex Sans Hebrew"/>
              </a:rPr>
              <a:t>רמות גלעד</a:t>
            </a:r>
          </a:p>
        </p:txBody>
      </p:sp>
      <p:sp>
        <p:nvSpPr>
          <p:cNvPr id="7" name="TextBox 6"/>
          <p:cNvSpPr txBox="1"/>
          <p:nvPr/>
        </p:nvSpPr>
        <p:spPr>
          <a:xfrm>
            <a:off x="5887085" y="1714500"/>
            <a:ext cx="5624830" cy="4381500"/>
          </a:xfrm>
          <a:prstGeom prst="rect">
            <a:avLst/>
          </a:prstGeom>
          <a:noFill/>
        </p:spPr>
        <p:txBody>
          <a:bodyPr wrap="square" lIns="0" rIns="0" tIns="0" bIns="0" anchor="t"/>
          <a:lstStyle/>
          <a:p>
            <a:pPr algn="r" rtl="1">
              <a:lnSpc>
                <a:spcPts val="4160"/>
              </a:lnSpc>
            </a:pPr>
            <a:r>
              <a:rPr sz="2600" b="0" i="0" lang="he-IL">
                <a:solidFill>
                  <a:srgbClr val="FFFFFF"/>
                </a:solidFill>
                <a:latin typeface="IBM Plex Sans Hebrew"/>
                <a:cs typeface="IBM Plex Sans Hebrew"/>
                <a:ea typeface="IBM Plex Sans Hebrew"/>
              </a:rPr>
              <a:t>📍 שומרון</a:t>
            </a:r>
          </a:p>
          <a:p>
            <a:pPr algn="r" rtl="1">
              <a:lnSpc>
                <a:spcPts val="4160"/>
              </a:lnSpc>
            </a:pPr>
            <a:r>
              <a:rPr sz="2600" b="0" i="0" lang="he-IL">
                <a:solidFill>
                  <a:srgbClr val="FFFFFF"/>
                </a:solidFill>
                <a:latin typeface="IBM Plex Sans Hebrew"/>
                <a:cs typeface="IBM Plex Sans Hebrew"/>
                <a:ea typeface="IBM Plex Sans Hebrew"/>
              </a:rPr>
              <a:t>📍 רמות גלעד</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מלכים א כ"ב, ב'</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1" i="0" lang="he-IL">
                <a:solidFill>
                  <a:srgbClr val="FFD166"/>
                </a:solidFill>
                <a:latin typeface="Frank Ruhl Libre"/>
                <a:cs typeface="Frank Ruhl Libre"/>
                <a:ea typeface="Frank Ruhl Libre"/>
              </a:rPr>
              <a:t>וַיְהִי בַּשָּׁנָה הַשְּׁלִישִׁית וַיֵּרֶד</a:t>
            </a:r>
            <a:r>
              <a:rPr sz="4100" b="0" i="0" lang="he-IL">
                <a:solidFill>
                  <a:srgbClr val="FFFFFF"/>
                </a:solidFill>
                <a:latin typeface="Frank Ruhl Libre"/>
                <a:cs typeface="Frank Ruhl Libre"/>
                <a:ea typeface="Frank Ruhl Libre"/>
              </a:rPr>
              <a:t> יְהוֹשָׁפָט מֶלֶךְ־יְהוּדָה אֶל־מֶלֶךְ יִשְׂרָאֵל</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שלוש שנים בלי מלחמה בין ארם לישראל.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מלכים א כ"ב, י"ח</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1" i="0" lang="he-IL">
                <a:solidFill>
                  <a:srgbClr val="FFD166"/>
                </a:solidFill>
                <a:latin typeface="Frank Ruhl Libre"/>
                <a:cs typeface="Frank Ruhl Libre"/>
                <a:ea typeface="Frank Ruhl Libre"/>
              </a:rPr>
              <a:t>וַיֹּאמֶר מֶלֶךְ־יִשְׂרָאֵל אֶל־יְהוֹשָׁפָט הֲלוֹא</a:t>
            </a:r>
            <a:r>
              <a:rPr sz="4100" b="0" i="0" lang="he-IL">
                <a:solidFill>
                  <a:srgbClr val="FFFFFF"/>
                </a:solidFill>
                <a:latin typeface="Frank Ruhl Libre"/>
                <a:cs typeface="Frank Ruhl Libre"/>
                <a:ea typeface="Frank Ruhl Libre"/>
              </a:rPr>
              <a:t> אָמַרְתִּי אֵלֶיךָ לוֹא־יִתְנַבֵּא עָלַי טוֹב כִּי אִם־רָע</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אחאב אומר עוד איש אחד לדרש את ה׳ מאתו ואני שנאתיו כי איננו מתנבא עלי טוב כי אם רע, מיכיהו בן ימלה.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מלכים א כ"ב, כ"ט</a:t>
            </a:r>
          </a:p>
        </p:txBody>
      </p:sp>
      <p:sp>
        <p:nvSpPr>
          <p:cNvPr id="5" name="TextBox 4"/>
          <p:cNvSpPr txBox="1"/>
          <p:nvPr/>
        </p:nvSpPr>
        <p:spPr>
          <a:xfrm>
            <a:off x="1079436" y="3036887"/>
            <a:ext cx="10033127" cy="911225"/>
          </a:xfrm>
          <a:prstGeom prst="rect">
            <a:avLst/>
          </a:prstGeom>
          <a:noFill/>
        </p:spPr>
        <p:txBody>
          <a:bodyPr wrap="square" lIns="0" rIns="0" tIns="0" bIns="0" anchor="t"/>
          <a:lstStyle/>
          <a:p>
            <a:pPr algn="ctr" rtl="1">
              <a:lnSpc>
                <a:spcPts val="7175"/>
              </a:lnSpc>
            </a:pPr>
            <a:r>
              <a:rPr sz="4100" b="0" i="0" lang="he-IL">
                <a:solidFill>
                  <a:srgbClr val="FFFFFF"/>
                </a:solidFill>
                <a:latin typeface="Frank Ruhl Libre"/>
                <a:cs typeface="Frank Ruhl Libre"/>
                <a:ea typeface="Frank Ruhl Libre"/>
              </a:rPr>
              <a:t>וַיַּעַל </a:t>
            </a:r>
            <a:r>
              <a:rPr sz="4100" b="1" i="0" lang="he-IL">
                <a:solidFill>
                  <a:srgbClr val="FFD166"/>
                </a:solidFill>
                <a:latin typeface="Frank Ruhl Libre"/>
                <a:cs typeface="Frank Ruhl Libre"/>
                <a:ea typeface="Frank Ruhl Libre"/>
              </a:rPr>
              <a:t>מֶלֶךְ־יִשְׂרָאֵל</a:t>
            </a:r>
            <a:r>
              <a:rPr sz="4100" b="0" i="0" lang="he-IL">
                <a:solidFill>
                  <a:srgbClr val="FFFFFF"/>
                </a:solidFill>
                <a:latin typeface="Frank Ruhl Libre"/>
                <a:cs typeface="Frank Ruhl Libre"/>
                <a:ea typeface="Frank Ruhl Libre"/>
              </a:rPr>
              <a:t> וִיהוֹשָׁפָט מֶלֶךְ־יְהוּדָה רָמֹת גִּלְעָד</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אחאב ויהושפט עולים לרמות גלעד.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מלכים א כ"ב, מ"א</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1" i="0" lang="he-IL">
                <a:solidFill>
                  <a:srgbClr val="FFD166"/>
                </a:solidFill>
                <a:latin typeface="Frank Ruhl Libre"/>
                <a:cs typeface="Frank Ruhl Libre"/>
                <a:ea typeface="Frank Ruhl Libre"/>
              </a:rPr>
              <a:t>וִיהוֹשָׁפָט בֶּן־אָסָא מָלַךְ עַל־יְהוּדָה</a:t>
            </a:r>
            <a:r>
              <a:rPr sz="4100" b="0" i="0" lang="he-IL">
                <a:solidFill>
                  <a:srgbClr val="FFFFFF"/>
                </a:solidFill>
                <a:latin typeface="Frank Ruhl Libre"/>
                <a:cs typeface="Frank Ruhl Libre"/>
                <a:ea typeface="Frank Ruhl Libre"/>
              </a:rPr>
              <a:t> בִּשְׁנַת אַרְבַּע לְאַחְאָב מֶלֶךְ יִשְׂרָאֵל</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יהושפט בן אסא מלך ביהודה עשרים וחמש שנה וילך בכל דרך אסא אביו לא סר ממנה לעשות הישר בעיני ה׳ אך הבמות…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ביאורי מילים</a:t>
            </a:r>
          </a:p>
        </p:txBody>
      </p:sp>
      <p:sp>
        <p:nvSpPr>
          <p:cNvPr id="5" name="TextBox 4"/>
          <p:cNvSpPr txBox="1"/>
          <p:nvPr/>
        </p:nvSpPr>
        <p:spPr>
          <a:xfrm>
            <a:off x="81654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מילה מנחה</a:t>
            </a:r>
          </a:p>
        </p:txBody>
      </p:sp>
      <p:sp>
        <p:nvSpPr>
          <p:cNvPr id="6" name="TextBox 5"/>
          <p:cNvSpPr txBox="1"/>
          <p:nvPr/>
        </p:nvSpPr>
        <p:spPr>
          <a:xfrm>
            <a:off x="81654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מילה/שורש החוזר/ת על עצמו/ ה במספר פסוקים או פרקים במספר חריג של פעמי או במספר סימלי של פעמי בקטע, או…</a:t>
            </a:r>
          </a:p>
        </p:txBody>
      </p:sp>
      <p:sp>
        <p:nvSpPr>
          <p:cNvPr id="7" name="TextBox 6"/>
          <p:cNvSpPr txBox="1"/>
          <p:nvPr/>
        </p:nvSpPr>
        <p:spPr>
          <a:xfrm>
            <a:off x="45459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נבואה</a:t>
            </a:r>
          </a:p>
        </p:txBody>
      </p:sp>
      <p:sp>
        <p:nvSpPr>
          <p:cNvPr id="8" name="TextBox 7"/>
          <p:cNvSpPr txBox="1"/>
          <p:nvPr/>
        </p:nvSpPr>
        <p:spPr>
          <a:xfrm>
            <a:off x="45459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דברי נביא.</a:t>
            </a:r>
          </a:p>
        </p:txBody>
      </p:sp>
      <p:sp>
        <p:nvSpPr>
          <p:cNvPr id="9" name="TextBox 8"/>
          <p:cNvSpPr txBox="1"/>
          <p:nvPr/>
        </p:nvSpPr>
        <p:spPr>
          <a:xfrm>
            <a:off x="9264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קורבנות</a:t>
            </a:r>
          </a:p>
        </p:txBody>
      </p:sp>
      <p:sp>
        <p:nvSpPr>
          <p:cNvPr id="10" name="TextBox 9"/>
          <p:cNvSpPr txBox="1"/>
          <p:nvPr/>
        </p:nvSpPr>
        <p:spPr>
          <a:xfrm>
            <a:off x="9264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מתנה מן החי או מן הצומח שמביא אדם למקדש לכבוד האל.</a:t>
            </a:r>
          </a:p>
        </p:txBody>
      </p:sp>
      <p:sp>
        <p:nvSpPr>
          <p:cNvPr id="11" name="TextBox 10"/>
          <p:cNvSpPr txBox="1"/>
          <p:nvPr/>
        </p:nvSpPr>
        <p:spPr>
          <a:xfrm>
            <a:off x="8165401" y="427990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מספר טיפולוגי</a:t>
            </a:r>
          </a:p>
        </p:txBody>
      </p:sp>
      <p:sp>
        <p:nvSpPr>
          <p:cNvPr id="12" name="TextBox 11"/>
          <p:cNvSpPr txBox="1"/>
          <p:nvPr/>
        </p:nvSpPr>
        <p:spPr>
          <a:xfrm>
            <a:off x="8165401" y="474980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מספרים מסוימים חוזרים במקרא הרבה יותר ממספרים אחרים.</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רש"י</a:t>
            </a:r>
          </a:p>
        </p:txBody>
      </p:sp>
      <p:sp>
        <p:nvSpPr>
          <p:cNvPr id="5" name="TextBox 4"/>
          <p:cNvSpPr txBox="1"/>
          <p:nvPr/>
        </p:nvSpPr>
        <p:spPr>
          <a:xfrm>
            <a:off x="1080674" y="2686050"/>
            <a:ext cx="9948100" cy="304800"/>
          </a:xfrm>
          <a:prstGeom prst="rect">
            <a:avLst/>
          </a:prstGeom>
          <a:noFill/>
        </p:spPr>
        <p:txBody>
          <a:bodyPr wrap="square" lIns="0" rIns="0" tIns="0" bIns="0" anchor="t"/>
          <a:lstStyle/>
          <a:p>
            <a:pPr algn="r" rtl="1">
              <a:lnSpc>
                <a:spcPts val="2400"/>
              </a:lnSpc>
            </a:pPr>
            <a:r>
              <a:rPr sz="1700" b="1" i="0" lang="he-IL">
                <a:solidFill>
                  <a:srgbClr val="FFD166"/>
                </a:solidFill>
                <a:latin typeface="IBM Plex Sans Hebrew"/>
                <a:cs typeface="IBM Plex Sans Hebrew"/>
                <a:ea typeface="IBM Plex Sans Hebrew"/>
              </a:rPr>
              <a:t>רש"י על מלכים א כ"ב, ב'</a:t>
            </a:r>
          </a:p>
        </p:txBody>
      </p:sp>
      <p:sp>
        <p:nvSpPr>
          <p:cNvPr id="6" name="TextBox 5"/>
          <p:cNvSpPr txBox="1"/>
          <p:nvPr/>
        </p:nvSpPr>
        <p:spPr>
          <a:xfrm>
            <a:off x="1080674" y="3117850"/>
            <a:ext cx="9948100" cy="609600"/>
          </a:xfrm>
          <a:prstGeom prst="rect">
            <a:avLst/>
          </a:prstGeom>
          <a:noFill/>
        </p:spPr>
        <p:txBody>
          <a:bodyPr wrap="square" lIns="0" rIns="0" tIns="0" bIns="0" anchor="t"/>
          <a:lstStyle/>
          <a:p>
            <a:pPr algn="r" rtl="1">
              <a:lnSpc>
                <a:spcPts val="4800"/>
              </a:lnSpc>
            </a:pPr>
            <a:r>
              <a:rPr sz="3000" b="1" i="0" lang="he-IL">
                <a:solidFill>
                  <a:srgbClr val="FFD166"/>
                </a:solidFill>
                <a:latin typeface="Noto Serif Hebrew"/>
                <a:cs typeface="Noto Serif Hebrew"/>
                <a:ea typeface="Noto Serif Hebrew"/>
              </a:rPr>
              <a:t>בַּשָּׁנָה הַשְּׁלִישִׁית</a:t>
            </a:r>
            <a:r>
              <a:rPr sz="3000" b="0" i="0" lang="he-IL">
                <a:solidFill>
                  <a:srgbClr val="FFFFFF"/>
                </a:solidFill>
                <a:latin typeface="Noto Serif Hebrew"/>
                <a:cs typeface="Noto Serif Hebrew"/>
                <a:ea typeface="Noto Serif Hebrew"/>
              </a:rPr>
              <a:t>. שֶׁשָּׁלַח אֶת בֶּן הֲדַד.</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B569A"/>
                </a:solidFill>
                <a:latin typeface="IBM Plex Sans Hebrew"/>
                <a:cs typeface="IBM Plex Sans Hebrew"/>
                <a:ea typeface="IBM Plex Sans Hebrew"/>
              </a:rPr>
              <a:t>מה מסביר רש"י על «בַּשָּׁנָה הַשְּׁלִישִׁית»?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מצודת דוד</a:t>
            </a:r>
          </a:p>
        </p:txBody>
      </p:sp>
      <p:sp>
        <p:nvSpPr>
          <p:cNvPr id="5" name="TextBox 4"/>
          <p:cNvSpPr txBox="1"/>
          <p:nvPr/>
        </p:nvSpPr>
        <p:spPr>
          <a:xfrm>
            <a:off x="1080674" y="2381250"/>
            <a:ext cx="9948100" cy="304800"/>
          </a:xfrm>
          <a:prstGeom prst="rect">
            <a:avLst/>
          </a:prstGeom>
          <a:noFill/>
        </p:spPr>
        <p:txBody>
          <a:bodyPr wrap="square" lIns="0" rIns="0" tIns="0" bIns="0" anchor="t"/>
          <a:lstStyle/>
          <a:p>
            <a:pPr algn="r" rtl="1">
              <a:lnSpc>
                <a:spcPts val="2400"/>
              </a:lnSpc>
            </a:pPr>
            <a:r>
              <a:rPr sz="1700" b="1" i="0" lang="he-IL">
                <a:solidFill>
                  <a:srgbClr val="FFD166"/>
                </a:solidFill>
                <a:latin typeface="IBM Plex Sans Hebrew"/>
                <a:cs typeface="IBM Plex Sans Hebrew"/>
                <a:ea typeface="IBM Plex Sans Hebrew"/>
              </a:rPr>
              <a:t>מצודת דוד על מלכים א כ"ב, י"ח</a:t>
            </a:r>
          </a:p>
        </p:txBody>
      </p:sp>
      <p:sp>
        <p:nvSpPr>
          <p:cNvPr id="6" name="TextBox 5"/>
          <p:cNvSpPr txBox="1"/>
          <p:nvPr/>
        </p:nvSpPr>
        <p:spPr>
          <a:xfrm>
            <a:off x="1080674" y="2813050"/>
            <a:ext cx="9948100" cy="1219200"/>
          </a:xfrm>
          <a:prstGeom prst="rect">
            <a:avLst/>
          </a:prstGeom>
          <a:noFill/>
        </p:spPr>
        <p:txBody>
          <a:bodyPr wrap="square" lIns="0" rIns="0" tIns="0" bIns="0" anchor="t"/>
          <a:lstStyle/>
          <a:p>
            <a:pPr algn="r" rtl="1">
              <a:lnSpc>
                <a:spcPts val="4800"/>
              </a:lnSpc>
            </a:pPr>
            <a:r>
              <a:rPr sz="3000" b="1" i="0" lang="he-IL">
                <a:solidFill>
                  <a:srgbClr val="FFD166"/>
                </a:solidFill>
                <a:latin typeface="Noto Serif Hebrew"/>
                <a:cs typeface="Noto Serif Hebrew"/>
                <a:ea typeface="Noto Serif Hebrew"/>
              </a:rPr>
              <a:t>הלא אמרתי וכו׳</a:t>
            </a:r>
            <a:r>
              <a:rPr sz="3000" b="0" i="0" lang="he-IL">
                <a:solidFill>
                  <a:srgbClr val="FFFFFF"/>
                </a:solidFill>
                <a:latin typeface="Noto Serif Hebrew"/>
                <a:cs typeface="Noto Serif Hebrew"/>
                <a:ea typeface="Noto Serif Hebrew"/>
              </a:rPr>
              <a:t>. רצה לומר: מפני השנאה יאמר כן, ולא דבר ה׳ הוא:</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B569A"/>
                </a:solidFill>
                <a:latin typeface="IBM Plex Sans Hebrew"/>
                <a:cs typeface="IBM Plex Sans Hebrew"/>
                <a:ea typeface="IBM Plex Sans Hebrew"/>
              </a:rPr>
              <a:t>מה מוסיף פירושו של מצודת דוד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1</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א׳–י״ב («הנביאים»).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2</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כ״ט–מ׳ («אחאב נהרג»).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3</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מ״א–נ״ד («סיום»).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מה דעתכם?</a:t>
            </a:r>
          </a:p>
        </p:txBody>
      </p:sp>
      <p:sp>
        <p:nvSpPr>
          <p:cNvPr id="5" name="TextBox 4"/>
          <p:cNvSpPr txBox="1"/>
          <p:nvPr/>
        </p:nvSpPr>
        <p:spPr>
          <a:xfrm>
            <a:off x="4944681" y="1860550"/>
            <a:ext cx="6239637" cy="1422400"/>
          </a:xfrm>
          <a:prstGeom prst="rect">
            <a:avLst/>
          </a:prstGeom>
          <a:noFill/>
        </p:spPr>
        <p:txBody>
          <a:bodyPr wrap="square" lIns="0" rIns="0" tIns="0" bIns="0" anchor="ctr"/>
          <a:lstStyle/>
          <a:p>
            <a:pPr algn="r" rtl="1">
              <a:lnSpc>
                <a:spcPts val="3105"/>
              </a:lnSpc>
            </a:pPr>
            <a:r>
              <a:rPr sz="2300" b="0" i="0" lang="he-IL">
                <a:solidFill>
                  <a:srgbClr val="FFFFFF"/>
                </a:solidFill>
                <a:latin typeface="IBM Plex Sans Hebrew"/>
                <a:cs typeface="IBM Plex Sans Hebrew"/>
                <a:ea typeface="IBM Plex Sans Hebrew"/>
              </a:rPr>
              <a:t>לדעתכם, מדוע ביקש יהושפט מלך יהודה לקרוא למיכיהו בן-ימלה לאחר ששמע את נבואת הנביאים האחרים?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0B569A"/>
                </a:solidFill>
                <a:latin typeface="IBM Plex Sans Hebrew"/>
                <a:cs typeface="IBM Plex Sans Hebrew"/>
                <a:ea typeface="IBM Plex Sans Hebrew"/>
              </a:rPr>
              <a:t>אחאב ומיכיהו</a:t>
            </a:r>
          </a:p>
        </p:txBody>
      </p:sp>
      <p:sp>
        <p:nvSpPr>
          <p:cNvPr id="6" name="TextBox 5"/>
          <p:cNvSpPr txBox="1"/>
          <p:nvPr/>
        </p:nvSpPr>
        <p:spPr>
          <a:xfrm>
            <a:off x="8010334" y="1847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הנביאים</a:t>
            </a:r>
          </a:p>
        </p:txBody>
      </p:sp>
      <p:sp>
        <p:nvSpPr>
          <p:cNvPr id="7" name="TextBox 6"/>
          <p:cNvSpPr txBox="1"/>
          <p:nvPr/>
        </p:nvSpPr>
        <p:spPr>
          <a:xfrm>
            <a:off x="898334" y="1847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מיכיהו</a:t>
            </a:r>
          </a:p>
        </p:txBody>
      </p:sp>
      <p:sp>
        <p:nvSpPr>
          <p:cNvPr id="8" name="TextBox 7"/>
          <p:cNvSpPr txBox="1"/>
          <p:nvPr/>
        </p:nvSpPr>
        <p:spPr>
          <a:xfrm>
            <a:off x="8010334" y="3498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אחאב נהרג</a:t>
            </a:r>
          </a:p>
        </p:txBody>
      </p:sp>
      <p:sp>
        <p:nvSpPr>
          <p:cNvPr id="9" name="TextBox 8"/>
          <p:cNvSpPr txBox="1"/>
          <p:nvPr/>
        </p:nvSpPr>
        <p:spPr>
          <a:xfrm>
            <a:off x="898334" y="3498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סיום</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בסגנון בגרות</a:t>
            </a:r>
          </a:p>
        </p:txBody>
      </p:sp>
      <p:sp>
        <p:nvSpPr>
          <p:cNvPr id="5" name="TextBox 4"/>
          <p:cNvSpPr txBox="1"/>
          <p:nvPr/>
        </p:nvSpPr>
        <p:spPr>
          <a:xfrm>
            <a:off x="942086" y="1917700"/>
            <a:ext cx="10307828" cy="4165600"/>
          </a:xfrm>
          <a:prstGeom prst="rect">
            <a:avLst/>
          </a:prstGeom>
          <a:noFill/>
        </p:spPr>
        <p:txBody>
          <a:bodyPr wrap="square" lIns="0" rIns="0" tIns="0" bIns="0" anchor="t"/>
          <a:lstStyle/>
          <a:p>
            <a:pPr algn="r" rtl="1">
              <a:lnSpc>
                <a:spcPts val="3000"/>
              </a:lnSpc>
            </a:pPr>
            <a:r>
              <a:rPr sz="2000" b="0" i="0" lang="he-IL">
                <a:solidFill>
                  <a:srgbClr val="FFFFFF"/>
                </a:solidFill>
                <a:latin typeface="IBM Plex Sans Hebrew"/>
                <a:cs typeface="IBM Plex Sans Hebrew"/>
                <a:ea typeface="IBM Plex Sans Hebrew"/>
              </a:rPr>
              <a:t>(קיץ תשפ"ד (שאלון 1361))</a:t>
            </a:r>
          </a:p>
          <a:p>
            <a:pPr algn="r" rtl="1">
              <a:lnSpc>
                <a:spcPts val="3000"/>
              </a:lnSpc>
            </a:pPr>
            <a:r>
              <a:rPr sz="2000" b="0" i="0" lang="he-IL">
                <a:solidFill>
                  <a:srgbClr val="FFFFFF"/>
                </a:solidFill>
                <a:latin typeface="IBM Plex Sans Hebrew"/>
                <a:cs typeface="IBM Plex Sans Hebrew"/>
                <a:ea typeface="IBM Plex Sans Hebrew"/>
              </a:rPr>
              <a:t>6. קראו מלכים א, פרק כ"ב, פסוקים א'–מ'.</a:t>
            </a:r>
          </a:p>
          <a:p>
            <a:pPr algn="r" rtl="1">
              <a:lnSpc>
                <a:spcPts val="3000"/>
              </a:lnSpc>
            </a:pPr>
            <a:r>
              <a:rPr sz="2000" b="0" i="0" lang="he-IL">
                <a:solidFill>
                  <a:srgbClr val="FFFFFF"/>
                </a:solidFill>
                <a:latin typeface="IBM Plex Sans Hebrew"/>
                <a:cs typeface="IBM Plex Sans Hebrew"/>
                <a:ea typeface="IBM Plex Sans Hebrew"/>
              </a:rPr>
              <a:t>א. קראו פסוקים א'–י'.</a:t>
            </a:r>
          </a:p>
          <a:p>
            <a:pPr algn="r" rtl="1">
              <a:lnSpc>
                <a:spcPts val="3000"/>
              </a:lnSpc>
            </a:pPr>
            <a:r>
              <a:rPr sz="2000" b="0" i="0" lang="he-IL">
                <a:solidFill>
                  <a:srgbClr val="FFFFFF"/>
                </a:solidFill>
                <a:latin typeface="IBM Plex Sans Hebrew"/>
                <a:cs typeface="IBM Plex Sans Hebrew"/>
                <a:ea typeface="IBM Plex Sans Hebrew"/>
              </a:rPr>
              <a:t>(1) הסבירו כיצד יחסי הידידות בין מלך ישראל ובין מלך יהודה באים לידי ביטוי בפסוקים אלה. בססו את תשובתכם על הכתוב. (5 נקודות)</a:t>
            </a:r>
          </a:p>
          <a:p>
            <a:pPr algn="r" rtl="1">
              <a:lnSpc>
                <a:spcPts val="3000"/>
              </a:lnSpc>
            </a:pPr>
            <a:r>
              <a:rPr sz="2000" b="0" i="0" lang="he-IL">
                <a:solidFill>
                  <a:srgbClr val="FFFFFF"/>
                </a:solidFill>
                <a:latin typeface="IBM Plex Sans Hebrew"/>
                <a:cs typeface="IBM Plex Sans Hebrew"/>
                <a:ea typeface="IBM Plex Sans Hebrew"/>
              </a:rPr>
              <a:t>(2) הסבירו כיצד המחלוקת בין מלכים אלה בנוגע לנביאים ולנבואה באה לידי ביטוי בפסוקים אלה. בססו את תשובתכם על הכתוב. (7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א׳–י״ב («הנביאים»).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שלוש שנים בלי מלחמה בין ארם לישראל. יהושפט מלך יהודה יורד אל אחאב, ואחאב אומר לעבדיו ״הידעתם כי לנו רמת גלעד ואנחנו מחשים מקחת אתה מיד מלך ארם״. הוא מבקש מיהושפט להצטרף.</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כ״ט–מ׳ («אחאב נהרג»).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אחאב ויהושפט עולים לרמות גלעד. אחאב מתחפש ולובש בגדי מלחמה, ויהושפט לובש בגדי מלך. מלך ארם מורה לשרי הרכב להילחם רק במלך ישראל. כשהם רואים את יהושפט הם חושבים ״אך מלך ישראל הוא״ והוא צועק.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מ״א–נ״ד («סיום»).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יהושפט בן אסא מלך ביהודה עשרים וחמש שנה וילך בכל דרך אסא אביו לא סר ממנה לעשות הישר בעיני ה׳ אך הבמות לא סרו. הכתוב מציג אותו כמלך טוב אך לא מושלם.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מחוון – שאלת הבגרות (1/2)</a:t>
            </a:r>
          </a:p>
        </p:txBody>
      </p:sp>
      <p:sp>
        <p:nvSpPr>
          <p:cNvPr id="5" name="TextBox 4"/>
          <p:cNvSpPr txBox="1"/>
          <p:nvPr/>
        </p:nvSpPr>
        <p:spPr>
          <a:xfrm>
            <a:off x="876681" y="1854200"/>
            <a:ext cx="10438638" cy="42926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להלן תמלול הטקסט מהתמונה (המהווה פתרון לשאלה 6 במבחן הבגרות בתנ"ך, העוסקת במלכים א' כ"ב ובנביא עמוס):</a:t>
            </a:r>
          </a:p>
          <a:p>
            <a:pPr algn="r" rtl="1">
              <a:lnSpc>
                <a:spcPts val="2850"/>
              </a:lnSpc>
            </a:pPr>
            <a:r>
              <a:rPr sz="1900" b="0" i="0" lang="he-IL">
                <a:solidFill>
                  <a:srgbClr val="FFFFFF"/>
                </a:solidFill>
                <a:latin typeface="IBM Plex Sans Hebrew"/>
                <a:cs typeface="IBM Plex Sans Hebrew"/>
                <a:ea typeface="IBM Plex Sans Hebrew"/>
              </a:rPr>
              <a:t>שאלה 6</a:t>
            </a:r>
          </a:p>
          <a:p>
            <a:pPr algn="r" rtl="1">
              <a:lnSpc>
                <a:spcPts val="2850"/>
              </a:lnSpc>
            </a:pPr>
            <a:r>
              <a:rPr sz="1900" b="0" i="0" lang="he-IL">
                <a:solidFill>
                  <a:srgbClr val="FFFFFF"/>
                </a:solidFill>
                <a:latin typeface="IBM Plex Sans Hebrew"/>
                <a:cs typeface="IBM Plex Sans Hebrew"/>
                <a:ea typeface="IBM Plex Sans Hebrew"/>
              </a:rPr>
              <a:t>סעיף א'</a:t>
            </a:r>
          </a:p>
          <a:p>
            <a:pPr algn="r" rtl="1">
              <a:lnSpc>
                <a:spcPts val="2850"/>
              </a:lnSpc>
            </a:pPr>
            <a:r>
              <a:rPr sz="1900" b="0" i="0" lang="he-IL">
                <a:solidFill>
                  <a:srgbClr val="FFFFFF"/>
                </a:solidFill>
                <a:latin typeface="IBM Plex Sans Hebrew"/>
                <a:cs typeface="IBM Plex Sans Hebrew"/>
                <a:ea typeface="IBM Plex Sans Hebrew"/>
              </a:rPr>
              <a:t>(1) יחסי הידידות בין מלך ישראל ובין מלך יהודה באים לידי ביטוי בהסכמה המשותפת ביניהם לצאת למלחמה יחד כנגד ארם. מלך ישראל מבקש ממלך יהודה להצטרף אליו למלחמה להשיב אליו את רמות גלעד ומלך יהודה מסכים לכך ומציג את הקשר ביניהם כשווים. לביסוס: "וַיֹּאמֶר אֶל-יְהוֹשָׁפָט הֲתֵלֵךְ אִתִּי לַמִּלְחָמָה רָמֹת גִּלְעָד וַיֹּאמֶר יְהוֹשָׁפָט אֶל-מֶלֶךְ יִשְׂרָאֵל כָּמוֹנִי כָמוֹךָ כְּעַמִּי כְעַמִּי כְּסוּסַי כְּסוּסֶיךָ".</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מחוון – שאלת הבגרות (2/2)</a:t>
            </a:r>
          </a:p>
        </p:txBody>
      </p:sp>
      <p:sp>
        <p:nvSpPr>
          <p:cNvPr id="5" name="TextBox 4"/>
          <p:cNvSpPr txBox="1"/>
          <p:nvPr/>
        </p:nvSpPr>
        <p:spPr>
          <a:xfrm>
            <a:off x="876681" y="1854200"/>
            <a:ext cx="10438638" cy="42926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(2) המחלוקת בין המלכים בנוגע לנביאים ולנבואה: כל הנביאים ניבאו למלכים ניצחון על ארם באופן זהה, דבר שעורר חשד וחשש אצל יהושפט שביקש לשמוע נביא נוסף.</a:t>
            </a:r>
          </a:p>
          <a:p>
            <a:pPr algn="r" rtl="1">
              <a:lnSpc>
                <a:spcPts val="2850"/>
              </a:lnSpc>
            </a:pPr>
            <a:r>
              <a:rPr sz="1900" b="0" i="0" lang="he-IL">
                <a:solidFill>
                  <a:srgbClr val="FFFFFF"/>
                </a:solidFill>
                <a:latin typeface="IBM Plex Sans Hebrew"/>
                <a:cs typeface="IBM Plex Sans Hebrew"/>
                <a:ea typeface="IBM Plex Sans Hebrew"/>
              </a:rPr>
              <a:t>לביסוס: "וַיֹּאמֶר יְהוֹשָׁפָט הַאֵין פֹּה נָבִיא לַה' עוֹד וְנִדְרְשָׁה מֵאוֹתוֹ". או: "וַיֹּאמֶר מֶלֶךְ-יִשְׂרָאֵל אֶל-יְהוֹשָׁפָט עוֹד אִישׁ-אֶחָד לִדְרֹשׁ אֶת-ה' מֵאֹתוֹ וַאֲנִי שְׂנֵאתִיו כִּי לֹא-יִתְנַבֵּא עָלַי טוֹב כִּי אִם-רָע... וַיֹּאמֶר יְהוֹשָׁפָט אַל-יֹאמַר הַמֶּלֶךְ כֵּן".</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אחאב ומיכיהו – שאלון 1262</dc:title>
  <dc:subject/>
  <dc:creator/>
  <cp:keywords/>
  <dc:description/>
  <cp:lastModifiedBy/>
  <cp:revision>1</cp:revision>
  <dcterms:created xsi:type="dcterms:W3CDTF">2013-01-27T09:14:16Z</dcterms:created>
  <dcterms:modified xsi:type="dcterms:W3CDTF">2013-01-27T09:15:58Z</dcterms:modified>
  <cp:category/>
</cp:coreProperties>
</file>