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5629275" y="1397000"/>
            <a:ext cx="5886450" cy="444500"/>
          </a:xfrm>
          <a:prstGeom prst="rect">
            <a:avLst/>
          </a:prstGeom>
          <a:noFill/>
        </p:spPr>
        <p:txBody>
          <a:bodyPr wrap="square" lIns="0" rIns="0" tIns="0" bIns="0" anchor="t"/>
          <a:lstStyle/>
          <a:p>
            <a:pPr algn="r" rtl="1">
              <a:lnSpc>
                <a:spcPts val="3500"/>
              </a:lnSpc>
            </a:pPr>
            <a:r>
              <a:rPr sz="2400" b="1" i="0" lang="he-IL">
                <a:solidFill>
                  <a:srgbClr val="8C2B1E"/>
                </a:solidFill>
                <a:latin typeface="Frank Ruhl Libre"/>
                <a:cs typeface="Frank Ruhl Libre"/>
                <a:ea typeface="Frank Ruhl Libre"/>
              </a:rPr>
              <a:t>מלכים א ג׳</a:t>
            </a:r>
          </a:p>
        </p:txBody>
      </p:sp>
      <p:sp>
        <p:nvSpPr>
          <p:cNvPr id="4" name="TextBox 3"/>
          <p:cNvSpPr txBox="1"/>
          <p:nvPr/>
        </p:nvSpPr>
        <p:spPr>
          <a:xfrm>
            <a:off x="5629275" y="1841500"/>
            <a:ext cx="5886450" cy="2667000"/>
          </a:xfrm>
          <a:prstGeom prst="rect">
            <a:avLst/>
          </a:prstGeom>
          <a:noFill/>
        </p:spPr>
        <p:txBody>
          <a:bodyPr wrap="square" lIns="0" rIns="0" tIns="0" bIns="0" anchor="ctr"/>
          <a:lstStyle/>
          <a:p>
            <a:pPr algn="r" rtl="1">
              <a:lnSpc>
                <a:spcPts val="7559"/>
              </a:lnSpc>
            </a:pPr>
            <a:r>
              <a:rPr sz="7000" b="1" i="0" lang="he-IL">
                <a:solidFill>
                  <a:srgbClr val="3B2A1A"/>
                </a:solidFill>
                <a:latin typeface="Frank Ruhl Libre"/>
                <a:cs typeface="Frank Ruhl Libre"/>
                <a:ea typeface="Frank Ruhl Libre"/>
              </a:rPr>
              <a:t>חלום גבעון ומשפט שלמה</a:t>
            </a:r>
          </a:p>
        </p:txBody>
      </p:sp>
      <p:sp>
        <p:nvSpPr>
          <p:cNvPr id="5" name="TextBox 4"/>
          <p:cNvSpPr txBox="1"/>
          <p:nvPr/>
        </p:nvSpPr>
        <p:spPr>
          <a:xfrm>
            <a:off x="8965736" y="4508500"/>
            <a:ext cx="2307365" cy="406400"/>
          </a:xfrm>
          <a:prstGeom prst="rect">
            <a:avLst/>
          </a:prstGeom>
          <a:noFill/>
        </p:spPr>
        <p:txBody>
          <a:bodyPr wrap="square" lIns="0" rIns="0" tIns="0" bIns="0" anchor="t"/>
          <a:lstStyle/>
          <a:p>
            <a:pPr algn="r" rtl="1">
              <a:lnSpc>
                <a:spcPts val="3200"/>
              </a:lnSpc>
            </a:pPr>
            <a:r>
              <a:rPr sz="2100" b="1" i="0" lang="he-IL">
                <a:solidFill>
                  <a:srgbClr val="F6EAD0"/>
                </a:solidFill>
                <a:latin typeface="Frank Ruhl Libre"/>
                <a:cs typeface="Frank Ruhl Libre"/>
                <a:ea typeface="Frank Ruhl Libre"/>
              </a:rPr>
              <a:t>שאלון 1262 · מלכים א</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746482" y="508000"/>
            <a:ext cx="543817"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פתיחה</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מטרות השיעור</a:t>
            </a:r>
          </a:p>
        </p:txBody>
      </p:sp>
      <p:sp>
        <p:nvSpPr>
          <p:cNvPr id="5" name="TextBox 4"/>
          <p:cNvSpPr txBox="1"/>
          <p:nvPr/>
        </p:nvSpPr>
        <p:spPr>
          <a:xfrm>
            <a:off x="10706100" y="1841500"/>
            <a:ext cx="749300" cy="698500"/>
          </a:xfrm>
          <a:prstGeom prst="rect">
            <a:avLst/>
          </a:prstGeom>
          <a:noFill/>
        </p:spPr>
        <p:txBody>
          <a:bodyPr wrap="square" lIns="0" rIns="0" tIns="0" bIns="0" anchor="t"/>
          <a:lstStyle/>
          <a:p>
            <a:pPr algn="ctr" rtl="1">
              <a:lnSpc>
                <a:spcPts val="5500"/>
              </a:lnSpc>
            </a:pPr>
            <a:r>
              <a:rPr sz="6000" b="1" i="0" lang="he-IL">
                <a:solidFill>
                  <a:srgbClr val="8C2B1E"/>
                </a:solidFill>
                <a:latin typeface="Frank Ruhl Libre"/>
                <a:cs typeface="Frank Ruhl Libre"/>
                <a:ea typeface="Frank Ruhl Libre"/>
              </a:rPr>
              <a:t>1</a:t>
            </a:r>
          </a:p>
        </p:txBody>
      </p:sp>
      <p:sp>
        <p:nvSpPr>
          <p:cNvPr id="6" name="TextBox 5"/>
          <p:cNvSpPr txBox="1"/>
          <p:nvPr/>
        </p:nvSpPr>
        <p:spPr>
          <a:xfrm>
            <a:off x="4611941" y="1746250"/>
            <a:ext cx="5978017" cy="876300"/>
          </a:xfrm>
          <a:prstGeom prst="rect">
            <a:avLst/>
          </a:prstGeom>
          <a:noFill/>
        </p:spPr>
        <p:txBody>
          <a:bodyPr wrap="square" lIns="0" rIns="0" tIns="0" bIns="0" anchor="ctr"/>
          <a:lstStyle/>
          <a:p>
            <a:pPr algn="r" rtl="1">
              <a:lnSpc>
                <a:spcPts val="3375"/>
              </a:lnSpc>
            </a:pPr>
            <a:r>
              <a:rPr sz="2700" b="0" i="0" lang="he-IL">
                <a:solidFill>
                  <a:srgbClr val="3B2A1A"/>
                </a:solidFill>
                <a:latin typeface="David Libre"/>
                <a:cs typeface="David Libre"/>
                <a:ea typeface="David Libre"/>
              </a:rPr>
              <a:t>נכיר את הסיפור «חלום גבעון ומשפט שלמה» (מלכים א ג׳) ואת הדמויות בו</a:t>
            </a:r>
          </a:p>
        </p:txBody>
      </p:sp>
      <p:sp>
        <p:nvSpPr>
          <p:cNvPr id="7" name="TextBox 6"/>
          <p:cNvSpPr txBox="1"/>
          <p:nvPr/>
        </p:nvSpPr>
        <p:spPr>
          <a:xfrm>
            <a:off x="10706100" y="3009900"/>
            <a:ext cx="749300" cy="698500"/>
          </a:xfrm>
          <a:prstGeom prst="rect">
            <a:avLst/>
          </a:prstGeom>
          <a:noFill/>
        </p:spPr>
        <p:txBody>
          <a:bodyPr wrap="square" lIns="0" rIns="0" tIns="0" bIns="0" anchor="t"/>
          <a:lstStyle/>
          <a:p>
            <a:pPr algn="ctr" rtl="1">
              <a:lnSpc>
                <a:spcPts val="5500"/>
              </a:lnSpc>
            </a:pPr>
            <a:r>
              <a:rPr sz="6000" b="1" i="0" lang="he-IL">
                <a:solidFill>
                  <a:srgbClr val="8C2B1E"/>
                </a:solidFill>
                <a:latin typeface="Frank Ruhl Libre"/>
                <a:cs typeface="Frank Ruhl Libre"/>
                <a:ea typeface="Frank Ruhl Libre"/>
              </a:rPr>
              <a:t>2</a:t>
            </a:r>
          </a:p>
        </p:txBody>
      </p:sp>
      <p:sp>
        <p:nvSpPr>
          <p:cNvPr id="8" name="TextBox 7"/>
          <p:cNvSpPr txBox="1"/>
          <p:nvPr/>
        </p:nvSpPr>
        <p:spPr>
          <a:xfrm>
            <a:off x="4611941" y="2914650"/>
            <a:ext cx="5978017" cy="876300"/>
          </a:xfrm>
          <a:prstGeom prst="rect">
            <a:avLst/>
          </a:prstGeom>
          <a:noFill/>
        </p:spPr>
        <p:txBody>
          <a:bodyPr wrap="square" lIns="0" rIns="0" tIns="0" bIns="0" anchor="ctr"/>
          <a:lstStyle/>
          <a:p>
            <a:pPr algn="r" rtl="1">
              <a:lnSpc>
                <a:spcPts val="3375"/>
              </a:lnSpc>
            </a:pPr>
            <a:r>
              <a:rPr sz="2700" b="0" i="0" lang="he-IL">
                <a:solidFill>
                  <a:srgbClr val="3B2A1A"/>
                </a:solidFill>
                <a:latin typeface="David Libre"/>
                <a:cs typeface="David Libre"/>
                <a:ea typeface="David Libre"/>
              </a:rPr>
              <a:t>נבחן כיצד הסיפור מבטא את התמה «מלכים א»</a:t>
            </a:r>
          </a:p>
        </p:txBody>
      </p:sp>
      <p:sp>
        <p:nvSpPr>
          <p:cNvPr id="9" name="TextBox 8"/>
          <p:cNvSpPr txBox="1"/>
          <p:nvPr/>
        </p:nvSpPr>
        <p:spPr>
          <a:xfrm>
            <a:off x="10706100" y="4178300"/>
            <a:ext cx="749300" cy="698500"/>
          </a:xfrm>
          <a:prstGeom prst="rect">
            <a:avLst/>
          </a:prstGeom>
          <a:noFill/>
        </p:spPr>
        <p:txBody>
          <a:bodyPr wrap="square" lIns="0" rIns="0" tIns="0" bIns="0" anchor="t"/>
          <a:lstStyle/>
          <a:p>
            <a:pPr algn="ctr" rtl="1">
              <a:lnSpc>
                <a:spcPts val="5500"/>
              </a:lnSpc>
            </a:pPr>
            <a:r>
              <a:rPr sz="6000" b="1" i="0" lang="he-IL">
                <a:solidFill>
                  <a:srgbClr val="8C2B1E"/>
                </a:solidFill>
                <a:latin typeface="Frank Ruhl Libre"/>
                <a:cs typeface="Frank Ruhl Libre"/>
                <a:ea typeface="Frank Ruhl Libre"/>
              </a:rPr>
              <a:t>3</a:t>
            </a:r>
          </a:p>
        </p:txBody>
      </p:sp>
      <p:sp>
        <p:nvSpPr>
          <p:cNvPr id="10" name="TextBox 9"/>
          <p:cNvSpPr txBox="1"/>
          <p:nvPr/>
        </p:nvSpPr>
        <p:spPr>
          <a:xfrm>
            <a:off x="4611941" y="4083050"/>
            <a:ext cx="5978017" cy="876300"/>
          </a:xfrm>
          <a:prstGeom prst="rect">
            <a:avLst/>
          </a:prstGeom>
          <a:noFill/>
        </p:spPr>
        <p:txBody>
          <a:bodyPr wrap="square" lIns="0" rIns="0" tIns="0" bIns="0" anchor="ctr"/>
          <a:lstStyle/>
          <a:p>
            <a:pPr algn="r" rtl="1">
              <a:lnSpc>
                <a:spcPts val="3375"/>
              </a:lnSpc>
            </a:pPr>
            <a:r>
              <a:rPr sz="2700" b="0" i="0" lang="he-IL">
                <a:solidFill>
                  <a:srgbClr val="3B2A1A"/>
                </a:solidFill>
                <a:latin typeface="David Libre"/>
                <a:cs typeface="David Libre"/>
                <a:ea typeface="David Libre"/>
              </a:rPr>
              <a:t>נקרא פסוקי מפתח ונעמיק בפירוש רש"י ורד"ק</a:t>
            </a:r>
          </a:p>
        </p:txBody>
      </p:sp>
      <p:sp>
        <p:nvSpPr>
          <p:cNvPr id="11" name="TextBox 10"/>
          <p:cNvSpPr txBox="1"/>
          <p:nvPr/>
        </p:nvSpPr>
        <p:spPr>
          <a:xfrm>
            <a:off x="10706100" y="5346700"/>
            <a:ext cx="749300" cy="698500"/>
          </a:xfrm>
          <a:prstGeom prst="rect">
            <a:avLst/>
          </a:prstGeom>
          <a:noFill/>
        </p:spPr>
        <p:txBody>
          <a:bodyPr wrap="square" lIns="0" rIns="0" tIns="0" bIns="0" anchor="t"/>
          <a:lstStyle/>
          <a:p>
            <a:pPr algn="ctr" rtl="1">
              <a:lnSpc>
                <a:spcPts val="5500"/>
              </a:lnSpc>
            </a:pPr>
            <a:r>
              <a:rPr sz="6000" b="1" i="0" lang="he-IL">
                <a:solidFill>
                  <a:srgbClr val="8C2B1E"/>
                </a:solidFill>
                <a:latin typeface="Frank Ruhl Libre"/>
                <a:cs typeface="Frank Ruhl Libre"/>
                <a:ea typeface="Frank Ruhl Libre"/>
              </a:rPr>
              <a:t>4</a:t>
            </a:r>
          </a:p>
        </p:txBody>
      </p:sp>
      <p:sp>
        <p:nvSpPr>
          <p:cNvPr id="12" name="TextBox 11"/>
          <p:cNvSpPr txBox="1"/>
          <p:nvPr/>
        </p:nvSpPr>
        <p:spPr>
          <a:xfrm>
            <a:off x="4611941" y="5251450"/>
            <a:ext cx="5978017" cy="876300"/>
          </a:xfrm>
          <a:prstGeom prst="rect">
            <a:avLst/>
          </a:prstGeom>
          <a:noFill/>
        </p:spPr>
        <p:txBody>
          <a:bodyPr wrap="square" lIns="0" rIns="0" tIns="0" bIns="0" anchor="ctr"/>
          <a:lstStyle/>
          <a:p>
            <a:pPr algn="r" rtl="1">
              <a:lnSpc>
                <a:spcPts val="3375"/>
              </a:lnSpc>
            </a:pPr>
            <a:r>
              <a:rPr sz="2700" b="0" i="0" lang="he-IL">
                <a:solidFill>
                  <a:srgbClr val="3B2A1A"/>
                </a:solidFill>
                <a:latin typeface="David Libre"/>
                <a:cs typeface="David Libre"/>
                <a:ea typeface="David Libre"/>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938966" y="508000"/>
            <a:ext cx="351333"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רקע</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הדמויות בסיפור</a:t>
            </a:r>
          </a:p>
        </p:txBody>
      </p:sp>
      <p:sp>
        <p:nvSpPr>
          <p:cNvPr id="5" name="TextBox 4"/>
          <p:cNvSpPr txBox="1"/>
          <p:nvPr/>
        </p:nvSpPr>
        <p:spPr>
          <a:xfrm>
            <a:off x="6406705" y="1917700"/>
            <a:ext cx="4826889" cy="482600"/>
          </a:xfrm>
          <a:prstGeom prst="rect">
            <a:avLst/>
          </a:prstGeom>
          <a:noFill/>
        </p:spPr>
        <p:txBody>
          <a:bodyPr wrap="square" lIns="0" rIns="0" tIns="0" bIns="0" anchor="t"/>
          <a:lstStyle/>
          <a:p>
            <a:pPr algn="r" rtl="1">
              <a:lnSpc>
                <a:spcPts val="3800"/>
              </a:lnSpc>
            </a:pPr>
            <a:r>
              <a:rPr sz="2800" b="1" i="0" lang="he-IL">
                <a:solidFill>
                  <a:srgbClr val="8C2B1E"/>
                </a:solidFill>
                <a:latin typeface="Frank Ruhl Libre"/>
                <a:cs typeface="Frank Ruhl Libre"/>
                <a:ea typeface="Frank Ruhl Libre"/>
              </a:rPr>
              <a:t>שלמה</a:t>
            </a:r>
          </a:p>
        </p:txBody>
      </p:sp>
      <p:sp>
        <p:nvSpPr>
          <p:cNvPr id="6" name="TextBox 5"/>
          <p:cNvSpPr txBox="1"/>
          <p:nvPr/>
        </p:nvSpPr>
        <p:spPr>
          <a:xfrm>
            <a:off x="6406705" y="2476500"/>
            <a:ext cx="4826889" cy="3606800"/>
          </a:xfrm>
          <a:prstGeom prst="rect">
            <a:avLst/>
          </a:prstGeom>
          <a:noFill/>
        </p:spPr>
        <p:txBody>
          <a:bodyPr wrap="square" lIns="0" rIns="0" tIns="0" bIns="0" anchor="t"/>
          <a:lstStyle/>
          <a:p>
            <a:pPr algn="r" rtl="1">
              <a:lnSpc>
                <a:spcPts val="2565"/>
              </a:lnSpc>
            </a:pPr>
            <a:r>
              <a:rPr sz="1900" b="0" i="0" lang="he-IL">
                <a:solidFill>
                  <a:srgbClr val="3B2A1A"/>
                </a:solidFill>
                <a:latin typeface="David Libre"/>
                <a:cs typeface="David Libre"/>
                <a:ea typeface="David Libre"/>
              </a:rPr>
              <a:t>שלמה פוסק ״תנו לה את הילוד החי והמת לא תמיתהו היא אמו״.</a:t>
            </a:r>
          </a:p>
        </p:txBody>
      </p:sp>
      <p:sp>
        <p:nvSpPr>
          <p:cNvPr id="7" name="TextBox 6"/>
          <p:cNvSpPr txBox="1"/>
          <p:nvPr/>
        </p:nvSpPr>
        <p:spPr>
          <a:xfrm>
            <a:off x="958405" y="1917700"/>
            <a:ext cx="4826889" cy="482600"/>
          </a:xfrm>
          <a:prstGeom prst="rect">
            <a:avLst/>
          </a:prstGeom>
          <a:noFill/>
        </p:spPr>
        <p:txBody>
          <a:bodyPr wrap="square" lIns="0" rIns="0" tIns="0" bIns="0" anchor="t"/>
          <a:lstStyle/>
          <a:p>
            <a:pPr algn="r" rtl="1">
              <a:lnSpc>
                <a:spcPts val="3800"/>
              </a:lnSpc>
            </a:pPr>
            <a:r>
              <a:rPr sz="2800" b="1" i="0" lang="he-IL">
                <a:solidFill>
                  <a:srgbClr val="8C2B1E"/>
                </a:solidFill>
                <a:latin typeface="Frank Ruhl Libre"/>
                <a:cs typeface="Frank Ruhl Libre"/>
                <a:ea typeface="Frank Ruhl Libre"/>
              </a:rPr>
              <a:t>דוד</a:t>
            </a:r>
          </a:p>
        </p:txBody>
      </p:sp>
      <p:sp>
        <p:nvSpPr>
          <p:cNvPr id="8" name="TextBox 7"/>
          <p:cNvSpPr txBox="1"/>
          <p:nvPr/>
        </p:nvSpPr>
        <p:spPr>
          <a:xfrm>
            <a:off x="958405" y="2476500"/>
            <a:ext cx="4826889" cy="3606800"/>
          </a:xfrm>
          <a:prstGeom prst="rect">
            <a:avLst/>
          </a:prstGeom>
          <a:noFill/>
        </p:spPr>
        <p:txBody>
          <a:bodyPr wrap="square" lIns="0" rIns="0" tIns="0" bIns="0" anchor="t"/>
          <a:lstStyle/>
          <a:p>
            <a:pPr algn="r" rtl="1">
              <a:lnSpc>
                <a:spcPts val="2565"/>
              </a:lnSpc>
            </a:pPr>
            <a:r>
              <a:rPr sz="1900" b="0" i="0" lang="he-IL">
                <a:solidFill>
                  <a:srgbClr val="3B2A1A"/>
                </a:solidFill>
                <a:latin typeface="David Libre"/>
                <a:cs typeface="David Libre"/>
                <a:ea typeface="David Libre"/>
              </a:rPr>
              <a:t>שלמה מתחתן עם בת פרעה ומביא אותה לעיר דוד.</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938966" y="508000"/>
            <a:ext cx="351333"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רקע</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רצף האירועים</a:t>
            </a:r>
          </a:p>
        </p:txBody>
      </p:sp>
      <p:sp>
        <p:nvSpPr>
          <p:cNvPr id="5" name="TextBox 4"/>
          <p:cNvSpPr txBox="1"/>
          <p:nvPr/>
        </p:nvSpPr>
        <p:spPr>
          <a:xfrm>
            <a:off x="9910762" y="1866900"/>
            <a:ext cx="533400" cy="482600"/>
          </a:xfrm>
          <a:prstGeom prst="rect">
            <a:avLst/>
          </a:prstGeom>
          <a:noFill/>
        </p:spPr>
        <p:txBody>
          <a:bodyPr wrap="square" lIns="0" rIns="0" tIns="0" bIns="0" anchor="t"/>
          <a:lstStyle/>
          <a:p>
            <a:pPr algn="ctr" rtl="1">
              <a:lnSpc>
                <a:spcPts val="3800"/>
              </a:lnSpc>
            </a:pPr>
            <a:r>
              <a:rPr sz="2100" b="1" i="0" lang="he-IL">
                <a:solidFill>
                  <a:srgbClr val="F6EAD0"/>
                </a:solidFill>
                <a:latin typeface="Frank Ruhl Libre"/>
                <a:cs typeface="Frank Ruhl Libre"/>
                <a:ea typeface="Frank Ruhl Libre"/>
              </a:rPr>
              <a:t>1</a:t>
            </a:r>
          </a:p>
        </p:txBody>
      </p:sp>
      <p:sp>
        <p:nvSpPr>
          <p:cNvPr id="6" name="TextBox 5"/>
          <p:cNvSpPr txBox="1"/>
          <p:nvPr/>
        </p:nvSpPr>
        <p:spPr>
          <a:xfrm>
            <a:off x="9070482" y="2425700"/>
            <a:ext cx="2213959" cy="1295400"/>
          </a:xfrm>
          <a:prstGeom prst="rect">
            <a:avLst/>
          </a:prstGeom>
          <a:noFill/>
        </p:spPr>
        <p:txBody>
          <a:bodyPr wrap="square" lIns="0" rIns="0" tIns="0" bIns="0" anchor="t"/>
          <a:lstStyle/>
          <a:p>
            <a:pPr algn="ctr" rtl="1">
              <a:lnSpc>
                <a:spcPts val="2340"/>
              </a:lnSpc>
            </a:pPr>
            <a:r>
              <a:rPr sz="1800" b="0" i="0" lang="he-IL">
                <a:solidFill>
                  <a:srgbClr val="3B2A1A"/>
                </a:solidFill>
                <a:latin typeface="David Libre"/>
                <a:cs typeface="David Libre"/>
                <a:ea typeface="David Libre"/>
              </a:rPr>
              <a:t>חלום גבעון (פסוקים א׳–ט״ו)</a:t>
            </a:r>
          </a:p>
        </p:txBody>
      </p:sp>
      <p:sp>
        <p:nvSpPr>
          <p:cNvPr id="7" name="TextBox 6"/>
          <p:cNvSpPr txBox="1"/>
          <p:nvPr/>
        </p:nvSpPr>
        <p:spPr>
          <a:xfrm>
            <a:off x="7189787" y="1866900"/>
            <a:ext cx="533400" cy="482600"/>
          </a:xfrm>
          <a:prstGeom prst="rect">
            <a:avLst/>
          </a:prstGeom>
          <a:noFill/>
        </p:spPr>
        <p:txBody>
          <a:bodyPr wrap="square" lIns="0" rIns="0" tIns="0" bIns="0" anchor="t"/>
          <a:lstStyle/>
          <a:p>
            <a:pPr algn="ctr" rtl="1">
              <a:lnSpc>
                <a:spcPts val="3800"/>
              </a:lnSpc>
            </a:pPr>
            <a:r>
              <a:rPr sz="2100" b="1" i="0" lang="he-IL">
                <a:solidFill>
                  <a:srgbClr val="F6EAD0"/>
                </a:solidFill>
                <a:latin typeface="Frank Ruhl Libre"/>
                <a:cs typeface="Frank Ruhl Libre"/>
                <a:ea typeface="Frank Ruhl Libre"/>
              </a:rPr>
              <a:t>2</a:t>
            </a:r>
          </a:p>
        </p:txBody>
      </p:sp>
      <p:sp>
        <p:nvSpPr>
          <p:cNvPr id="8" name="TextBox 7"/>
          <p:cNvSpPr txBox="1"/>
          <p:nvPr/>
        </p:nvSpPr>
        <p:spPr>
          <a:xfrm>
            <a:off x="6349507" y="2425700"/>
            <a:ext cx="2213959" cy="1295400"/>
          </a:xfrm>
          <a:prstGeom prst="rect">
            <a:avLst/>
          </a:prstGeom>
          <a:noFill/>
        </p:spPr>
        <p:txBody>
          <a:bodyPr wrap="square" lIns="0" rIns="0" tIns="0" bIns="0" anchor="t"/>
          <a:lstStyle/>
          <a:p>
            <a:pPr algn="ctr" rtl="1">
              <a:lnSpc>
                <a:spcPts val="2340"/>
              </a:lnSpc>
            </a:pPr>
            <a:r>
              <a:rPr sz="1800" b="0" i="0" lang="he-IL">
                <a:solidFill>
                  <a:srgbClr val="3B2A1A"/>
                </a:solidFill>
                <a:latin typeface="David Libre"/>
                <a:cs typeface="David Libre"/>
                <a:ea typeface="David Libre"/>
              </a:rPr>
              <a:t>משפט שלמה (פסוקים ט״ז–כ״ח)</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563000" y="508000"/>
            <a:ext cx="1727299"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קוראים בפסוקים · 1/4</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מלכים א ג', ד'</a:t>
            </a:r>
          </a:p>
        </p:txBody>
      </p:sp>
      <p:sp>
        <p:nvSpPr>
          <p:cNvPr id="5" name="TextBox 4"/>
          <p:cNvSpPr txBox="1"/>
          <p:nvPr/>
        </p:nvSpPr>
        <p:spPr>
          <a:xfrm>
            <a:off x="1452245" y="2581275"/>
            <a:ext cx="9287510" cy="1822450"/>
          </a:xfrm>
          <a:prstGeom prst="rect">
            <a:avLst/>
          </a:prstGeom>
          <a:noFill/>
        </p:spPr>
        <p:txBody>
          <a:bodyPr wrap="square" lIns="0" rIns="0" tIns="0" bIns="0" anchor="t"/>
          <a:lstStyle/>
          <a:p>
            <a:pPr algn="ctr" rtl="1">
              <a:lnSpc>
                <a:spcPts val="7175"/>
              </a:lnSpc>
            </a:pPr>
            <a:r>
              <a:rPr sz="4100" b="0" i="0" lang="he-IL">
                <a:solidFill>
                  <a:srgbClr val="3B2A1A"/>
                </a:solidFill>
                <a:latin typeface="Frank Ruhl Libre"/>
                <a:cs typeface="Frank Ruhl Libre"/>
                <a:ea typeface="Frank Ruhl Libre"/>
              </a:rPr>
              <a:t>וַיֵּלֶךְ הַמֶּלֶךְ גִּבְעֹנָה לִזְבֹּחַ שָׁם כִּי־הִיא </a:t>
            </a:r>
            <a:r>
              <a:rPr sz="4100" b="1" i="0" lang="he-IL">
                <a:solidFill>
                  <a:srgbClr val="7A1D10"/>
                </a:solidFill>
                <a:latin typeface="Frank Ruhl Libre"/>
                <a:cs typeface="Frank Ruhl Libre"/>
                <a:ea typeface="Frank Ruhl Libre"/>
              </a:rPr>
              <a:t>הַבָּמָה הַגְּדוֹלָה</a:t>
            </a:r>
            <a:r>
              <a:rPr sz="4100" b="0" i="0" lang="he-IL">
                <a:solidFill>
                  <a:srgbClr val="3B2A1A"/>
                </a:solidFill>
                <a:latin typeface="Frank Ruhl Libre"/>
                <a:cs typeface="Frank Ruhl Libre"/>
                <a:ea typeface="Frank Ruhl Libre"/>
              </a:rPr>
              <a:t> אֶלֶף עֹלוֹת יַעֲלֶה שְׁלֹמֹה עַל הַמִּזְבֵּחַ הַהוּא</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r" rtl="1">
              <a:lnSpc>
                <a:spcPts val="2565"/>
              </a:lnSpc>
            </a:pPr>
            <a:r>
              <a:rPr sz="1900" b="0" i="1" lang="he-IL">
                <a:solidFill>
                  <a:srgbClr val="5B3D22"/>
                </a:solidFill>
                <a:latin typeface="David Libre"/>
                <a:cs typeface="David Libre"/>
                <a:ea typeface="David Libre"/>
              </a:rPr>
              <a:t>שלמה מתחתן עם בת פרעה ומביא אותה לעיר דוד.</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546927" y="508000"/>
            <a:ext cx="1743372"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קוראים בפסוקים · 2/4</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מלכים א ג', ט"ז</a:t>
            </a:r>
          </a:p>
        </p:txBody>
      </p:sp>
      <p:sp>
        <p:nvSpPr>
          <p:cNvPr id="5" name="TextBox 4"/>
          <p:cNvSpPr txBox="1"/>
          <p:nvPr/>
        </p:nvSpPr>
        <p:spPr>
          <a:xfrm>
            <a:off x="1452245" y="2581275"/>
            <a:ext cx="9287510" cy="1822450"/>
          </a:xfrm>
          <a:prstGeom prst="rect">
            <a:avLst/>
          </a:prstGeom>
          <a:noFill/>
        </p:spPr>
        <p:txBody>
          <a:bodyPr wrap="square" lIns="0" rIns="0" tIns="0" bIns="0" anchor="t"/>
          <a:lstStyle/>
          <a:p>
            <a:pPr algn="ctr" rtl="1">
              <a:lnSpc>
                <a:spcPts val="7175"/>
              </a:lnSpc>
            </a:pPr>
            <a:r>
              <a:rPr sz="4100" b="1" i="0" lang="he-IL">
                <a:solidFill>
                  <a:srgbClr val="7A1D10"/>
                </a:solidFill>
                <a:latin typeface="Frank Ruhl Libre"/>
                <a:cs typeface="Frank Ruhl Libre"/>
                <a:ea typeface="Frank Ruhl Libre"/>
              </a:rPr>
              <a:t>אָז תָּבֹאנָה שְׁתַּיִם נָשִׁים</a:t>
            </a:r>
            <a:r>
              <a:rPr sz="4100" b="0" i="0" lang="he-IL">
                <a:solidFill>
                  <a:srgbClr val="3B2A1A"/>
                </a:solidFill>
                <a:latin typeface="Frank Ruhl Libre"/>
                <a:cs typeface="Frank Ruhl Libre"/>
                <a:ea typeface="Frank Ruhl Libre"/>
              </a:rPr>
              <a:t> זֹנוֹת אֶל־הַמֶּלֶךְ וַתַּעֲמֹדְנָה לְפָנָיו</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r" rtl="1">
              <a:lnSpc>
                <a:spcPts val="2565"/>
              </a:lnSpc>
            </a:pPr>
            <a:r>
              <a:rPr sz="1900" b="0" i="1" lang="he-IL">
                <a:solidFill>
                  <a:srgbClr val="5B3D22"/>
                </a:solidFill>
                <a:latin typeface="David Libre"/>
                <a:cs typeface="David Libre"/>
                <a:ea typeface="David Libre"/>
              </a:rPr>
              <a:t>שתי נשים זונות באות לפני המלך.</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549110" y="508000"/>
            <a:ext cx="1741189"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קוראים בפסוקים · 3/4</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מלכים א ג', ב'</a:t>
            </a:r>
          </a:p>
        </p:txBody>
      </p:sp>
      <p:sp>
        <p:nvSpPr>
          <p:cNvPr id="5" name="TextBox 4"/>
          <p:cNvSpPr txBox="1"/>
          <p:nvPr/>
        </p:nvSpPr>
        <p:spPr>
          <a:xfrm>
            <a:off x="1452245" y="2581275"/>
            <a:ext cx="9287510" cy="1822450"/>
          </a:xfrm>
          <a:prstGeom prst="rect">
            <a:avLst/>
          </a:prstGeom>
          <a:noFill/>
        </p:spPr>
        <p:txBody>
          <a:bodyPr wrap="square" lIns="0" rIns="0" tIns="0" bIns="0" anchor="t"/>
          <a:lstStyle/>
          <a:p>
            <a:pPr algn="ctr" rtl="1">
              <a:lnSpc>
                <a:spcPts val="7175"/>
              </a:lnSpc>
            </a:pPr>
            <a:r>
              <a:rPr sz="4100" b="0" i="0" lang="he-IL">
                <a:solidFill>
                  <a:srgbClr val="3B2A1A"/>
                </a:solidFill>
                <a:latin typeface="Frank Ruhl Libre"/>
                <a:cs typeface="Frank Ruhl Libre"/>
                <a:ea typeface="Frank Ruhl Libre"/>
              </a:rPr>
              <a:t>רַק הָעָם מְזַבְּחִים בַּבָּמוֹת </a:t>
            </a:r>
            <a:r>
              <a:rPr sz="4100" b="1" i="0" lang="he-IL">
                <a:solidFill>
                  <a:srgbClr val="7A1D10"/>
                </a:solidFill>
                <a:latin typeface="Frank Ruhl Libre"/>
                <a:cs typeface="Frank Ruhl Libre"/>
                <a:ea typeface="Frank Ruhl Libre"/>
              </a:rPr>
              <a:t>כִּי לֹא־נִבְנָה בַיִת לְשֵׁם</a:t>
            </a:r>
            <a:r>
              <a:rPr sz="4100" b="0" i="0" lang="he-IL">
                <a:solidFill>
                  <a:srgbClr val="3B2A1A"/>
                </a:solidFill>
                <a:latin typeface="Frank Ruhl Libre"/>
                <a:cs typeface="Frank Ruhl Libre"/>
                <a:ea typeface="Frank Ruhl Libre"/>
              </a:rPr>
              <a:t> ה' עַד הַיָּמִים הָהֵם</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r" rtl="1">
              <a:lnSpc>
                <a:spcPts val="2565"/>
              </a:lnSpc>
            </a:pPr>
            <a:r>
              <a:rPr sz="1900" b="0" i="1" lang="he-IL">
                <a:solidFill>
                  <a:srgbClr val="5B3D22"/>
                </a:solidFill>
                <a:latin typeface="David Libre"/>
                <a:cs typeface="David Libre"/>
                <a:ea typeface="David Libre"/>
              </a:rPr>
              <a:t>שלמה מתחתן עם בת פרעה ומביא אותה לעיר דוד.</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549110" y="508000"/>
            <a:ext cx="1741189"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קוראים בפסוקים · 4/4</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מלכים א ג', ה'</a:t>
            </a:r>
          </a:p>
        </p:txBody>
      </p:sp>
      <p:sp>
        <p:nvSpPr>
          <p:cNvPr id="5" name="TextBox 4"/>
          <p:cNvSpPr txBox="1"/>
          <p:nvPr/>
        </p:nvSpPr>
        <p:spPr>
          <a:xfrm>
            <a:off x="1452245" y="2581275"/>
            <a:ext cx="9287510" cy="1822450"/>
          </a:xfrm>
          <a:prstGeom prst="rect">
            <a:avLst/>
          </a:prstGeom>
          <a:noFill/>
        </p:spPr>
        <p:txBody>
          <a:bodyPr wrap="square" lIns="0" rIns="0" tIns="0" bIns="0" anchor="t"/>
          <a:lstStyle/>
          <a:p>
            <a:pPr algn="ctr" rtl="1">
              <a:lnSpc>
                <a:spcPts val="7175"/>
              </a:lnSpc>
            </a:pPr>
            <a:r>
              <a:rPr sz="4100" b="0" i="0" lang="he-IL">
                <a:solidFill>
                  <a:srgbClr val="3B2A1A"/>
                </a:solidFill>
                <a:latin typeface="Frank Ruhl Libre"/>
                <a:cs typeface="Frank Ruhl Libre"/>
                <a:ea typeface="Frank Ruhl Libre"/>
              </a:rPr>
              <a:t>בְּגִבְעוֹן נִרְאָה ה' </a:t>
            </a:r>
            <a:r>
              <a:rPr sz="4100" b="1" i="0" lang="he-IL">
                <a:solidFill>
                  <a:srgbClr val="7A1D10"/>
                </a:solidFill>
                <a:latin typeface="Frank Ruhl Libre"/>
                <a:cs typeface="Frank Ruhl Libre"/>
                <a:ea typeface="Frank Ruhl Libre"/>
              </a:rPr>
              <a:t>אֶל־שְׁלֹמֹה בַּחֲלוֹם הַלָּיְלָה</a:t>
            </a:r>
            <a:r>
              <a:rPr sz="4100" b="0" i="0" lang="he-IL">
                <a:solidFill>
                  <a:srgbClr val="3B2A1A"/>
                </a:solidFill>
                <a:latin typeface="Frank Ruhl Libre"/>
                <a:cs typeface="Frank Ruhl Libre"/>
                <a:ea typeface="Frank Ruhl Libre"/>
              </a:rPr>
              <a:t> וַיֹּאמֶר אֱלֹהִים שְׁאַל מָה אֶתֶּן־לָךְ</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r" rtl="1">
              <a:lnSpc>
                <a:spcPts val="2565"/>
              </a:lnSpc>
            </a:pPr>
            <a:r>
              <a:rPr sz="1900" b="0" i="1" lang="he-IL">
                <a:solidFill>
                  <a:srgbClr val="5B3D22"/>
                </a:solidFill>
                <a:latin typeface="David Libre"/>
                <a:cs typeface="David Libre"/>
                <a:ea typeface="David Libre"/>
              </a:rPr>
              <a:t>שלמה הולך לגבעון, ״הבמה הגדולה״, ומקריב אלף עולות.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122098" y="508000"/>
            <a:ext cx="1168201"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מילים ומושגים</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ביאורי מילים</a:t>
            </a:r>
          </a:p>
        </p:txBody>
      </p:sp>
      <p:sp>
        <p:nvSpPr>
          <p:cNvPr id="5" name="TextBox 4"/>
          <p:cNvSpPr txBox="1"/>
          <p:nvPr/>
        </p:nvSpPr>
        <p:spPr>
          <a:xfrm>
            <a:off x="8158860" y="1892300"/>
            <a:ext cx="3113278" cy="406400"/>
          </a:xfrm>
          <a:prstGeom prst="rect">
            <a:avLst/>
          </a:prstGeom>
          <a:noFill/>
        </p:spPr>
        <p:txBody>
          <a:bodyPr wrap="square" lIns="0" rIns="0" tIns="0" bIns="0" anchor="t"/>
          <a:lstStyle/>
          <a:p>
            <a:pPr algn="r" rtl="1">
              <a:lnSpc>
                <a:spcPts val="3200"/>
              </a:lnSpc>
            </a:pPr>
            <a:r>
              <a:rPr sz="2300" b="1" i="0" lang="he-IL">
                <a:solidFill>
                  <a:srgbClr val="8C2B1E"/>
                </a:solidFill>
                <a:latin typeface="Frank Ruhl Libre"/>
                <a:cs typeface="Frank Ruhl Libre"/>
                <a:ea typeface="Frank Ruhl Libre"/>
              </a:rPr>
              <a:t>מילה מנחה</a:t>
            </a:r>
          </a:p>
        </p:txBody>
      </p:sp>
      <p:sp>
        <p:nvSpPr>
          <p:cNvPr id="6" name="TextBox 5"/>
          <p:cNvSpPr txBox="1"/>
          <p:nvPr/>
        </p:nvSpPr>
        <p:spPr>
          <a:xfrm>
            <a:off x="8158860" y="2362200"/>
            <a:ext cx="3113278" cy="1365250"/>
          </a:xfrm>
          <a:prstGeom prst="rect">
            <a:avLst/>
          </a:prstGeom>
          <a:noFill/>
        </p:spPr>
        <p:txBody>
          <a:bodyPr wrap="square" lIns="0" rIns="0" tIns="0" bIns="0" anchor="t"/>
          <a:lstStyle/>
          <a:p>
            <a:pPr algn="r" rtl="1">
              <a:lnSpc>
                <a:spcPts val="2227"/>
              </a:lnSpc>
            </a:pPr>
            <a:r>
              <a:rPr sz="1650" b="0" i="0" lang="he-IL">
                <a:solidFill>
                  <a:srgbClr val="3B2A1A"/>
                </a:solidFill>
                <a:latin typeface="David Libre"/>
                <a:cs typeface="David Libre"/>
                <a:ea typeface="David Libre"/>
              </a:rPr>
              <a:t>מילה/שורש החוזר/ת על עצמו/ ה במספר פסוקים או פרקים במספר חריג של פעמי או במספר סימלי של פעמי בקטע, או…</a:t>
            </a:r>
          </a:p>
        </p:txBody>
      </p:sp>
      <p:sp>
        <p:nvSpPr>
          <p:cNvPr id="7" name="TextBox 6"/>
          <p:cNvSpPr txBox="1"/>
          <p:nvPr/>
        </p:nvSpPr>
        <p:spPr>
          <a:xfrm>
            <a:off x="4539361" y="1892300"/>
            <a:ext cx="3113278" cy="406400"/>
          </a:xfrm>
          <a:prstGeom prst="rect">
            <a:avLst/>
          </a:prstGeom>
          <a:noFill/>
        </p:spPr>
        <p:txBody>
          <a:bodyPr wrap="square" lIns="0" rIns="0" tIns="0" bIns="0" anchor="t"/>
          <a:lstStyle/>
          <a:p>
            <a:pPr algn="r" rtl="1">
              <a:lnSpc>
                <a:spcPts val="3200"/>
              </a:lnSpc>
            </a:pPr>
            <a:r>
              <a:rPr sz="2300" b="1" i="0" lang="he-IL">
                <a:solidFill>
                  <a:srgbClr val="8C2B1E"/>
                </a:solidFill>
                <a:latin typeface="Frank Ruhl Libre"/>
                <a:cs typeface="Frank Ruhl Libre"/>
                <a:ea typeface="Frank Ruhl Libre"/>
              </a:rPr>
              <a:t>קורבנות</a:t>
            </a:r>
          </a:p>
        </p:txBody>
      </p:sp>
      <p:sp>
        <p:nvSpPr>
          <p:cNvPr id="8" name="TextBox 7"/>
          <p:cNvSpPr txBox="1"/>
          <p:nvPr/>
        </p:nvSpPr>
        <p:spPr>
          <a:xfrm>
            <a:off x="4539361" y="2362200"/>
            <a:ext cx="3113278" cy="1365250"/>
          </a:xfrm>
          <a:prstGeom prst="rect">
            <a:avLst/>
          </a:prstGeom>
          <a:noFill/>
        </p:spPr>
        <p:txBody>
          <a:bodyPr wrap="square" lIns="0" rIns="0" tIns="0" bIns="0" anchor="t"/>
          <a:lstStyle/>
          <a:p>
            <a:pPr algn="r" rtl="1">
              <a:lnSpc>
                <a:spcPts val="2227"/>
              </a:lnSpc>
            </a:pPr>
            <a:r>
              <a:rPr sz="1650" b="0" i="0" lang="he-IL">
                <a:solidFill>
                  <a:srgbClr val="3B2A1A"/>
                </a:solidFill>
                <a:latin typeface="David Libre"/>
                <a:cs typeface="David Libre"/>
                <a:ea typeface="David Libre"/>
              </a:rPr>
              <a:t>מתנה מן החי או מן הצומח שמביא אדם למקדש לכבוד האל.</a:t>
            </a:r>
          </a:p>
        </p:txBody>
      </p:sp>
      <p:sp>
        <p:nvSpPr>
          <p:cNvPr id="9" name="TextBox 8"/>
          <p:cNvSpPr txBox="1"/>
          <p:nvPr/>
        </p:nvSpPr>
        <p:spPr>
          <a:xfrm>
            <a:off x="919861" y="1892300"/>
            <a:ext cx="3113278" cy="406400"/>
          </a:xfrm>
          <a:prstGeom prst="rect">
            <a:avLst/>
          </a:prstGeom>
          <a:noFill/>
        </p:spPr>
        <p:txBody>
          <a:bodyPr wrap="square" lIns="0" rIns="0" tIns="0" bIns="0" anchor="t"/>
          <a:lstStyle/>
          <a:p>
            <a:pPr algn="r" rtl="1">
              <a:lnSpc>
                <a:spcPts val="3200"/>
              </a:lnSpc>
            </a:pPr>
            <a:r>
              <a:rPr sz="2300" b="1" i="0" lang="he-IL">
                <a:solidFill>
                  <a:srgbClr val="8C2B1E"/>
                </a:solidFill>
                <a:latin typeface="Frank Ruhl Libre"/>
                <a:cs typeface="Frank Ruhl Libre"/>
                <a:ea typeface="Frank Ruhl Libre"/>
              </a:rPr>
              <a:t>פולחן</a:t>
            </a:r>
          </a:p>
        </p:txBody>
      </p:sp>
      <p:sp>
        <p:nvSpPr>
          <p:cNvPr id="10" name="TextBox 9"/>
          <p:cNvSpPr txBox="1"/>
          <p:nvPr/>
        </p:nvSpPr>
        <p:spPr>
          <a:xfrm>
            <a:off x="919861" y="2362200"/>
            <a:ext cx="3113278" cy="1365250"/>
          </a:xfrm>
          <a:prstGeom prst="rect">
            <a:avLst/>
          </a:prstGeom>
          <a:noFill/>
        </p:spPr>
        <p:txBody>
          <a:bodyPr wrap="square" lIns="0" rIns="0" tIns="0" bIns="0" anchor="t"/>
          <a:lstStyle/>
          <a:p>
            <a:pPr algn="r" rtl="1">
              <a:lnSpc>
                <a:spcPts val="2227"/>
              </a:lnSpc>
            </a:pPr>
            <a:r>
              <a:rPr sz="1650" b="0" i="0" lang="he-IL">
                <a:solidFill>
                  <a:srgbClr val="3B2A1A"/>
                </a:solidFill>
                <a:latin typeface="David Libre"/>
                <a:cs typeface="David Libre"/>
                <a:ea typeface="David Libre"/>
              </a:rPr>
              <a:t>עבודה לאלוהות באמצעות קורבנות, תפילות וצומות במקדש או מחוצה לו.</a:t>
            </a:r>
          </a:p>
        </p:txBody>
      </p:sp>
      <p:sp>
        <p:nvSpPr>
          <p:cNvPr id="11" name="TextBox 10"/>
          <p:cNvSpPr txBox="1"/>
          <p:nvPr/>
        </p:nvSpPr>
        <p:spPr>
          <a:xfrm>
            <a:off x="8158860" y="4273550"/>
            <a:ext cx="3113278" cy="406400"/>
          </a:xfrm>
          <a:prstGeom prst="rect">
            <a:avLst/>
          </a:prstGeom>
          <a:noFill/>
        </p:spPr>
        <p:txBody>
          <a:bodyPr wrap="square" lIns="0" rIns="0" tIns="0" bIns="0" anchor="t"/>
          <a:lstStyle/>
          <a:p>
            <a:pPr algn="r" rtl="1">
              <a:lnSpc>
                <a:spcPts val="3200"/>
              </a:lnSpc>
            </a:pPr>
            <a:r>
              <a:rPr sz="2300" b="1" i="0" lang="he-IL">
                <a:solidFill>
                  <a:srgbClr val="8C2B1E"/>
                </a:solidFill>
                <a:latin typeface="Frank Ruhl Libre"/>
                <a:cs typeface="Frank Ruhl Libre"/>
                <a:ea typeface="Frank Ruhl Libre"/>
              </a:rPr>
              <a:t>התגלות האל</a:t>
            </a:r>
          </a:p>
        </p:txBody>
      </p:sp>
      <p:sp>
        <p:nvSpPr>
          <p:cNvPr id="12" name="TextBox 11"/>
          <p:cNvSpPr txBox="1"/>
          <p:nvPr/>
        </p:nvSpPr>
        <p:spPr>
          <a:xfrm>
            <a:off x="8158860" y="4743450"/>
            <a:ext cx="3113278" cy="1365250"/>
          </a:xfrm>
          <a:prstGeom prst="rect">
            <a:avLst/>
          </a:prstGeom>
          <a:noFill/>
        </p:spPr>
        <p:txBody>
          <a:bodyPr wrap="square" lIns="0" rIns="0" tIns="0" bIns="0" anchor="t"/>
          <a:lstStyle/>
          <a:p>
            <a:pPr algn="r" rtl="1">
              <a:lnSpc>
                <a:spcPts val="2227"/>
              </a:lnSpc>
            </a:pPr>
            <a:r>
              <a:rPr sz="1650" b="0" i="0" lang="he-IL">
                <a:solidFill>
                  <a:srgbClr val="3B2A1A"/>
                </a:solidFill>
                <a:latin typeface="David Libre"/>
                <a:cs typeface="David Libre"/>
                <a:ea typeface="David Libre"/>
              </a:rPr>
              <a:t>האלוהים הוא יישות מופשטת, הבוחרת להתגלות לנביאיו ולנבחריו בלבד.</a:t>
            </a:r>
          </a:p>
        </p:txBody>
      </p:sp>
      <p:sp>
        <p:nvSpPr>
          <p:cNvPr id="13" name="TextBox 12"/>
          <p:cNvSpPr txBox="1"/>
          <p:nvPr/>
        </p:nvSpPr>
        <p:spPr>
          <a:xfrm>
            <a:off x="4539361" y="4273550"/>
            <a:ext cx="3113278" cy="406400"/>
          </a:xfrm>
          <a:prstGeom prst="rect">
            <a:avLst/>
          </a:prstGeom>
          <a:noFill/>
        </p:spPr>
        <p:txBody>
          <a:bodyPr wrap="square" lIns="0" rIns="0" tIns="0" bIns="0" anchor="t"/>
          <a:lstStyle/>
          <a:p>
            <a:pPr algn="r" rtl="1">
              <a:lnSpc>
                <a:spcPts val="3200"/>
              </a:lnSpc>
            </a:pPr>
            <a:r>
              <a:rPr sz="2300" b="1" i="0" lang="he-IL">
                <a:solidFill>
                  <a:srgbClr val="8C2B1E"/>
                </a:solidFill>
                <a:latin typeface="Frank Ruhl Libre"/>
                <a:cs typeface="Frank Ruhl Libre"/>
                <a:ea typeface="Frank Ruhl Libre"/>
              </a:rPr>
              <a:t>אלילות</a:t>
            </a:r>
          </a:p>
        </p:txBody>
      </p:sp>
      <p:sp>
        <p:nvSpPr>
          <p:cNvPr id="14" name="TextBox 13"/>
          <p:cNvSpPr txBox="1"/>
          <p:nvPr/>
        </p:nvSpPr>
        <p:spPr>
          <a:xfrm>
            <a:off x="4539361" y="4743450"/>
            <a:ext cx="3113278" cy="1365250"/>
          </a:xfrm>
          <a:prstGeom prst="rect">
            <a:avLst/>
          </a:prstGeom>
          <a:noFill/>
        </p:spPr>
        <p:txBody>
          <a:bodyPr wrap="square" lIns="0" rIns="0" tIns="0" bIns="0" anchor="t"/>
          <a:lstStyle/>
          <a:p>
            <a:pPr algn="r" rtl="1">
              <a:lnSpc>
                <a:spcPts val="2227"/>
              </a:lnSpc>
            </a:pPr>
            <a:r>
              <a:rPr sz="1650" b="0" i="0" lang="he-IL">
                <a:solidFill>
                  <a:srgbClr val="3B2A1A"/>
                </a:solidFill>
                <a:latin typeface="David Libre"/>
                <a:cs typeface="David Libre"/>
                <a:ea typeface="David Libre"/>
              </a:rPr>
              <a:t>פולחן לאלים שונים או אמונה בהם.</a:t>
            </a:r>
          </a:p>
        </p:txBody>
      </p:sp>
      <p:sp>
        <p:nvSpPr>
          <p:cNvPr id="15" name="TextBox 14"/>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663832" y="508000"/>
            <a:ext cx="626467"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פרשנים</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רש"י</a:t>
            </a:r>
          </a:p>
        </p:txBody>
      </p:sp>
      <p:sp>
        <p:nvSpPr>
          <p:cNvPr id="5" name="TextBox 4"/>
          <p:cNvSpPr txBox="1"/>
          <p:nvPr/>
        </p:nvSpPr>
        <p:spPr>
          <a:xfrm>
            <a:off x="1072896" y="2459434"/>
            <a:ext cx="10046208" cy="304800"/>
          </a:xfrm>
          <a:prstGeom prst="rect">
            <a:avLst/>
          </a:prstGeom>
          <a:noFill/>
        </p:spPr>
        <p:txBody>
          <a:bodyPr wrap="square" lIns="0" rIns="0" tIns="0" bIns="0" anchor="t"/>
          <a:lstStyle/>
          <a:p>
            <a:pPr algn="r" rtl="1">
              <a:lnSpc>
                <a:spcPts val="2400"/>
              </a:lnSpc>
            </a:pPr>
            <a:r>
              <a:rPr sz="1700" b="1" i="0" lang="he-IL">
                <a:solidFill>
                  <a:srgbClr val="8C2B1E"/>
                </a:solidFill>
                <a:latin typeface="Frank Ruhl Libre"/>
                <a:cs typeface="Frank Ruhl Libre"/>
                <a:ea typeface="Frank Ruhl Libre"/>
              </a:rPr>
              <a:t>רש"י על מלכים א ג', ד'</a:t>
            </a:r>
          </a:p>
        </p:txBody>
      </p:sp>
      <p:sp>
        <p:nvSpPr>
          <p:cNvPr id="6" name="TextBox 5"/>
          <p:cNvSpPr txBox="1"/>
          <p:nvPr/>
        </p:nvSpPr>
        <p:spPr>
          <a:xfrm>
            <a:off x="1072896" y="2891234"/>
            <a:ext cx="10046208" cy="1062831"/>
          </a:xfrm>
          <a:prstGeom prst="rect">
            <a:avLst/>
          </a:prstGeom>
          <a:noFill/>
        </p:spPr>
        <p:txBody>
          <a:bodyPr wrap="square" lIns="0" rIns="0" tIns="0" bIns="0" anchor="t"/>
          <a:lstStyle/>
          <a:p>
            <a:pPr algn="r" rtl="1">
              <a:lnSpc>
                <a:spcPts val="4160"/>
              </a:lnSpc>
            </a:pPr>
            <a:r>
              <a:rPr sz="2600" b="1" i="0" lang="he-IL">
                <a:solidFill>
                  <a:srgbClr val="3B2A1A"/>
                </a:solidFill>
                <a:latin typeface="Frank Ruhl Libre"/>
                <a:cs typeface="Frank Ruhl Libre"/>
                <a:ea typeface="Frank Ruhl Libre"/>
              </a:rPr>
              <a:t>הִיא הַבָּמָה הַגְּדוֹלָה</a:t>
            </a:r>
            <a:r>
              <a:rPr sz="2600" b="0" i="0" lang="he-IL">
                <a:solidFill>
                  <a:srgbClr val="3B2A1A"/>
                </a:solidFill>
                <a:latin typeface="Noto Rashi Hebrew"/>
                <a:cs typeface="Noto Rashi Hebrew"/>
                <a:ea typeface="Noto Rashi Hebrew"/>
              </a:rPr>
              <a:t>. הוּא מִזְבַּח הַנְּחשֶׁת שֶׁעָשָׂה משֶׁה בַּמִּדְבָּר, וְהֻקְבְּעָה בְּשִׁילֹה, חָרְבָה שִׁילֹה בִּימֵי עֵלִי וּבָא לְנוֹב, חָרְבָה נוֹב בִּימֵי שָׁאוּל, וּבָאוּ לְגִבְעוֹן.</a:t>
            </a:r>
          </a:p>
        </p:txBody>
      </p:sp>
      <p:sp>
        <p:nvSpPr>
          <p:cNvPr id="7" name="TextBox 6"/>
          <p:cNvSpPr txBox="1"/>
          <p:nvPr/>
        </p:nvSpPr>
        <p:spPr>
          <a:xfrm>
            <a:off x="929957" y="5207000"/>
            <a:ext cx="10268585" cy="1079500"/>
          </a:xfrm>
          <a:prstGeom prst="rect">
            <a:avLst/>
          </a:prstGeom>
          <a:noFill/>
        </p:spPr>
        <p:txBody>
          <a:bodyPr wrap="square" lIns="0" rIns="0" tIns="0" bIns="0" anchor="ctr"/>
          <a:lstStyle/>
          <a:p>
            <a:pPr algn="r" rtl="1">
              <a:lnSpc>
                <a:spcPts val="2860"/>
              </a:lnSpc>
            </a:pPr>
            <a:r>
              <a:rPr sz="2200" b="0" i="0" lang="he-IL">
                <a:solidFill>
                  <a:srgbClr val="3B2A1A"/>
                </a:solidFill>
                <a:latin typeface="David Libre"/>
                <a:cs typeface="David Libre"/>
                <a:ea typeface="David Libre"/>
              </a:rPr>
              <a:t>מה מסביר רש"י על «הִיא הַבָּמָה הַגְּדוֹלָה»?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663832" y="508000"/>
            <a:ext cx="626467"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פרשנים</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רד"ק</a:t>
            </a:r>
          </a:p>
        </p:txBody>
      </p:sp>
      <p:sp>
        <p:nvSpPr>
          <p:cNvPr id="5" name="TextBox 4"/>
          <p:cNvSpPr txBox="1"/>
          <p:nvPr/>
        </p:nvSpPr>
        <p:spPr>
          <a:xfrm>
            <a:off x="1072896" y="2459434"/>
            <a:ext cx="10046208" cy="304800"/>
          </a:xfrm>
          <a:prstGeom prst="rect">
            <a:avLst/>
          </a:prstGeom>
          <a:noFill/>
        </p:spPr>
        <p:txBody>
          <a:bodyPr wrap="square" lIns="0" rIns="0" tIns="0" bIns="0" anchor="t"/>
          <a:lstStyle/>
          <a:p>
            <a:pPr algn="r" rtl="1">
              <a:lnSpc>
                <a:spcPts val="2400"/>
              </a:lnSpc>
            </a:pPr>
            <a:r>
              <a:rPr sz="1700" b="1" i="0" lang="he-IL">
                <a:solidFill>
                  <a:srgbClr val="8C2B1E"/>
                </a:solidFill>
                <a:latin typeface="Frank Ruhl Libre"/>
                <a:cs typeface="Frank Ruhl Libre"/>
                <a:ea typeface="Frank Ruhl Libre"/>
              </a:rPr>
              <a:t>רד"ק על מלכים א ג', ט"ז</a:t>
            </a:r>
          </a:p>
        </p:txBody>
      </p:sp>
      <p:sp>
        <p:nvSpPr>
          <p:cNvPr id="6" name="TextBox 5"/>
          <p:cNvSpPr txBox="1"/>
          <p:nvPr/>
        </p:nvSpPr>
        <p:spPr>
          <a:xfrm>
            <a:off x="1072896" y="2891234"/>
            <a:ext cx="10046208" cy="1062831"/>
          </a:xfrm>
          <a:prstGeom prst="rect">
            <a:avLst/>
          </a:prstGeom>
          <a:noFill/>
        </p:spPr>
        <p:txBody>
          <a:bodyPr wrap="square" lIns="0" rIns="0" tIns="0" bIns="0" anchor="t"/>
          <a:lstStyle/>
          <a:p>
            <a:pPr algn="r" rtl="1">
              <a:lnSpc>
                <a:spcPts val="4160"/>
              </a:lnSpc>
            </a:pPr>
            <a:r>
              <a:rPr sz="2600" b="1" i="0" lang="he-IL">
                <a:solidFill>
                  <a:srgbClr val="3B2A1A"/>
                </a:solidFill>
                <a:latin typeface="Frank Ruhl Libre"/>
                <a:cs typeface="Frank Ruhl Libre"/>
                <a:ea typeface="Frank Ruhl Libre"/>
              </a:rPr>
              <a:t>אז תבאנה</a:t>
            </a:r>
            <a:r>
              <a:rPr sz="2600" b="0" i="0" lang="he-IL">
                <a:solidFill>
                  <a:srgbClr val="3B2A1A"/>
                </a:solidFill>
                <a:latin typeface="Noto Rashi Hebrew"/>
                <a:cs typeface="Noto Rashi Hebrew"/>
                <a:ea typeface="Noto Rashi Hebrew"/>
              </a:rPr>
              <a:t>. כמו באו ועם מלת אז יבא ברוב עתיד במקום עבר כמו אז ישיר משה אז ישיר ישראל אז יבדיל משה אז ידבר יהושע אז יבנה שלמה ופי' אז כאשר שב ...</a:t>
            </a:r>
          </a:p>
        </p:txBody>
      </p:sp>
      <p:sp>
        <p:nvSpPr>
          <p:cNvPr id="7" name="TextBox 6"/>
          <p:cNvSpPr txBox="1"/>
          <p:nvPr/>
        </p:nvSpPr>
        <p:spPr>
          <a:xfrm>
            <a:off x="929957" y="5207000"/>
            <a:ext cx="10268585" cy="1079500"/>
          </a:xfrm>
          <a:prstGeom prst="rect">
            <a:avLst/>
          </a:prstGeom>
          <a:noFill/>
        </p:spPr>
        <p:txBody>
          <a:bodyPr wrap="square" lIns="0" rIns="0" tIns="0" bIns="0" anchor="ctr"/>
          <a:lstStyle/>
          <a:p>
            <a:pPr algn="r" rtl="1">
              <a:lnSpc>
                <a:spcPts val="2860"/>
              </a:lnSpc>
            </a:pPr>
            <a:r>
              <a:rPr sz="2200" b="0" i="0" lang="he-IL">
                <a:solidFill>
                  <a:srgbClr val="3B2A1A"/>
                </a:solidFill>
                <a:latin typeface="David Libre"/>
                <a:cs typeface="David Libre"/>
                <a:ea typeface="David Libre"/>
              </a:rPr>
              <a:t>מה מוסיף פירושו של רד"ק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157202" y="508000"/>
            <a:ext cx="2138845"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שאלות הבנה ופרשנות · 1/3</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שאלה 1</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480"/>
              </a:lnSpc>
            </a:pPr>
            <a:r>
              <a:rPr sz="3200" b="0" i="0" lang="he-IL">
                <a:solidFill>
                  <a:srgbClr val="3B2A1A"/>
                </a:solidFill>
                <a:latin typeface="Frank Ruhl Libre"/>
                <a:cs typeface="Frank Ruhl Libre"/>
                <a:ea typeface="Frank Ruhl Libre"/>
              </a:rPr>
              <a:t>קראו פסוקים א׳–ט״ו («חלום גבעון»). מה מתואר בקטע? הביאו ראיה מן הכתוב.</a:t>
            </a:r>
          </a:p>
        </p:txBody>
      </p:sp>
      <p:sp>
        <p:nvSpPr>
          <p:cNvPr id="6" name="TextBox 5"/>
          <p:cNvSpPr txBox="1"/>
          <p:nvPr/>
        </p:nvSpPr>
        <p:spPr>
          <a:xfrm>
            <a:off x="889000" y="5969000"/>
            <a:ext cx="801588" cy="317500"/>
          </a:xfrm>
          <a:prstGeom prst="rect">
            <a:avLst/>
          </a:prstGeom>
          <a:noFill/>
        </p:spPr>
        <p:txBody>
          <a:bodyPr wrap="square" lIns="0" rIns="0" tIns="0" bIns="0" anchor="t"/>
          <a:lstStyle/>
          <a:p>
            <a:pPr algn="r" rtl="1">
              <a:lnSpc>
                <a:spcPts val="2500"/>
              </a:lnSpc>
            </a:pPr>
            <a:r>
              <a:rPr sz="1700" b="0" i="0" lang="he-IL">
                <a:solidFill>
                  <a:srgbClr val="8C2B1E"/>
                </a:solidFill>
                <a:latin typeface="David Libre"/>
                <a:cs typeface="David Libre"/>
                <a:ea typeface="David Libre"/>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140888" y="508000"/>
            <a:ext cx="2155401"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שאלות הבנה ופרשנות · 2/3</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שאלה 2</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480"/>
              </a:lnSpc>
            </a:pPr>
            <a:r>
              <a:rPr sz="3200" b="0" i="0" lang="he-IL">
                <a:solidFill>
                  <a:srgbClr val="3B2A1A"/>
                </a:solidFill>
                <a:latin typeface="Frank Ruhl Libre"/>
                <a:cs typeface="Frank Ruhl Libre"/>
                <a:ea typeface="Frank Ruhl Libre"/>
              </a:rPr>
              <a:t>קראו פסוקים ט״ז–כ״ח («משפט שלמה»). מה מתואר בקטע? הביאו ראיה מן הכתוב.</a:t>
            </a:r>
          </a:p>
        </p:txBody>
      </p:sp>
      <p:sp>
        <p:nvSpPr>
          <p:cNvPr id="6" name="TextBox 5"/>
          <p:cNvSpPr txBox="1"/>
          <p:nvPr/>
        </p:nvSpPr>
        <p:spPr>
          <a:xfrm>
            <a:off x="889000" y="5969000"/>
            <a:ext cx="801588" cy="317500"/>
          </a:xfrm>
          <a:prstGeom prst="rect">
            <a:avLst/>
          </a:prstGeom>
          <a:noFill/>
        </p:spPr>
        <p:txBody>
          <a:bodyPr wrap="square" lIns="0" rIns="0" tIns="0" bIns="0" anchor="t"/>
          <a:lstStyle/>
          <a:p>
            <a:pPr algn="r" rtl="1">
              <a:lnSpc>
                <a:spcPts val="2500"/>
              </a:lnSpc>
            </a:pPr>
            <a:r>
              <a:rPr sz="1700" b="0" i="0" lang="he-IL">
                <a:solidFill>
                  <a:srgbClr val="8C2B1E"/>
                </a:solidFill>
                <a:latin typeface="David Libre"/>
                <a:cs typeface="David Libre"/>
                <a:ea typeface="David Libre"/>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143103" y="508000"/>
            <a:ext cx="2153153"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שאלות הבנה ופרשנות · 3/3</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שאלה 3</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480"/>
              </a:lnSpc>
            </a:pPr>
            <a:r>
              <a:rPr sz="3200" b="0" i="0" lang="he-IL">
                <a:solidFill>
                  <a:srgbClr val="3B2A1A"/>
                </a:solidFill>
                <a:latin typeface="Frank Ruhl Libre"/>
                <a:cs typeface="Frank Ruhl Libre"/>
                <a:ea typeface="Frank Ruhl Libre"/>
              </a:rPr>
              <a:t>הסבירו את המושג «מילה מנחה» והדגימו אותו ממלכים א ג׳.</a:t>
            </a:r>
          </a:p>
        </p:txBody>
      </p:sp>
      <p:sp>
        <p:nvSpPr>
          <p:cNvPr id="6" name="TextBox 5"/>
          <p:cNvSpPr txBox="1"/>
          <p:nvPr/>
        </p:nvSpPr>
        <p:spPr>
          <a:xfrm>
            <a:off x="889000" y="5969000"/>
            <a:ext cx="801588" cy="317500"/>
          </a:xfrm>
          <a:prstGeom prst="rect">
            <a:avLst/>
          </a:prstGeom>
          <a:noFill/>
        </p:spPr>
        <p:txBody>
          <a:bodyPr wrap="square" lIns="0" rIns="0" tIns="0" bIns="0" anchor="t"/>
          <a:lstStyle/>
          <a:p>
            <a:pPr algn="r" rtl="1">
              <a:lnSpc>
                <a:spcPts val="2500"/>
              </a:lnSpc>
            </a:pPr>
            <a:r>
              <a:rPr sz="1700" b="0" i="0" lang="he-IL">
                <a:solidFill>
                  <a:srgbClr val="8C2B1E"/>
                </a:solidFill>
                <a:latin typeface="David Libre"/>
                <a:cs typeface="David Libre"/>
                <a:ea typeface="David Libre"/>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441086" y="508000"/>
            <a:ext cx="849213"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דיון בכיתה</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מה דעתכם?</a:t>
            </a:r>
          </a:p>
        </p:txBody>
      </p:sp>
      <p:sp>
        <p:nvSpPr>
          <p:cNvPr id="5" name="TextBox 4"/>
          <p:cNvSpPr txBox="1"/>
          <p:nvPr/>
        </p:nvSpPr>
        <p:spPr>
          <a:xfrm>
            <a:off x="4926012" y="1841500"/>
            <a:ext cx="6213475" cy="1524000"/>
          </a:xfrm>
          <a:prstGeom prst="rect">
            <a:avLst/>
          </a:prstGeom>
          <a:noFill/>
        </p:spPr>
        <p:txBody>
          <a:bodyPr wrap="square" lIns="0" rIns="0" tIns="0" bIns="0" anchor="ctr"/>
          <a:lstStyle/>
          <a:p>
            <a:pPr algn="r" rtl="1">
              <a:lnSpc>
                <a:spcPts val="3105"/>
              </a:lnSpc>
            </a:pPr>
            <a:r>
              <a:rPr sz="2300" b="0" i="0" lang="he-IL">
                <a:solidFill>
                  <a:srgbClr val="3B2A1A"/>
                </a:solidFill>
                <a:latin typeface="David Libre"/>
                <a:cs typeface="David Libre"/>
                <a:ea typeface="David Libre"/>
              </a:rPr>
              <a:t>מה לדעתכם המסר המרכזי של מלכים א ג׳? נמקו את דעתכם.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799960" y="508000"/>
            <a:ext cx="490339"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סיכום</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מפת מושגים</a:t>
            </a:r>
          </a:p>
        </p:txBody>
      </p:sp>
      <p:sp>
        <p:nvSpPr>
          <p:cNvPr id="5" name="TextBox 4"/>
          <p:cNvSpPr txBox="1"/>
          <p:nvPr/>
        </p:nvSpPr>
        <p:spPr>
          <a:xfrm>
            <a:off x="4853305" y="3524250"/>
            <a:ext cx="2485390" cy="952500"/>
          </a:xfrm>
          <a:prstGeom prst="rect">
            <a:avLst/>
          </a:prstGeom>
          <a:noFill/>
        </p:spPr>
        <p:txBody>
          <a:bodyPr wrap="square" lIns="0" rIns="0" tIns="0" bIns="0" anchor="ctr"/>
          <a:lstStyle/>
          <a:p>
            <a:pPr algn="ctr" rtl="1">
              <a:lnSpc>
                <a:spcPts val="3105"/>
              </a:lnSpc>
            </a:pPr>
            <a:r>
              <a:rPr sz="2700" b="1" i="0" lang="he-IL">
                <a:solidFill>
                  <a:srgbClr val="F6EAD0"/>
                </a:solidFill>
                <a:latin typeface="Frank Ruhl Libre"/>
                <a:cs typeface="Frank Ruhl Libre"/>
                <a:ea typeface="Frank Ruhl Libre"/>
              </a:rPr>
              <a:t>חלום גבעון ומשפט שלמה</a:t>
            </a:r>
          </a:p>
        </p:txBody>
      </p:sp>
      <p:sp>
        <p:nvSpPr>
          <p:cNvPr id="6" name="TextBox 5"/>
          <p:cNvSpPr txBox="1"/>
          <p:nvPr/>
        </p:nvSpPr>
        <p:spPr>
          <a:xfrm>
            <a:off x="8003794" y="1841500"/>
            <a:ext cx="3296412" cy="1016000"/>
          </a:xfrm>
          <a:prstGeom prst="rect">
            <a:avLst/>
          </a:prstGeom>
          <a:noFill/>
        </p:spPr>
        <p:txBody>
          <a:bodyPr wrap="square" lIns="0" rIns="0" tIns="0" bIns="0" anchor="ctr"/>
          <a:lstStyle/>
          <a:p>
            <a:pPr algn="r" rtl="1">
              <a:lnSpc>
                <a:spcPts val="2014"/>
              </a:lnSpc>
            </a:pPr>
            <a:r>
              <a:rPr sz="1550" b="0" i="0" lang="he-IL">
                <a:solidFill>
                  <a:srgbClr val="3B2A1A"/>
                </a:solidFill>
                <a:latin typeface="David Libre"/>
                <a:cs typeface="David Libre"/>
                <a:ea typeface="David Libre"/>
              </a:rPr>
              <a:t>חלום גבעון</a:t>
            </a:r>
          </a:p>
        </p:txBody>
      </p:sp>
      <p:sp>
        <p:nvSpPr>
          <p:cNvPr id="7" name="TextBox 6"/>
          <p:cNvSpPr txBox="1"/>
          <p:nvPr/>
        </p:nvSpPr>
        <p:spPr>
          <a:xfrm>
            <a:off x="891794" y="1841500"/>
            <a:ext cx="3296412" cy="1016000"/>
          </a:xfrm>
          <a:prstGeom prst="rect">
            <a:avLst/>
          </a:prstGeom>
          <a:noFill/>
        </p:spPr>
        <p:txBody>
          <a:bodyPr wrap="square" lIns="0" rIns="0" tIns="0" bIns="0" anchor="ctr"/>
          <a:lstStyle/>
          <a:p>
            <a:pPr algn="r" rtl="1">
              <a:lnSpc>
                <a:spcPts val="2014"/>
              </a:lnSpc>
            </a:pPr>
            <a:r>
              <a:rPr sz="1550" b="0" i="0" lang="he-IL">
                <a:solidFill>
                  <a:srgbClr val="3B2A1A"/>
                </a:solidFill>
                <a:latin typeface="David Libre"/>
                <a:cs typeface="David Libre"/>
                <a:ea typeface="David Libre"/>
              </a:rPr>
              <a:t>משפט שלמה</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605267" y="508000"/>
            <a:ext cx="1685032"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תרגול לקראת הבגרות</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שאלה בסגנון בגרות</a:t>
            </a:r>
          </a:p>
        </p:txBody>
      </p:sp>
      <p:sp>
        <p:nvSpPr>
          <p:cNvPr id="5" name="TextBox 4"/>
          <p:cNvSpPr txBox="1"/>
          <p:nvPr/>
        </p:nvSpPr>
        <p:spPr>
          <a:xfrm>
            <a:off x="929005" y="1905000"/>
            <a:ext cx="10333990" cy="4191000"/>
          </a:xfrm>
          <a:prstGeom prst="rect">
            <a:avLst/>
          </a:prstGeom>
          <a:noFill/>
        </p:spPr>
        <p:txBody>
          <a:bodyPr wrap="square" lIns="0" rIns="0" tIns="0" bIns="0" anchor="t"/>
          <a:lstStyle/>
          <a:p>
            <a:pPr algn="r" rtl="1">
              <a:lnSpc>
                <a:spcPts val="3000"/>
              </a:lnSpc>
            </a:pPr>
            <a:r>
              <a:rPr sz="2000" b="0" i="0" lang="he-IL">
                <a:solidFill>
                  <a:srgbClr val="3B2A1A"/>
                </a:solidFill>
                <a:latin typeface="David Libre"/>
                <a:cs typeface="David Libre"/>
                <a:ea typeface="David Libre"/>
              </a:rPr>
              <a:t>(קיץ תשפ"ג (שאלון 1362))</a:t>
            </a:r>
          </a:p>
          <a:p>
            <a:pPr algn="r" rtl="1">
              <a:lnSpc>
                <a:spcPts val="3000"/>
              </a:lnSpc>
            </a:pPr>
            <a:r>
              <a:rPr sz="2000" b="0" i="0" lang="he-IL">
                <a:solidFill>
                  <a:srgbClr val="3B2A1A"/>
                </a:solidFill>
                <a:latin typeface="David Libre"/>
                <a:cs typeface="David Libre"/>
                <a:ea typeface="David Libre"/>
              </a:rPr>
              <a:t>7. קראו מלכים א, פרק ג', פסוקים א'–ט"ו.</a:t>
            </a:r>
          </a:p>
          <a:p>
            <a:pPr algn="r" rtl="1">
              <a:lnSpc>
                <a:spcPts val="3000"/>
              </a:lnSpc>
            </a:pPr>
            <a:r>
              <a:rPr sz="2000" b="0" i="0" lang="he-IL">
                <a:solidFill>
                  <a:srgbClr val="3B2A1A"/>
                </a:solidFill>
                <a:latin typeface="David Libre"/>
                <a:cs typeface="David Libre"/>
                <a:ea typeface="David Libre"/>
              </a:rPr>
              <a:t>א. (1) בשני הקטעים מוזכרות מילים מן השורש א-ה-ב ומוזכר המספר "אֶלֶף", במפורש או ברמיזה. יש הטוענים שאפשר ללמוד מכך על שינוי שחל בהתנהגות של שלמה. הסבירו טענה זו, ובססו אותה על הכתוב. (6 נקודות)</a:t>
            </a:r>
          </a:p>
          <a:p>
            <a:pPr algn="r" rtl="1">
              <a:lnSpc>
                <a:spcPts val="3000"/>
              </a:lnSpc>
            </a:pPr>
            <a:r>
              <a:rPr sz="2000" b="0" i="0" lang="he-IL">
                <a:solidFill>
                  <a:srgbClr val="3B2A1A"/>
                </a:solidFill>
                <a:latin typeface="David Libre"/>
                <a:cs typeface="David Libre"/>
                <a:ea typeface="David Libre"/>
              </a:rPr>
              <a:t>(2) קראו את שני הקטעים שלפניכם העוסקים בנישואי שלמה לבת פרעה.</a:t>
            </a:r>
          </a:p>
          <a:p>
            <a:pPr algn="r" rtl="1">
              <a:lnSpc>
                <a:spcPts val="3000"/>
              </a:lnSpc>
            </a:pPr>
            <a:r>
              <a:rPr sz="2000" b="0" i="0" lang="he-IL">
                <a:solidFill>
                  <a:srgbClr val="3B2A1A"/>
                </a:solidFill>
                <a:latin typeface="David Libre"/>
                <a:cs typeface="David Libre"/>
                <a:ea typeface="David Libre"/>
              </a:rPr>
              <a:t>I. "אמר רב יהודה אמר שמואל: בשעה שנשא שלמה את בת פרעה, הכניסה לו אלף מיני זמר ואמרה לו: כך עושין לעבודה זרה פלונית וכך עושין לעבודה זרה פלונית, ולא מיחה בה".</a:t>
            </a:r>
          </a:p>
          <a:p>
            <a:pPr algn="r" rtl="1">
              <a:lnSpc>
                <a:spcPts val="3000"/>
              </a:lnSpc>
            </a:pPr>
            <a:r>
              <a:rPr sz="2000" b="0" i="0" lang="he-IL">
                <a:solidFill>
                  <a:srgbClr val="3B2A1A"/>
                </a:solidFill>
                <a:latin typeface="David Libre"/>
                <a:cs typeface="David Libre"/>
                <a:ea typeface="David Libre"/>
              </a:rPr>
              <a:t>(תלמוד בבלי, מסכת שבת, דף נ"ו, ע"ב)</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649743" y="508000"/>
            <a:ext cx="640556"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תשובות</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תשובה לשאלה 1</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8C2B1E"/>
                </a:solidFill>
                <a:latin typeface="David Libre"/>
                <a:cs typeface="David Libre"/>
                <a:ea typeface="David Libre"/>
              </a:rPr>
              <a:t>קראו פסוקים א׳–ט״ו («חלום גבעון»).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3B2A1A"/>
                </a:solidFill>
                <a:latin typeface="David Libre"/>
                <a:cs typeface="David Libre"/>
                <a:ea typeface="David Libre"/>
              </a:rPr>
              <a:t>שלמה מתחתן עם בת פרעה ומביא אותה לעיר דוד. העם מזבח בבמות, ״כי לא נבנה בית לשם ה׳ עד הימים ההם״. ״ויאהב שלמה את ה׳ ללכת בחקות דוד אביו רק בבמות הוא מזבח ומקטיר״.</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649743" y="508000"/>
            <a:ext cx="640556"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תשובות</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תשובה לשאלה 2</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8C2B1E"/>
                </a:solidFill>
                <a:latin typeface="David Libre"/>
                <a:cs typeface="David Libre"/>
                <a:ea typeface="David Libre"/>
              </a:rPr>
              <a:t>קראו פסוקים ט״ז–כ״ח («משפט שלמה»).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3B2A1A"/>
                </a:solidFill>
                <a:latin typeface="David Libre"/>
                <a:cs typeface="David Libre"/>
                <a:ea typeface="David Libre"/>
              </a:rPr>
              <a:t>שתי נשים זונות באות לפני המלך. האחת אומרת שהן גרות בבית אחד, ילדו בהפרש שלושה ימים, ובן אחת מהן מת בלילה כי ״שכבה עליו״. האישה האחרת, לטענתה, החליפה את הבנים.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649743" y="508000"/>
            <a:ext cx="640556"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תשובות</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תשובה לשאלה 3</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8C2B1E"/>
                </a:solidFill>
                <a:latin typeface="David Libre"/>
                <a:cs typeface="David Libre"/>
                <a:ea typeface="David Libre"/>
              </a:rPr>
              <a:t>הסבירו את המושג «מילה מנחה» והדגימו אותו ממלכים א ג׳.</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3B2A1A"/>
                </a:solidFill>
                <a:latin typeface="David Libre"/>
                <a:cs typeface="David Libre"/>
                <a:ea typeface="David Libre"/>
              </a:rPr>
              <a:t>מילה/שורש החוזר/ת על עצמו/ ה במספר פסוקים או פרקים במספר חריג של פעמי או במספר סימלי של פעמי בקטע, או בשתי משמעויות לפחות, המהווה רמז למסר המרכזי בקטע ו/או מוסיפה משמעות נוספת. איך זה בא לידי ביטוי בפרק:</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649743" y="508000"/>
            <a:ext cx="640556"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תשובות</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מחוון – שאלת הבגרות (1/2)</a:t>
            </a:r>
          </a:p>
        </p:txBody>
      </p:sp>
      <p:sp>
        <p:nvSpPr>
          <p:cNvPr id="5" name="TextBox 4"/>
          <p:cNvSpPr txBox="1"/>
          <p:nvPr/>
        </p:nvSpPr>
        <p:spPr>
          <a:xfrm>
            <a:off x="863600" y="1841500"/>
            <a:ext cx="10464800" cy="4318000"/>
          </a:xfrm>
          <a:prstGeom prst="rect">
            <a:avLst/>
          </a:prstGeom>
          <a:noFill/>
        </p:spPr>
        <p:txBody>
          <a:bodyPr wrap="square" lIns="0" rIns="0" tIns="0" bIns="0" anchor="t"/>
          <a:lstStyle/>
          <a:p>
            <a:pPr algn="r" rtl="1">
              <a:lnSpc>
                <a:spcPts val="1463"/>
              </a:lnSpc>
            </a:pPr>
            <a:r>
              <a:rPr sz="1000" b="0" i="0" lang="he-IL">
                <a:solidFill>
                  <a:srgbClr val="3B2A1A"/>
                </a:solidFill>
                <a:latin typeface="David Libre"/>
                <a:cs typeface="David Libre"/>
                <a:ea typeface="David Libre"/>
              </a:rPr>
              <a:t>שאלה 7</a:t>
            </a:r>
          </a:p>
          <a:p>
            <a:pPr algn="r" rtl="1">
              <a:lnSpc>
                <a:spcPts val="1463"/>
              </a:lnSpc>
            </a:pPr>
            <a:r>
              <a:rPr sz="1000" b="0" i="0" lang="he-IL">
                <a:solidFill>
                  <a:srgbClr val="3B2A1A"/>
                </a:solidFill>
                <a:latin typeface="David Libre"/>
                <a:cs typeface="David Libre"/>
                <a:ea typeface="David Libre"/>
              </a:rPr>
              <a:t>סעיף א'</a:t>
            </a:r>
          </a:p>
          <a:p>
            <a:pPr algn="r" rtl="1">
              <a:lnSpc>
                <a:spcPts val="1463"/>
              </a:lnSpc>
            </a:pPr>
            <a:r>
              <a:rPr sz="1000" b="0" i="0" lang="he-IL">
                <a:solidFill>
                  <a:srgbClr val="3B2A1A"/>
                </a:solidFill>
                <a:latin typeface="David Libre"/>
                <a:cs typeface="David Libre"/>
                <a:ea typeface="David Libre"/>
              </a:rPr>
              <a:t>(1) בפרק ג': "ויאהב שלמה את ה'... אלף עלות יעלה שלמה על המזבח ההוא" – שלמה אוהב את האלוהים ונוהג על פי מצוותיו. בשם אהבתו לה', הוא מקריב אלף עולות.</a:t>
            </a:r>
          </a:p>
          <a:p>
            <a:pPr algn="r" rtl="1">
              <a:lnSpc>
                <a:spcPts val="1463"/>
              </a:lnSpc>
            </a:pPr>
            <a:r>
              <a:rPr sz="1000" b="0" i="0" lang="he-IL">
                <a:solidFill>
                  <a:srgbClr val="3B2A1A"/>
                </a:solidFill>
                <a:latin typeface="David Libre"/>
                <a:cs typeface="David Libre"/>
                <a:ea typeface="David Libre"/>
              </a:rPr>
              <a:t>בפרק י"א: "והמלך שלמה אהב נשים נכריות רבות... ויהי לו נשים שרות שבע מאות ופלגשים שלש מאות ויטו נשיו את לבו" – שלמה אהב נשים נכריות ונשא אלף נשים.</a:t>
            </a:r>
          </a:p>
          <a:p>
            <a:pPr algn="r" rtl="1">
              <a:lnSpc>
                <a:spcPts val="1463"/>
              </a:lnSpc>
            </a:pPr>
            <a:r>
              <a:rPr sz="1000" b="0" i="0" lang="he-IL">
                <a:solidFill>
                  <a:srgbClr val="3B2A1A"/>
                </a:solidFill>
                <a:latin typeface="David Libre"/>
                <a:cs typeface="David Libre"/>
                <a:ea typeface="David Libre"/>
              </a:rPr>
              <a:t>בעקבות כך, חל שינוי בהתנהגותו של שלמה: מאהבה ואמונה מוחלטת בה', שלמה אהב את נשותיו הנכריות שגרמו לו לסור מדרך ה'.</a:t>
            </a:r>
          </a:p>
          <a:p>
            <a:pPr algn="r" rtl="1">
              <a:lnSpc>
                <a:spcPts val="1463"/>
              </a:lnSpc>
            </a:pPr>
            <a:r>
              <a:rPr sz="1000" b="0" i="0" lang="he-IL">
                <a:solidFill>
                  <a:srgbClr val="3B2A1A"/>
                </a:solidFill>
                <a:latin typeface="David Libre"/>
                <a:cs typeface="David Libre"/>
                <a:ea typeface="David Libre"/>
              </a:rPr>
              <a:t>(2) על פי הקטע הראשון, מעמדו של שלמה כמנהיג חלש. מרגע שהוא נישא לבת פרעה, הוא נכנע לכל רצונותיה, כולל הכנסת עבודת אלילים לארמונו.</a:t>
            </a:r>
          </a:p>
          <a:p>
            <a:pPr algn="r" rtl="1">
              <a:lnSpc>
                <a:spcPts val="1463"/>
              </a:lnSpc>
            </a:pPr>
            <a:r>
              <a:rPr sz="1000" b="0" i="0" lang="he-IL">
                <a:solidFill>
                  <a:srgbClr val="3B2A1A"/>
                </a:solidFill>
                <a:latin typeface="David Libre"/>
                <a:cs typeface="David Libre"/>
                <a:ea typeface="David Libre"/>
              </a:rPr>
              <a:t>על פי הקטע השני, מעמדו של שלמה כמנהיג מכובד ובעל כוח. נישואיו לבת פרעה מעידים על כך, שמלך מצרים היה מעוניין לטפח קשרי ידידות עם ממלכת שלמה, דבר המעיד על מעמדו וכוחו באזור.</a:t>
            </a:r>
          </a:p>
          <a:p>
            <a:pPr algn="r" rtl="1">
              <a:lnSpc>
                <a:spcPts val="1463"/>
              </a:lnSpc>
            </a:pPr>
            <a:r>
              <a:rPr sz="1000" b="0" i="0" lang="he-IL">
                <a:solidFill>
                  <a:srgbClr val="3B2A1A"/>
                </a:solidFill>
                <a:latin typeface="David Libre"/>
                <a:cs typeface="David Libre"/>
                <a:ea typeface="David Libre"/>
              </a:rPr>
              <a:t>סעיף ב'</a:t>
            </a:r>
          </a:p>
          <a:p>
            <a:pPr algn="r" rtl="1">
              <a:lnSpc>
                <a:spcPts val="1463"/>
              </a:lnSpc>
            </a:pPr>
            <a:r>
              <a:rPr sz="1000" b="0" i="0" lang="he-IL">
                <a:solidFill>
                  <a:srgbClr val="3B2A1A"/>
                </a:solidFill>
                <a:latin typeface="David Libre"/>
                <a:cs typeface="David Libre"/>
                <a:ea typeface="David Libre"/>
              </a:rPr>
              <a:t>שלמה מרגיש שהוא זקוק לתמיכה של אלוהים משום שלדבריו חסרות לו כמה תכונות המאפיינות מנהיג (על התלמיד לציין שתי תכונות ולהסבירן את חשיבותן למנהיג):</a:t>
            </a:r>
          </a:p>
          <a:p>
            <a:pPr algn="r" rtl="1">
              <a:lnSpc>
                <a:spcPts val="1463"/>
              </a:lnSpc>
            </a:pPr>
            <a:r>
              <a:rPr sz="1000" b="0" i="0" lang="he-IL">
                <a:solidFill>
                  <a:srgbClr val="3B2A1A"/>
                </a:solidFill>
                <a:latin typeface="David Libre"/>
                <a:cs typeface="David Libre"/>
                <a:ea typeface="David Libre"/>
              </a:rPr>
              <a:t>בגרות – שלמה טוען שהוא עדיין נער קטן, כלומר צעיר: "ואנכי נער קטן". תכונה זו חשובה למנהיג, שעליו לנהוג באחריות ומתוך שיקול דעת ולא בילדותיות.</a:t>
            </a:r>
          </a:p>
          <a:p>
            <a:pPr algn="r" rtl="1">
              <a:lnSpc>
                <a:spcPts val="1463"/>
              </a:lnSpc>
            </a:pPr>
            <a:r>
              <a:rPr sz="1000" b="0" i="0" lang="he-IL">
                <a:solidFill>
                  <a:srgbClr val="3B2A1A"/>
                </a:solidFill>
                <a:latin typeface="David Libre"/>
                <a:cs typeface="David Libre"/>
                <a:ea typeface="David Libre"/>
              </a:rPr>
              <a:t>או:</a:t>
            </a:r>
          </a:p>
          <a:p>
            <a:pPr algn="r" rtl="1">
              <a:lnSpc>
                <a:spcPts val="1463"/>
              </a:lnSpc>
            </a:pPr>
            <a:r>
              <a:rPr sz="1000" b="0" i="0" lang="he-IL">
                <a:solidFill>
                  <a:srgbClr val="3B2A1A"/>
                </a:solidFill>
                <a:latin typeface="David Libre"/>
                <a:cs typeface="David Libre"/>
                <a:ea typeface="David Libre"/>
              </a:rPr>
              <a:t>אומץ – שלמה טוען שהוא עדיין צעיר, ואינו בטוח כיצד עליו לנהוג: "ואנכי נער קטן לא אדע צאת ובא". תכונה זו חשובה למנהיג, מאחר ועליו לגלות אומץ כשהוא מוביל את העם במלחמותיו.</a:t>
            </a:r>
          </a:p>
          <a:p>
            <a:pPr algn="r" rtl="1">
              <a:lnSpc>
                <a:spcPts val="1463"/>
              </a:lnSpc>
            </a:pPr>
            <a:r>
              <a:rPr sz="1000" b="0" i="0" lang="he-IL">
                <a:solidFill>
                  <a:srgbClr val="3B2A1A"/>
                </a:solidFill>
                <a:latin typeface="David Libre"/>
                <a:cs typeface="David Libre"/>
                <a:ea typeface="David Libre"/>
              </a:rPr>
              <a:t>ניסיון חיים – שלמה טוען שהוא עדיין צעיר, שלא התנסה רבות בחייו: "לא אדע צאת ובא". תכונה זו חשובה למנהיג, כי ניסיון חיים מעשיר את הידע ומביא לקבלת החלטות בצורה שקולה ובהתבסס על הניסיון.</a:t>
            </a:r>
          </a:p>
          <a:p>
            <a:pPr algn="r" rtl="1">
              <a:lnSpc>
                <a:spcPts val="1463"/>
              </a:lnSpc>
            </a:pPr>
            <a:r>
              <a:rPr sz="1000" b="0" i="0" lang="he-IL">
                <a:solidFill>
                  <a:srgbClr val="3B2A1A"/>
                </a:solidFill>
                <a:latin typeface="David Libre"/>
                <a:cs typeface="David Libre"/>
                <a:ea typeface="David Libre"/>
              </a:rPr>
              <a:t>חוכמה – שלמה מבקש מה' חוכמה, כדי לשפוט בצדק את העם: "ונתת לעבדך לב שמע לשפט את עמך להבין בין טוב לרע". תכונה זו חשובה למנהיג, כדי שינהיג את עמו בצורה חכמה ונכונה, תוך הקפדה על הצדק.</a:t>
            </a:r>
          </a:p>
          <a:p>
            <a:pPr algn="r" rtl="1">
              <a:lnSpc>
                <a:spcPts val="1463"/>
              </a:lnSpc>
            </a:pPr>
            <a:r>
              <a:rPr sz="1000" b="0" i="0" lang="he-IL">
                <a:solidFill>
                  <a:srgbClr val="3B2A1A"/>
                </a:solidFill>
                <a:latin typeface="David Libre"/>
                <a:cs typeface="David Libre"/>
                <a:ea typeface="David Libre"/>
              </a:rPr>
              <a:t>---</a:t>
            </a:r>
          </a:p>
          <a:p>
            <a:pPr algn="r" rtl="1">
              <a:lnSpc>
                <a:spcPts val="1463"/>
              </a:lnSpc>
            </a:pPr>
            <a:r>
              <a:rPr sz="1000" b="0" i="0" lang="he-IL">
                <a:solidFill>
                  <a:srgbClr val="3B2A1A"/>
                </a:solidFill>
                <a:latin typeface="David Libre"/>
                <a:cs typeface="David Libre"/>
                <a:ea typeface="David Libre"/>
              </a:rPr>
              <a:t>חורף תשע"ז, 1281</a:t>
            </a:r>
          </a:p>
          <a:p>
            <a:pPr algn="r" rtl="1">
              <a:lnSpc>
                <a:spcPts val="1463"/>
              </a:lnSpc>
            </a:pPr>
            <a:r>
              <a:rPr sz="1000" b="0" i="0" lang="he-IL">
                <a:solidFill>
                  <a:srgbClr val="3B2A1A"/>
                </a:solidFill>
                <a:latin typeface="David Libre"/>
                <a:cs typeface="David Libre"/>
                <a:ea typeface="David Libre"/>
              </a:rPr>
              <a:t>ענה על &lt;u&gt;שאלה 10 (חובה)&lt;/u&gt;.</a:t>
            </a:r>
          </a:p>
          <a:p>
            <a:pPr algn="r" rtl="1">
              <a:lnSpc>
                <a:spcPts val="1463"/>
              </a:lnSpc>
            </a:pPr>
            <a:r>
              <a:rPr sz="1000" b="0" i="0" lang="he-IL">
                <a:solidFill>
                  <a:srgbClr val="3B2A1A"/>
                </a:solidFill>
                <a:latin typeface="David Libre"/>
                <a:cs typeface="David Libre"/>
                <a:ea typeface="David Libre"/>
              </a:rPr>
              <a:t>10. א. באיזה שלב של מלכות שלמה התרחשו האירועים המתוארים בפסוקים 15-5 בקטע שלפניך? בסס את דבריך על הכתוב. (2 נקודות)</a:t>
            </a:r>
          </a:p>
          <a:p>
            <a:pPr algn="r" rtl="1">
              <a:lnSpc>
                <a:spcPts val="1463"/>
              </a:lnSpc>
            </a:pPr>
            <a:r>
              <a:rPr sz="1000" b="0" i="0" lang="he-IL">
                <a:solidFill>
                  <a:srgbClr val="3B2A1A"/>
                </a:solidFill>
                <a:latin typeface="David Libre"/>
                <a:cs typeface="David Libre"/>
                <a:ea typeface="David Libre"/>
              </a:rPr>
              <a:t>ב. מהי החשיבות של התרחשות האירועים האלה בשלב זה של מלכותו? (2 נקודות)</a:t>
            </a:r>
          </a:p>
          <a:p>
            <a:pPr algn="r" rtl="1">
              <a:lnSpc>
                <a:spcPts val="1463"/>
              </a:lnSpc>
            </a:pPr>
            <a:r>
              <a:rPr sz="1000" b="0" i="0" lang="he-IL">
                <a:solidFill>
                  <a:srgbClr val="3B2A1A"/>
                </a:solidFill>
                <a:latin typeface="David Libre"/>
                <a:cs typeface="David Libre"/>
                <a:ea typeface="David Libre"/>
              </a:rPr>
              <a:t>(שים לב: המשך השאלות בעמוד הבא)</a:t>
            </a:r>
          </a:p>
          <a:p>
            <a:pPr algn="r" rtl="1">
              <a:lnSpc>
                <a:spcPts val="1463"/>
              </a:lnSpc>
            </a:pPr>
            <a:r>
              <a:rPr sz="1000" b="0" i="0" lang="he-IL">
                <a:solidFill>
                  <a:srgbClr val="3B2A1A"/>
                </a:solidFill>
                <a:latin typeface="David Libre"/>
                <a:cs typeface="David Libre"/>
                <a:ea typeface="David Libre"/>
              </a:rPr>
              <a:t>/המשך בעמוד 15/</a:t>
            </a:r>
          </a:p>
          <a:p>
            <a:pPr algn="r" rtl="1">
              <a:lnSpc>
                <a:spcPts val="1463"/>
              </a:lnSpc>
            </a:pPr>
            <a:r>
              <a:rPr sz="1000" b="0" i="0" lang="he-IL">
                <a:solidFill>
                  <a:srgbClr val="3B2A1A"/>
                </a:solidFill>
                <a:latin typeface="David Libre"/>
                <a:cs typeface="David Libre"/>
                <a:ea typeface="David Libre"/>
              </a:rPr>
              <a:t>---</a:t>
            </a:r>
          </a:p>
          <a:p>
            <a:pPr algn="r" rtl="1">
              <a:lnSpc>
                <a:spcPts val="1463"/>
              </a:lnSpc>
            </a:pPr>
            <a:r>
              <a:rPr sz="1000" b="0" i="0" lang="he-IL">
                <a:solidFill>
                  <a:srgbClr val="3B2A1A"/>
                </a:solidFill>
                <a:latin typeface="David Libre"/>
                <a:cs typeface="David Libre"/>
                <a:ea typeface="David Libre"/>
              </a:rPr>
              <a:t>תנ"ך, חורף תשע"ז, מס' 1281 | - 15 -</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649743" y="508000"/>
            <a:ext cx="640556"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תשובות</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מחוון – שאלת הבגרות (2/2)</a:t>
            </a:r>
          </a:p>
        </p:txBody>
      </p:sp>
      <p:sp>
        <p:nvSpPr>
          <p:cNvPr id="5" name="TextBox 4"/>
          <p:cNvSpPr txBox="1"/>
          <p:nvPr/>
        </p:nvSpPr>
        <p:spPr>
          <a:xfrm>
            <a:off x="863600" y="1841500"/>
            <a:ext cx="10464800" cy="4318000"/>
          </a:xfrm>
          <a:prstGeom prst="rect">
            <a:avLst/>
          </a:prstGeom>
          <a:noFill/>
        </p:spPr>
        <p:txBody>
          <a:bodyPr wrap="square" lIns="0" rIns="0" tIns="0" bIns="0" anchor="t"/>
          <a:lstStyle/>
          <a:p>
            <a:pPr algn="r" rtl="1">
              <a:lnSpc>
                <a:spcPts val="1320"/>
              </a:lnSpc>
            </a:pPr>
            <a:r>
              <a:rPr sz="900" b="0" i="0" lang="he-IL">
                <a:solidFill>
                  <a:srgbClr val="3B2A1A"/>
                </a:solidFill>
                <a:latin typeface="David Libre"/>
                <a:cs typeface="David Libre"/>
                <a:ea typeface="David Libre"/>
              </a:rPr>
              <a:t>ענה על &lt;u&gt;שתיים&lt;/u&gt; מן השאלות 11–13.</a:t>
            </a:r>
          </a:p>
          <a:p>
            <a:pPr algn="r" rtl="1">
              <a:lnSpc>
                <a:spcPts val="1320"/>
              </a:lnSpc>
            </a:pPr>
            <a:r>
              <a:rPr sz="900" b="0" i="0" lang="he-IL">
                <a:solidFill>
                  <a:srgbClr val="3B2A1A"/>
                </a:solidFill>
                <a:latin typeface="David Libre"/>
                <a:cs typeface="David Libre"/>
                <a:ea typeface="David Libre"/>
              </a:rPr>
              <a:t>11. קרא פסוקים 23-16 בקטע שלפניך.</a:t>
            </a:r>
          </a:p>
          <a:p>
            <a:pPr algn="r" rtl="1">
              <a:lnSpc>
                <a:spcPts val="1320"/>
              </a:lnSpc>
            </a:pPr>
            <a:r>
              <a:rPr sz="900" b="0" i="0" lang="he-IL">
                <a:solidFill>
                  <a:srgbClr val="3B2A1A"/>
                </a:solidFill>
                <a:latin typeface="David Libre"/>
                <a:cs typeface="David Libre"/>
                <a:ea typeface="David Libre"/>
              </a:rPr>
              <a:t>הסבר &lt;u&gt;שני&lt;/u&gt; גורמים שהקשו על שלמה להכריע במקרה שהובא לפניו. בסס את דבריך על הכתוב.</a:t>
            </a:r>
          </a:p>
          <a:p>
            <a:pPr algn="r" rtl="1">
              <a:lnSpc>
                <a:spcPts val="1320"/>
              </a:lnSpc>
            </a:pPr>
            <a:r>
              <a:rPr sz="900" b="0" i="0" lang="he-IL">
                <a:solidFill>
                  <a:srgbClr val="3B2A1A"/>
                </a:solidFill>
                <a:latin typeface="David Libre"/>
                <a:cs typeface="David Libre"/>
                <a:ea typeface="David Libre"/>
              </a:rPr>
              <a:t>12. קרא פסוקים 27-24 בקטע שלפניך ואת דברי ל' פליטמן על פסוקים אלה:</a:t>
            </a:r>
          </a:p>
          <a:p>
            <a:pPr algn="r" rtl="1">
              <a:lnSpc>
                <a:spcPts val="1320"/>
              </a:lnSpc>
            </a:pPr>
            <a:r>
              <a:rPr sz="900" b="0" i="0" lang="he-IL">
                <a:solidFill>
                  <a:srgbClr val="3B2A1A"/>
                </a:solidFill>
                <a:latin typeface="David Libre"/>
                <a:cs typeface="David Libre"/>
                <a:ea typeface="David Libre"/>
              </a:rPr>
              <a:t>&gt; "פסיקתו של המלך במשפט, שיש לגזור את הילד החי לשניים, מעידה על הבנה פסיכולוגית עמוקה [...]."</a:t>
            </a:r>
          </a:p>
          <a:p>
            <a:pPr algn="r" rtl="1">
              <a:lnSpc>
                <a:spcPts val="1320"/>
              </a:lnSpc>
            </a:pPr>
            <a:r>
              <a:rPr sz="900" b="0" i="0" lang="he-IL">
                <a:solidFill>
                  <a:srgbClr val="3B2A1A"/>
                </a:solidFill>
                <a:latin typeface="David Libre"/>
                <a:cs typeface="David Libre"/>
                <a:ea typeface="David Libre"/>
              </a:rPr>
              <a:t>&gt; &lt;sup&gt;(פליטמן, ל' [1994]. משפט שלמה, בתוך אנציקלופדיה עולם התנ"ך [כרך מלכים א, עמ' 41]. תל אביב: דורון-יעתי)&lt;/sup&gt;</a:t>
            </a:r>
          </a:p>
          <a:p>
            <a:pPr algn="r" rtl="1">
              <a:lnSpc>
                <a:spcPts val="1320"/>
              </a:lnSpc>
            </a:pPr>
            <a:r>
              <a:rPr sz="900" b="0" i="0" lang="he-IL">
                <a:solidFill>
                  <a:srgbClr val="3B2A1A"/>
                </a:solidFill>
                <a:latin typeface="David Libre"/>
                <a:cs typeface="David Libre"/>
                <a:ea typeface="David Libre"/>
              </a:rPr>
              <a:t>האם לדעתך שלמה מוכיח בפסיקתו "הבנה פסיכולוגית עמוקה"? נמק.</a:t>
            </a:r>
          </a:p>
          <a:p>
            <a:pPr algn="r" rtl="1">
              <a:lnSpc>
                <a:spcPts val="1320"/>
              </a:lnSpc>
            </a:pPr>
            <a:r>
              <a:rPr sz="900" b="0" i="0" lang="he-IL">
                <a:solidFill>
                  <a:srgbClr val="3B2A1A"/>
                </a:solidFill>
                <a:latin typeface="David Libre"/>
                <a:cs typeface="David Libre"/>
                <a:ea typeface="David Libre"/>
              </a:rPr>
              <a:t>13. יש הטוענים שתיאור המשפט בקטע שלפניך מעיד כי ה' אכן נענה לבקשה של שלמה (פסוק 9).</a:t>
            </a:r>
          </a:p>
          <a:p>
            <a:pPr algn="r" rtl="1">
              <a:lnSpc>
                <a:spcPts val="1320"/>
              </a:lnSpc>
            </a:pPr>
            <a:r>
              <a:rPr sz="900" b="0" i="0" lang="he-IL">
                <a:solidFill>
                  <a:srgbClr val="3B2A1A"/>
                </a:solidFill>
                <a:latin typeface="David Libre"/>
                <a:cs typeface="David Libre"/>
                <a:ea typeface="David Libre"/>
              </a:rPr>
              <a:t>הסבר טענה זו, ובסס אותה על הכתוב.</a:t>
            </a:r>
          </a:p>
          <a:p>
            <a:pPr algn="r" rtl="1">
              <a:lnSpc>
                <a:spcPts val="1320"/>
              </a:lnSpc>
            </a:pPr>
            <a:r>
              <a:rPr sz="900" b="0" i="0" lang="he-IL">
                <a:solidFill>
                  <a:srgbClr val="3B2A1A"/>
                </a:solidFill>
                <a:latin typeface="David Libre"/>
                <a:cs typeface="David Libre"/>
                <a:ea typeface="David Libre"/>
              </a:rPr>
              <a:t>שאלה 11</a:t>
            </a:r>
          </a:p>
          <a:p>
            <a:pPr algn="r" rtl="1">
              <a:lnSpc>
                <a:spcPts val="1320"/>
              </a:lnSpc>
            </a:pPr>
            <a:r>
              <a:rPr sz="900" b="0" i="0" lang="he-IL">
                <a:solidFill>
                  <a:srgbClr val="3B2A1A"/>
                </a:solidFill>
                <a:latin typeface="David Libre"/>
                <a:cs typeface="David Libre"/>
                <a:ea typeface="David Libre"/>
              </a:rPr>
              <a:t>גורמים שהקשו על שלמה להכריע במקרה שהובא לפניו (על הנבחן לציין שני גורמים ולבססם):</a:t>
            </a:r>
          </a:p>
          <a:p>
            <a:pPr algn="r" rtl="1">
              <a:lnSpc>
                <a:spcPts val="1320"/>
              </a:lnSpc>
            </a:pPr>
            <a:r>
              <a:rPr sz="900" b="0" i="0" lang="he-IL">
                <a:solidFill>
                  <a:srgbClr val="3B2A1A"/>
                </a:solidFill>
                <a:latin typeface="David Libre"/>
                <a:cs typeface="David Libre"/>
                <a:ea typeface="David Libre"/>
              </a:rPr>
              <a:t>מדובר בנשים זונות שאמינותן מוטלת בספק: "אז תבאנה שתיים נשים זונות אל המלך..".</a:t>
            </a:r>
          </a:p>
          <a:p>
            <a:pPr algn="r" rtl="1">
              <a:lnSpc>
                <a:spcPts val="1320"/>
              </a:lnSpc>
            </a:pPr>
            <a:r>
              <a:rPr sz="900" b="0" i="0" lang="he-IL">
                <a:solidFill>
                  <a:srgbClr val="3B2A1A"/>
                </a:solidFill>
                <a:latin typeface="David Libre"/>
                <a:cs typeface="David Libre"/>
                <a:ea typeface="David Libre"/>
              </a:rPr>
              <a:t>העובדה שמדובר בזונות מקשה על ההכרעה, כי לא ידוע מיהם האבות: "אז תבאנה שתיים נשים זונות אל המלך.."</a:t>
            </a:r>
          </a:p>
          <a:p>
            <a:pPr algn="r" rtl="1">
              <a:lnSpc>
                <a:spcPts val="1320"/>
              </a:lnSpc>
            </a:pPr>
            <a:r>
              <a:rPr sz="900" b="0" i="0" lang="he-IL">
                <a:solidFill>
                  <a:srgbClr val="3B2A1A"/>
                </a:solidFill>
                <a:latin typeface="David Libre"/>
                <a:cs typeface="David Libre"/>
                <a:ea typeface="David Libre"/>
              </a:rPr>
              <a:t>אין עדים לאירוע המובא לפני שלמה, מלבד שתי הנשים המתגוררות יחד לבדן: "ותאמר האשה בי אדוני אני והאשה הזאת יושבות בבית אחד ואלד עמה בבית".</a:t>
            </a:r>
          </a:p>
          <a:p>
            <a:pPr algn="r" rtl="1">
              <a:lnSpc>
                <a:spcPts val="1320"/>
              </a:lnSpc>
            </a:pPr>
            <a:r>
              <a:rPr sz="900" b="0" i="0" lang="he-IL">
                <a:solidFill>
                  <a:srgbClr val="3B2A1A"/>
                </a:solidFill>
                <a:latin typeface="David Libre"/>
                <a:cs typeface="David Libre"/>
                <a:ea typeface="David Libre"/>
              </a:rPr>
              <a:t>או: "ואנחנו יחדיו אין זר אתנו בבית זולתי שתים אנחנו בבית".</a:t>
            </a:r>
          </a:p>
          <a:p>
            <a:pPr algn="r" rtl="1">
              <a:lnSpc>
                <a:spcPts val="1320"/>
              </a:lnSpc>
            </a:pPr>
            <a:r>
              <a:rPr sz="900" b="0" i="0" lang="he-IL">
                <a:solidFill>
                  <a:srgbClr val="3B2A1A"/>
                </a:solidFill>
                <a:latin typeface="David Libre"/>
                <a:cs typeface="David Libre"/>
                <a:ea typeface="David Libre"/>
              </a:rPr>
              <a:t>קשה להבדיל בין התינוקות, בהסתמך על גודלם, מאחר והם נולדו בהפרש של שלושה ימים: "ויהי ביום השלישי ללדתי ותלד גם האשה הזאת".</a:t>
            </a:r>
          </a:p>
          <a:p>
            <a:pPr algn="r" rtl="1">
              <a:lnSpc>
                <a:spcPts val="1320"/>
              </a:lnSpc>
            </a:pPr>
            <a:r>
              <a:rPr sz="900" b="0" i="0" lang="he-IL">
                <a:solidFill>
                  <a:srgbClr val="3B2A1A"/>
                </a:solidFill>
                <a:latin typeface="David Libre"/>
                <a:cs typeface="David Libre"/>
                <a:ea typeface="David Libre"/>
              </a:rPr>
              <a:t>לכל אחת מהנשים טענה שקולה אל מול טענתה של האחרת: "ותאמר האשה האחרת לא כי בני החי ובנך המת וזאת אומרת לא כי בנך המת ובני החי ותדברנה לפני המלך".</a:t>
            </a:r>
          </a:p>
          <a:p>
            <a:pPr algn="r" rtl="1">
              <a:lnSpc>
                <a:spcPts val="1320"/>
              </a:lnSpc>
            </a:pPr>
            <a:r>
              <a:rPr sz="900" b="0" i="0" lang="he-IL">
                <a:solidFill>
                  <a:srgbClr val="3B2A1A"/>
                </a:solidFill>
                <a:latin typeface="David Libre"/>
                <a:cs typeface="David Libre"/>
                <a:ea typeface="David Libre"/>
              </a:rPr>
              <a:t>שאלה 12</a:t>
            </a:r>
          </a:p>
          <a:p>
            <a:pPr algn="r" rtl="1">
              <a:lnSpc>
                <a:spcPts val="1320"/>
              </a:lnSpc>
            </a:pPr>
            <a:r>
              <a:rPr sz="900" b="0" i="0" lang="he-IL">
                <a:solidFill>
                  <a:srgbClr val="3B2A1A"/>
                </a:solidFill>
                <a:latin typeface="David Libre"/>
                <a:cs typeface="David Libre"/>
                <a:ea typeface="David Libre"/>
              </a:rPr>
              <a:t>לדעתי, פסיקתו של שלמה מעידה על "הבנה פסיכולוגית עמוקה". הסיבה לכך היא: שבחכמתו הרבה שלמה הבין כי אמו האמיתית של התינוק לא תסכים שיהרגו את בנה, וכי היא תעדיף שימסרו אותו לאישה אחרת, גם אם במחיר ניתוקה מתינוקה. לעומת זאת, האישה שאינה אימו האמיתית של התינוק, לא בהכרח תצא נגד דבריו של המלך על מנת להצילו. שלמה ערך "מבחן פסיכולוגי" לנשים בכדי שיוכל להכריע מי אימו האמיתית.</a:t>
            </a:r>
          </a:p>
          <a:p>
            <a:pPr algn="r" rtl="1">
              <a:lnSpc>
                <a:spcPts val="1320"/>
              </a:lnSpc>
            </a:pPr>
            <a:r>
              <a:rPr sz="900" b="0" i="0" lang="he-IL">
                <a:solidFill>
                  <a:srgbClr val="3B2A1A"/>
                </a:solidFill>
                <a:latin typeface="David Libre"/>
                <a:cs typeface="David Libre"/>
                <a:ea typeface="David Libre"/>
              </a:rPr>
              <a:t>או:</a:t>
            </a:r>
          </a:p>
          <a:p>
            <a:pPr algn="r" rtl="1">
              <a:lnSpc>
                <a:spcPts val="1320"/>
              </a:lnSpc>
            </a:pPr>
            <a:r>
              <a:rPr sz="900" b="0" i="0" lang="he-IL">
                <a:solidFill>
                  <a:srgbClr val="3B2A1A"/>
                </a:solidFill>
                <a:latin typeface="David Libre"/>
                <a:cs typeface="David Libre"/>
                <a:ea typeface="David Libre"/>
              </a:rPr>
              <a:t>לדעתי, פסיקתו של שלמה אינה מעידה על "הבנה פסיכולוגית עמוקה". הסיבה לכך היא: פסיקתו לחצות את התינוק לשניים, גם אם היא בגדר מבחן, אינה מתחשבת ברגשותיהן של האימהות ובמצבן הנפשי.</a:t>
            </a:r>
          </a:p>
          <a:p>
            <a:pPr algn="r" rtl="1">
              <a:lnSpc>
                <a:spcPts val="1320"/>
              </a:lnSpc>
            </a:pPr>
            <a:r>
              <a:rPr sz="900" b="0" i="0" lang="he-IL">
                <a:solidFill>
                  <a:srgbClr val="3B2A1A"/>
                </a:solidFill>
                <a:latin typeface="David Libre"/>
                <a:cs typeface="David Libre"/>
                <a:ea typeface="David Libre"/>
              </a:rPr>
              <a:t>שאלה 13</a:t>
            </a:r>
          </a:p>
          <a:p>
            <a:pPr algn="r" rtl="1">
              <a:lnSpc>
                <a:spcPts val="1320"/>
              </a:lnSpc>
            </a:pPr>
            <a:r>
              <a:rPr sz="900" b="0" i="0" lang="he-IL">
                <a:solidFill>
                  <a:srgbClr val="3B2A1A"/>
                </a:solidFill>
                <a:latin typeface="David Libre"/>
                <a:cs typeface="David Libre"/>
                <a:ea typeface="David Libre"/>
              </a:rPr>
              <a:t>תיאור המשפט בקטע, מעיד כי ה' אכן נענה לבקשה של שלמה. שלמה ביקש חכמה כדי לשפוט את העם בצדק. בקטע זה הובא לפניו מקרה משפטי קשה, אך בעזרת החכמה שה' העניק לו, הכריע שלמה במשפט. בעקבות אותו משפט ופסיקתו של שלמה, כל העם הכיר בחכמה האלוהית הנמצאת בו:</a:t>
            </a:r>
          </a:p>
          <a:p>
            <a:pPr algn="r" rtl="1">
              <a:lnSpc>
                <a:spcPts val="1320"/>
              </a:lnSpc>
            </a:pPr>
            <a:r>
              <a:rPr sz="900" b="0" i="0" lang="he-IL">
                <a:solidFill>
                  <a:srgbClr val="3B2A1A"/>
                </a:solidFill>
                <a:latin typeface="David Libre"/>
                <a:cs typeface="David Libre"/>
                <a:ea typeface="David Libre"/>
              </a:rPr>
              <a:t>"וישמעו כל ישראל את המשפט אשר שפט המלך ויראו מפני המלך כי ראו כי חכמת אלהים בקרבו לעשות משפט".</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22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חלום גבעון ומשפט שלמה – שאלון 1262</dc:title>
  <dc:subject/>
  <dc:creator/>
  <cp:keywords/>
  <dc:description/>
  <cp:lastModifiedBy/>
  <cp:revision>1</cp:revision>
  <dcterms:created xsi:type="dcterms:W3CDTF">2013-01-27T09:14:16Z</dcterms:created>
  <dcterms:modified xsi:type="dcterms:W3CDTF">2013-01-27T09:15:58Z</dcterms:modified>
  <cp:category/>
</cp:coreProperties>
</file>