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1460500"/>
            <a:ext cx="5755640" cy="444500"/>
          </a:xfrm>
          <a:prstGeom prst="rect">
            <a:avLst/>
          </a:prstGeom>
          <a:noFill/>
        </p:spPr>
        <p:txBody>
          <a:bodyPr wrap="square" lIns="0" rIns="0" tIns="0" bIns="0" anchor="t"/>
          <a:lstStyle/>
          <a:p>
            <a:pPr algn="r" rtl="1">
              <a:lnSpc>
                <a:spcPts val="3500"/>
              </a:lnSpc>
            </a:pPr>
            <a:r>
              <a:rPr sz="2400" b="0" i="0" lang="he-IL">
                <a:solidFill>
                  <a:srgbClr val="FFD166"/>
                </a:solidFill>
                <a:latin typeface="IBM Plex Sans Hebrew"/>
                <a:cs typeface="IBM Plex Sans Hebrew"/>
                <a:ea typeface="IBM Plex Sans Hebrew"/>
              </a:rPr>
              <a:t>שמואל א י״א</a:t>
            </a:r>
          </a:p>
        </p:txBody>
      </p:sp>
      <p:sp>
        <p:nvSpPr>
          <p:cNvPr id="4" name="TextBox 3"/>
          <p:cNvSpPr txBox="1"/>
          <p:nvPr/>
        </p:nvSpPr>
        <p:spPr>
          <a:xfrm>
            <a:off x="5821680" y="1924050"/>
            <a:ext cx="5755640" cy="2374900"/>
          </a:xfrm>
          <a:prstGeom prst="rect">
            <a:avLst/>
          </a:prstGeom>
          <a:noFill/>
        </p:spPr>
        <p:txBody>
          <a:bodyPr wrap="square" lIns="0" rIns="0" tIns="0" bIns="0" anchor="ctr"/>
          <a:lstStyle/>
          <a:p>
            <a:pPr algn="r" rtl="1">
              <a:lnSpc>
                <a:spcPts val="7344"/>
              </a:lnSpc>
            </a:pPr>
            <a:r>
              <a:rPr sz="6800" b="1" i="0" lang="he-IL">
                <a:solidFill>
                  <a:srgbClr val="FFFFFF"/>
                </a:solidFill>
                <a:latin typeface="IBM Plex Sans Hebrew"/>
                <a:cs typeface="IBM Plex Sans Hebrew"/>
                <a:ea typeface="IBM Plex Sans Hebrew"/>
              </a:rPr>
              <a:t>שאול ונחש העמוני</a:t>
            </a:r>
          </a:p>
        </p:txBody>
      </p:sp>
      <p:sp>
        <p:nvSpPr>
          <p:cNvPr id="5" name="TextBox 4"/>
          <p:cNvSpPr txBox="1"/>
          <p:nvPr/>
        </p:nvSpPr>
        <p:spPr>
          <a:xfrm>
            <a:off x="5821680" y="4318000"/>
            <a:ext cx="5755640" cy="406400"/>
          </a:xfrm>
          <a:prstGeom prst="rect">
            <a:avLst/>
          </a:prstGeom>
          <a:noFill/>
        </p:spPr>
        <p:txBody>
          <a:bodyPr wrap="square" lIns="0" rIns="0" tIns="0" bIns="0" anchor="t"/>
          <a:lstStyle/>
          <a:p>
            <a:pPr algn="r" rtl="1">
              <a:lnSpc>
                <a:spcPts val="3200"/>
              </a:lnSpc>
            </a:pPr>
            <a:r>
              <a:rPr sz="2100" b="0" i="0" lang="he-IL">
                <a:solidFill>
                  <a:srgbClr val="DBEEFF"/>
                </a:solidFill>
                <a:latin typeface="IBM Plex Sans Hebrew"/>
                <a:cs typeface="IBM Plex Sans Hebrew"/>
                <a:ea typeface="IBM Plex Sans Hebrew"/>
              </a:rPr>
              <a:t>שאלון 1262 · שמואל 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מטרות השיעור</a:t>
            </a:r>
          </a:p>
        </p:txBody>
      </p:sp>
      <p:sp>
        <p:nvSpPr>
          <p:cNvPr id="5" name="TextBox 4"/>
          <p:cNvSpPr txBox="1"/>
          <p:nvPr/>
        </p:nvSpPr>
        <p:spPr>
          <a:xfrm>
            <a:off x="10731500" y="18669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1</a:t>
            </a:r>
          </a:p>
        </p:txBody>
      </p:sp>
      <p:sp>
        <p:nvSpPr>
          <p:cNvPr id="6" name="TextBox 5"/>
          <p:cNvSpPr txBox="1"/>
          <p:nvPr/>
        </p:nvSpPr>
        <p:spPr>
          <a:xfrm>
            <a:off x="4860480" y="17589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נכיר את הסיפור «שאול ונחש העמוני» (שמואל א י״א) ואת הדמויות בו</a:t>
            </a:r>
          </a:p>
        </p:txBody>
      </p:sp>
      <p:sp>
        <p:nvSpPr>
          <p:cNvPr id="7" name="TextBox 6"/>
          <p:cNvSpPr txBox="1"/>
          <p:nvPr/>
        </p:nvSpPr>
        <p:spPr>
          <a:xfrm>
            <a:off x="10731500" y="30353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2</a:t>
            </a:r>
          </a:p>
        </p:txBody>
      </p:sp>
      <p:sp>
        <p:nvSpPr>
          <p:cNvPr id="8" name="TextBox 7"/>
          <p:cNvSpPr txBox="1"/>
          <p:nvPr/>
        </p:nvSpPr>
        <p:spPr>
          <a:xfrm>
            <a:off x="4860480" y="29273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נבחן כיצד הסיפור מבטא את התמה «שמואל א»</a:t>
            </a:r>
          </a:p>
        </p:txBody>
      </p:sp>
      <p:sp>
        <p:nvSpPr>
          <p:cNvPr id="9" name="TextBox 8"/>
          <p:cNvSpPr txBox="1"/>
          <p:nvPr/>
        </p:nvSpPr>
        <p:spPr>
          <a:xfrm>
            <a:off x="10731500" y="42037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3</a:t>
            </a:r>
          </a:p>
        </p:txBody>
      </p:sp>
      <p:sp>
        <p:nvSpPr>
          <p:cNvPr id="10" name="TextBox 9"/>
          <p:cNvSpPr txBox="1"/>
          <p:nvPr/>
        </p:nvSpPr>
        <p:spPr>
          <a:xfrm>
            <a:off x="4860480" y="40957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נקרא פסוקי מפתח ונעמיק בפירוש רש"י ורד"ק</a:t>
            </a:r>
          </a:p>
        </p:txBody>
      </p:sp>
      <p:sp>
        <p:nvSpPr>
          <p:cNvPr id="11" name="TextBox 10"/>
          <p:cNvSpPr txBox="1"/>
          <p:nvPr/>
        </p:nvSpPr>
        <p:spPr>
          <a:xfrm>
            <a:off x="10731500" y="53721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4</a:t>
            </a:r>
          </a:p>
        </p:txBody>
      </p:sp>
      <p:sp>
        <p:nvSpPr>
          <p:cNvPr id="12" name="TextBox 11"/>
          <p:cNvSpPr txBox="1"/>
          <p:nvPr/>
        </p:nvSpPr>
        <p:spPr>
          <a:xfrm>
            <a:off x="4860480" y="52641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הדמויות בסיפור</a:t>
            </a:r>
          </a:p>
        </p:txBody>
      </p:sp>
      <p:sp>
        <p:nvSpPr>
          <p:cNvPr id="5" name="TextBox 4"/>
          <p:cNvSpPr txBox="1"/>
          <p:nvPr/>
        </p:nvSpPr>
        <p:spPr>
          <a:xfrm>
            <a:off x="8256587" y="1924050"/>
            <a:ext cx="2943225"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שאול</a:t>
            </a:r>
          </a:p>
        </p:txBody>
      </p:sp>
      <p:sp>
        <p:nvSpPr>
          <p:cNvPr id="6" name="TextBox 5"/>
          <p:cNvSpPr txBox="1"/>
          <p:nvPr/>
        </p:nvSpPr>
        <p:spPr>
          <a:xfrm>
            <a:off x="8256587" y="2482850"/>
            <a:ext cx="2943225" cy="3594100"/>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בגבעת שאול הם מספרים והעם ״וישאו כל העם את קולם ויבכו״.</a:t>
            </a:r>
          </a:p>
        </p:txBody>
      </p:sp>
      <p:sp>
        <p:nvSpPr>
          <p:cNvPr id="7" name="TextBox 6"/>
          <p:cNvSpPr txBox="1"/>
          <p:nvPr/>
        </p:nvSpPr>
        <p:spPr>
          <a:xfrm>
            <a:off x="4624387" y="1924050"/>
            <a:ext cx="2943225"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שמואל</a:t>
            </a:r>
          </a:p>
        </p:txBody>
      </p:sp>
      <p:sp>
        <p:nvSpPr>
          <p:cNvPr id="8" name="TextBox 7"/>
          <p:cNvSpPr txBox="1"/>
          <p:nvPr/>
        </p:nvSpPr>
        <p:spPr>
          <a:xfrm>
            <a:off x="4624387" y="2482850"/>
            <a:ext cx="2943225" cy="3594100"/>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שמואל קורא לעם ״לכו ונלכה הגלגל ונחדש שם המלוכה״.</a:t>
            </a:r>
          </a:p>
        </p:txBody>
      </p:sp>
      <p:sp>
        <p:nvSpPr>
          <p:cNvPr id="9" name="TextBox 8"/>
          <p:cNvSpPr txBox="1"/>
          <p:nvPr/>
        </p:nvSpPr>
        <p:spPr>
          <a:xfrm>
            <a:off x="992187" y="1924050"/>
            <a:ext cx="2943225"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יהודה</a:t>
            </a:r>
          </a:p>
        </p:txBody>
      </p:sp>
      <p:sp>
        <p:nvSpPr>
          <p:cNvPr id="10" name="TextBox 9"/>
          <p:cNvSpPr txBox="1"/>
          <p:nvPr/>
        </p:nvSpPr>
        <p:spPr>
          <a:xfrm>
            <a:off x="992187" y="2482850"/>
            <a:ext cx="2943225" cy="3594100"/>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המונים מתאספים בבזק, שלוש מאות אלף מישראל ושלושים אלף מיהודה.</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רצף האירועים</a:t>
            </a:r>
          </a:p>
        </p:txBody>
      </p:sp>
      <p:sp>
        <p:nvSpPr>
          <p:cNvPr id="5" name="TextBox 4"/>
          <p:cNvSpPr txBox="1"/>
          <p:nvPr/>
        </p:nvSpPr>
        <p:spPr>
          <a:xfrm>
            <a:off x="992981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1</a:t>
            </a:r>
          </a:p>
        </p:txBody>
      </p:sp>
      <p:sp>
        <p:nvSpPr>
          <p:cNvPr id="6" name="TextBox 5"/>
          <p:cNvSpPr txBox="1"/>
          <p:nvPr/>
        </p:nvSpPr>
        <p:spPr>
          <a:xfrm>
            <a:off x="907702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נחש וגלעד (פסוקים א׳–ה׳)</a:t>
            </a:r>
          </a:p>
        </p:txBody>
      </p:sp>
      <p:sp>
        <p:nvSpPr>
          <p:cNvPr id="7" name="TextBox 6"/>
          <p:cNvSpPr txBox="1"/>
          <p:nvPr/>
        </p:nvSpPr>
        <p:spPr>
          <a:xfrm>
            <a:off x="7208837"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2</a:t>
            </a:r>
          </a:p>
        </p:txBody>
      </p:sp>
      <p:sp>
        <p:nvSpPr>
          <p:cNvPr id="8" name="TextBox 7"/>
          <p:cNvSpPr txBox="1"/>
          <p:nvPr/>
        </p:nvSpPr>
        <p:spPr>
          <a:xfrm>
            <a:off x="6356048"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שאול מזעיק (פסוקים ו׳–י״א)</a:t>
            </a:r>
          </a:p>
        </p:txBody>
      </p:sp>
      <p:sp>
        <p:nvSpPr>
          <p:cNvPr id="9" name="TextBox 8"/>
          <p:cNvSpPr txBox="1"/>
          <p:nvPr/>
        </p:nvSpPr>
        <p:spPr>
          <a:xfrm>
            <a:off x="448786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3</a:t>
            </a:r>
          </a:p>
        </p:txBody>
      </p:sp>
      <p:sp>
        <p:nvSpPr>
          <p:cNvPr id="10" name="TextBox 9"/>
          <p:cNvSpPr txBox="1"/>
          <p:nvPr/>
        </p:nvSpPr>
        <p:spPr>
          <a:xfrm>
            <a:off x="363507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שאול מלך (פסוקים י״ב–ט״ו)</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מקום ההתרחשות</a:t>
            </a:r>
          </a:p>
        </p:txBody>
      </p:sp>
      <p:sp>
        <p:nvSpPr>
          <p:cNvPr id="5" name="TextBox 4"/>
          <p:cNvSpPr txBox="1"/>
          <p:nvPr/>
        </p:nvSpPr>
        <p:spPr>
          <a:xfrm>
            <a:off x="2999630" y="4032408"/>
            <a:ext cx="512464" cy="247650"/>
          </a:xfrm>
          <a:prstGeom prst="rect">
            <a:avLst/>
          </a:prstGeom>
          <a:noFill/>
        </p:spPr>
        <p:txBody>
          <a:bodyPr wrap="square" lIns="0" rIns="0" tIns="0" bIns="0" anchor="t"/>
          <a:lstStyle/>
          <a:p>
            <a:pPr algn="r" rtl="1">
              <a:lnSpc>
                <a:spcPts val="1800"/>
              </a:lnSpc>
            </a:pPr>
            <a:r>
              <a:rPr sz="1500" b="0" i="0" lang="he-IL">
                <a:solidFill>
                  <a:srgbClr val="FFFFFF"/>
                </a:solidFill>
                <a:latin typeface="IBM Plex Sans Hebrew"/>
                <a:cs typeface="IBM Plex Sans Hebrew"/>
                <a:ea typeface="IBM Plex Sans Hebrew"/>
              </a:rPr>
              <a:t>הגלגל</a:t>
            </a:r>
          </a:p>
        </p:txBody>
      </p:sp>
      <p:sp>
        <p:nvSpPr>
          <p:cNvPr id="6" name="TextBox 5"/>
          <p:cNvSpPr txBox="1"/>
          <p:nvPr/>
        </p:nvSpPr>
        <p:spPr>
          <a:xfrm>
            <a:off x="3464073" y="2989321"/>
            <a:ext cx="434478" cy="247650"/>
          </a:xfrm>
          <a:prstGeom prst="rect">
            <a:avLst/>
          </a:prstGeom>
          <a:noFill/>
        </p:spPr>
        <p:txBody>
          <a:bodyPr wrap="square" lIns="0" rIns="0" tIns="0" bIns="0" anchor="t"/>
          <a:lstStyle/>
          <a:p>
            <a:pPr algn="r" rtl="1">
              <a:lnSpc>
                <a:spcPts val="1800"/>
              </a:lnSpc>
            </a:pPr>
            <a:r>
              <a:rPr sz="1500" b="0" i="0" lang="he-IL">
                <a:solidFill>
                  <a:srgbClr val="FFFFFF"/>
                </a:solidFill>
                <a:latin typeface="IBM Plex Sans Hebrew"/>
                <a:cs typeface="IBM Plex Sans Hebrew"/>
                <a:ea typeface="IBM Plex Sans Hebrew"/>
              </a:rPr>
              <a:t>גלעד</a:t>
            </a:r>
          </a:p>
        </p:txBody>
      </p:sp>
      <p:sp>
        <p:nvSpPr>
          <p:cNvPr id="7" name="TextBox 6"/>
          <p:cNvSpPr txBox="1"/>
          <p:nvPr/>
        </p:nvSpPr>
        <p:spPr>
          <a:xfrm>
            <a:off x="3800226" y="3816607"/>
            <a:ext cx="387449" cy="247650"/>
          </a:xfrm>
          <a:prstGeom prst="rect">
            <a:avLst/>
          </a:prstGeom>
          <a:noFill/>
        </p:spPr>
        <p:txBody>
          <a:bodyPr wrap="square" lIns="0" rIns="0" tIns="0" bIns="0" anchor="t"/>
          <a:lstStyle/>
          <a:p>
            <a:pPr algn="r" rtl="1">
              <a:lnSpc>
                <a:spcPts val="1800"/>
              </a:lnSpc>
            </a:pPr>
            <a:r>
              <a:rPr sz="1500" b="0" i="0" lang="he-IL">
                <a:solidFill>
                  <a:srgbClr val="FFFFFF"/>
                </a:solidFill>
                <a:latin typeface="IBM Plex Sans Hebrew"/>
                <a:cs typeface="IBM Plex Sans Hebrew"/>
                <a:ea typeface="IBM Plex Sans Hebrew"/>
              </a:rPr>
              <a:t>עמון</a:t>
            </a:r>
          </a:p>
        </p:txBody>
      </p:sp>
      <p:sp>
        <p:nvSpPr>
          <p:cNvPr id="8" name="TextBox 7"/>
          <p:cNvSpPr txBox="1"/>
          <p:nvPr/>
        </p:nvSpPr>
        <p:spPr>
          <a:xfrm>
            <a:off x="5887085" y="1714500"/>
            <a:ext cx="5624830" cy="4381500"/>
          </a:xfrm>
          <a:prstGeom prst="rect">
            <a:avLst/>
          </a:prstGeom>
          <a:noFill/>
        </p:spPr>
        <p:txBody>
          <a:bodyPr wrap="square" lIns="0" rIns="0" tIns="0" bIns="0" anchor="t"/>
          <a:lstStyle/>
          <a:p>
            <a:pPr algn="r" rtl="1">
              <a:lnSpc>
                <a:spcPts val="4160"/>
              </a:lnSpc>
            </a:pPr>
            <a:r>
              <a:rPr sz="2600" b="0" i="0" lang="he-IL">
                <a:solidFill>
                  <a:srgbClr val="FFFFFF"/>
                </a:solidFill>
                <a:latin typeface="IBM Plex Sans Hebrew"/>
                <a:cs typeface="IBM Plex Sans Hebrew"/>
                <a:ea typeface="IBM Plex Sans Hebrew"/>
              </a:rPr>
              <a:t>📍 הגלגל</a:t>
            </a:r>
          </a:p>
          <a:p>
            <a:pPr algn="r" rtl="1">
              <a:lnSpc>
                <a:spcPts val="4160"/>
              </a:lnSpc>
            </a:pPr>
            <a:r>
              <a:rPr sz="2600" b="0" i="0" lang="he-IL">
                <a:solidFill>
                  <a:srgbClr val="FFFFFF"/>
                </a:solidFill>
                <a:latin typeface="IBM Plex Sans Hebrew"/>
                <a:cs typeface="IBM Plex Sans Hebrew"/>
                <a:ea typeface="IBM Plex Sans Hebrew"/>
              </a:rPr>
              <a:t>📍 גלעד</a:t>
            </a:r>
          </a:p>
          <a:p>
            <a:pPr algn="r" rtl="1">
              <a:lnSpc>
                <a:spcPts val="4160"/>
              </a:lnSpc>
            </a:pPr>
            <a:r>
              <a:rPr sz="2600" b="0" i="0" lang="he-IL">
                <a:solidFill>
                  <a:srgbClr val="FFFFFF"/>
                </a:solidFill>
                <a:latin typeface="IBM Plex Sans Hebrew"/>
                <a:cs typeface="IBM Plex Sans Hebrew"/>
                <a:ea typeface="IBM Plex Sans Hebrew"/>
              </a:rPr>
              <a:t>📍 עמון</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שמואל א י"א, ד'</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וַיָּבֹאוּ הַמַּלְאָכִים גִּבְעַת שָׁאוּל וַיְדַבְּרוּ הַדְּבָרִים בְּאָזְנֵי הָעָם </a:t>
            </a:r>
            <a:r>
              <a:rPr sz="4100" b="1" i="0" lang="he-IL">
                <a:solidFill>
                  <a:srgbClr val="FFD166"/>
                </a:solidFill>
                <a:latin typeface="Frank Ruhl Libre"/>
                <a:cs typeface="Frank Ruhl Libre"/>
                <a:ea typeface="Frank Ruhl Libre"/>
              </a:rPr>
              <a:t>וַיִּשְׂאוּ כָל־הָעָם אֶת־קוֹלָם וַיִּבְכּוּ</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נחש העמוני עולה על יבש גלעד.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שמואל א י"א, ו'</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וַתִּצְלַח רוּחַ־אֱלֹהִים עַל־שָׁאוּל כְּשָׁמְעוֹ אֶת</a:t>
            </a:r>
            <a:r>
              <a:rPr sz="4100" b="0" i="0" lang="he-IL">
                <a:solidFill>
                  <a:srgbClr val="FFFFFF"/>
                </a:solidFill>
                <a:latin typeface="Frank Ruhl Libre"/>
                <a:cs typeface="Frank Ruhl Libre"/>
                <a:ea typeface="Frank Ruhl Libre"/>
              </a:rPr>
              <a:t>־הַדְּבָרִים הָאֵלֶּה וַיִּחַר אַפּוֹ מְאֹד</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״ותצלח רוח אלהים על שאול כשמעו את הדברים האלה ויחר אפו מאד״.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שמואל א י"א, י"ב</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וַיֹּאמֶר הָעָם אֶל־שְׁמוּאֵל מִי</a:t>
            </a:r>
            <a:r>
              <a:rPr sz="4100" b="0" i="0" lang="he-IL">
                <a:solidFill>
                  <a:srgbClr val="FFFFFF"/>
                </a:solidFill>
                <a:latin typeface="Frank Ruhl Libre"/>
                <a:cs typeface="Frank Ruhl Libre"/>
                <a:ea typeface="Frank Ruhl Libre"/>
              </a:rPr>
              <a:t> הָאֹמֵר שָׁאוּל יִמְלֹךְ עָלֵינוּ תְּנוּ הָאֲנָשִׁים וּנְמִיתֵם</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העם מבקש להמית את מי שהתנגד למלכות שאול, אך שאול אומר ״לא יומת איש ביום הזה כי היום עשה ה׳ תשועה בישראל״.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שמואל א י"א, ב'</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וַיֹּאמֶר אֲלֵיהֶם נָחָשׁ הָעַמּוֹנִי בְּזֹאת אֶכְרֹת לָכֶם </a:t>
            </a:r>
            <a:r>
              <a:rPr sz="4100" b="1" i="0" lang="he-IL">
                <a:solidFill>
                  <a:srgbClr val="FFD166"/>
                </a:solidFill>
                <a:latin typeface="Frank Ruhl Libre"/>
                <a:cs typeface="Frank Ruhl Libre"/>
                <a:ea typeface="Frank Ruhl Libre"/>
              </a:rPr>
              <a:t>בִּנְקוֹר לָכֶם כָּל־עֵין יָמִין וְשַׂמְתִּיהָ חֶרְפָּה</a:t>
            </a:r>
            <a:r>
              <a:rPr sz="4100" b="0" i="0" lang="he-IL">
                <a:solidFill>
                  <a:srgbClr val="FFFFFF"/>
                </a:solidFill>
                <a:latin typeface="Frank Ruhl Libre"/>
                <a:cs typeface="Frank Ruhl Libre"/>
                <a:ea typeface="Frank Ruhl Libre"/>
              </a:rPr>
              <a:t> עַל־כָּל־יִשְׂרָאֵל</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נחש העמוני עולה על יבש גלעד.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ביאורי מילים</a:t>
            </a:r>
          </a:p>
        </p:txBody>
      </p:sp>
      <p:sp>
        <p:nvSpPr>
          <p:cNvPr id="5" name="TextBox 4"/>
          <p:cNvSpPr txBox="1"/>
          <p:nvPr/>
        </p:nvSpPr>
        <p:spPr>
          <a:xfrm>
            <a:off x="8165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בנקור</a:t>
            </a:r>
          </a:p>
        </p:txBody>
      </p:sp>
      <p:sp>
        <p:nvSpPr>
          <p:cNvPr id="6" name="TextBox 5"/>
          <p:cNvSpPr txBox="1"/>
          <p:nvPr/>
        </p:nvSpPr>
        <p:spPr>
          <a:xfrm>
            <a:off x="8165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ענין נקיבה, כמו (במדבר טז יד): העיני האנשים ההם תנקר.</a:t>
            </a:r>
          </a:p>
        </p:txBody>
      </p:sp>
      <p:sp>
        <p:nvSpPr>
          <p:cNvPr id="7" name="TextBox 6"/>
          <p:cNvSpPr txBox="1"/>
          <p:nvPr/>
        </p:nvSpPr>
        <p:spPr>
          <a:xfrm>
            <a:off x="45459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מילה מנחה</a:t>
            </a:r>
          </a:p>
        </p:txBody>
      </p:sp>
      <p:sp>
        <p:nvSpPr>
          <p:cNvPr id="8" name="TextBox 7"/>
          <p:cNvSpPr txBox="1"/>
          <p:nvPr/>
        </p:nvSpPr>
        <p:spPr>
          <a:xfrm>
            <a:off x="45459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926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מספר טיפולוגי</a:t>
            </a:r>
          </a:p>
        </p:txBody>
      </p:sp>
      <p:sp>
        <p:nvSpPr>
          <p:cNvPr id="10" name="TextBox 9"/>
          <p:cNvSpPr txBox="1"/>
          <p:nvPr/>
        </p:nvSpPr>
        <p:spPr>
          <a:xfrm>
            <a:off x="926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מספרים מסוימים חוזרים במקרא הרבה יותר ממספרים אחרים.</a:t>
            </a:r>
          </a:p>
        </p:txBody>
      </p:sp>
      <p:sp>
        <p:nvSpPr>
          <p:cNvPr id="11" name="TextBox 10"/>
          <p:cNvSpPr txBox="1"/>
          <p:nvPr/>
        </p:nvSpPr>
        <p:spPr>
          <a:xfrm>
            <a:off x="81654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קורבנות</a:t>
            </a:r>
          </a:p>
        </p:txBody>
      </p:sp>
      <p:sp>
        <p:nvSpPr>
          <p:cNvPr id="12" name="TextBox 11"/>
          <p:cNvSpPr txBox="1"/>
          <p:nvPr/>
        </p:nvSpPr>
        <p:spPr>
          <a:xfrm>
            <a:off x="81654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מתנה מן החי או מן הצומח שמביא אדם למקדש לכבוד האל.</a:t>
            </a:r>
          </a:p>
        </p:txBody>
      </p:sp>
      <p:sp>
        <p:nvSpPr>
          <p:cNvPr id="13" name="TextBox 12"/>
          <p:cNvSpPr txBox="1"/>
          <p:nvPr/>
        </p:nvSpPr>
        <p:spPr>
          <a:xfrm>
            <a:off x="45459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ברית</a:t>
            </a:r>
          </a:p>
        </p:txBody>
      </p:sp>
      <p:sp>
        <p:nvSpPr>
          <p:cNvPr id="14" name="TextBox 13"/>
          <p:cNvSpPr txBox="1"/>
          <p:nvPr/>
        </p:nvSpPr>
        <p:spPr>
          <a:xfrm>
            <a:off x="45459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הסכם בין שני צדדים שווים במעמדם או שאינם שווים, המתחייבים זה לזה או שרק צד אחד מתחייב.</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רש"י</a:t>
            </a:r>
          </a:p>
        </p:txBody>
      </p:sp>
      <p:sp>
        <p:nvSpPr>
          <p:cNvPr id="5" name="TextBox 4"/>
          <p:cNvSpPr txBox="1"/>
          <p:nvPr/>
        </p:nvSpPr>
        <p:spPr>
          <a:xfrm>
            <a:off x="1080674" y="2686050"/>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רש"י על שמואל א י"א, י"ב</a:t>
            </a:r>
          </a:p>
        </p:txBody>
      </p:sp>
      <p:sp>
        <p:nvSpPr>
          <p:cNvPr id="6" name="TextBox 5"/>
          <p:cNvSpPr txBox="1"/>
          <p:nvPr/>
        </p:nvSpPr>
        <p:spPr>
          <a:xfrm>
            <a:off x="1080674" y="3117850"/>
            <a:ext cx="9948100" cy="609600"/>
          </a:xfrm>
          <a:prstGeom prst="rect">
            <a:avLst/>
          </a:prstGeom>
          <a:noFill/>
        </p:spPr>
        <p:txBody>
          <a:bodyPr wrap="square" lIns="0" rIns="0" tIns="0" bIns="0" anchor="t"/>
          <a:lstStyle/>
          <a:p>
            <a:pPr algn="r" rtl="1">
              <a:lnSpc>
                <a:spcPts val="4800"/>
              </a:lnSpc>
            </a:pPr>
            <a:r>
              <a:rPr sz="3000" b="1" i="0" lang="he-IL">
                <a:solidFill>
                  <a:srgbClr val="FFD166"/>
                </a:solidFill>
                <a:latin typeface="Noto Serif Hebrew"/>
                <a:cs typeface="Noto Serif Hebrew"/>
                <a:ea typeface="Noto Serif Hebrew"/>
              </a:rPr>
              <a:t>מִי הָאֹמֵר</a:t>
            </a:r>
            <a:r>
              <a:rPr sz="3000" b="0" i="0" lang="he-IL">
                <a:solidFill>
                  <a:srgbClr val="FFFFFF"/>
                </a:solidFill>
                <a:latin typeface="Noto Serif Hebrew"/>
                <a:cs typeface="Noto Serif Hebrew"/>
                <a:ea typeface="Noto Serif Hebrew"/>
              </a:rPr>
              <a:t>. בִּלְשׁוֹן בִּזָּיוֹן, שָׁאוּל יִמְלֹךְ עָלֵינוּ, תְּנוּ אוֹתָם וּנְמִיתֵם:</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מסביר רש"י על «מִי הָאֹמֵר»?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רד"ק</a:t>
            </a:r>
          </a:p>
        </p:txBody>
      </p:sp>
      <p:sp>
        <p:nvSpPr>
          <p:cNvPr id="5" name="TextBox 4"/>
          <p:cNvSpPr txBox="1"/>
          <p:nvPr/>
        </p:nvSpPr>
        <p:spPr>
          <a:xfrm>
            <a:off x="1080674" y="2381250"/>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רד"ק על שמואל א י"א, ו'</a:t>
            </a:r>
          </a:p>
        </p:txBody>
      </p:sp>
      <p:sp>
        <p:nvSpPr>
          <p:cNvPr id="6" name="TextBox 5"/>
          <p:cNvSpPr txBox="1"/>
          <p:nvPr/>
        </p:nvSpPr>
        <p:spPr>
          <a:xfrm>
            <a:off x="1080674" y="2813050"/>
            <a:ext cx="9948100" cy="1219200"/>
          </a:xfrm>
          <a:prstGeom prst="rect">
            <a:avLst/>
          </a:prstGeom>
          <a:noFill/>
        </p:spPr>
        <p:txBody>
          <a:bodyPr wrap="square" lIns="0" rIns="0" tIns="0" bIns="0" anchor="t"/>
          <a:lstStyle/>
          <a:p>
            <a:pPr algn="r" rtl="1">
              <a:lnSpc>
                <a:spcPts val="4800"/>
              </a:lnSpc>
            </a:pPr>
            <a:r>
              <a:rPr sz="3000" b="1" i="0" lang="he-IL">
                <a:solidFill>
                  <a:srgbClr val="FFD166"/>
                </a:solidFill>
                <a:latin typeface="Noto Serif Hebrew"/>
                <a:cs typeface="Noto Serif Hebrew"/>
                <a:ea typeface="Noto Serif Hebrew"/>
              </a:rPr>
              <a:t>ותצלח רוח אלהים</a:t>
            </a:r>
            <a:r>
              <a:rPr sz="3000" b="0" i="0" lang="he-IL">
                <a:solidFill>
                  <a:srgbClr val="FFFFFF"/>
                </a:solidFill>
                <a:latin typeface="Noto Serif Hebrew"/>
                <a:cs typeface="Noto Serif Hebrew"/>
                <a:ea typeface="Noto Serif Hebrew"/>
              </a:rPr>
              <a:t>. רוח גבורה וכן תרגם יונתן ושרת רוח גבורא מן קדם ה' על שאול:</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1</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א׳–ה׳ («נחש וגלעד»).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2</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ו׳–י״א («שאול מזעיק»).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3</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י״ב–ט״ו («שאול מלך»).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מה דעתכם?</a:t>
            </a:r>
          </a:p>
        </p:txBody>
      </p:sp>
      <p:sp>
        <p:nvSpPr>
          <p:cNvPr id="5" name="TextBox 4"/>
          <p:cNvSpPr txBox="1"/>
          <p:nvPr/>
        </p:nvSpPr>
        <p:spPr>
          <a:xfrm>
            <a:off x="4944681" y="1860550"/>
            <a:ext cx="6239637" cy="1422400"/>
          </a:xfrm>
          <a:prstGeom prst="rect">
            <a:avLst/>
          </a:prstGeom>
          <a:noFill/>
        </p:spPr>
        <p:txBody>
          <a:bodyPr wrap="square" lIns="0" rIns="0" tIns="0" bIns="0" anchor="ctr"/>
          <a:lstStyle/>
          <a:p>
            <a:pPr algn="r" rtl="1">
              <a:lnSpc>
                <a:spcPts val="3105"/>
              </a:lnSpc>
            </a:pPr>
            <a:r>
              <a:rPr sz="2300" b="0" i="0" lang="he-IL">
                <a:solidFill>
                  <a:srgbClr val="FFFFFF"/>
                </a:solidFill>
                <a:latin typeface="IBM Plex Sans Hebrew"/>
                <a:cs typeface="IBM Plex Sans Hebrew"/>
                <a:ea typeface="IBM Plex Sans Hebrew"/>
              </a:rPr>
              <a:t>מה לדעתכם המסר המרכזי של שמואל א י״א?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0B569A"/>
                </a:solidFill>
                <a:latin typeface="IBM Plex Sans Hebrew"/>
                <a:cs typeface="IBM Plex Sans Hebrew"/>
                <a:ea typeface="IBM Plex Sans Hebrew"/>
              </a:rPr>
              <a:t>שאול ונחש העמוני</a:t>
            </a:r>
          </a:p>
        </p:txBody>
      </p:sp>
      <p:sp>
        <p:nvSpPr>
          <p:cNvPr id="6" name="TextBox 5"/>
          <p:cNvSpPr txBox="1"/>
          <p:nvPr/>
        </p:nvSpPr>
        <p:spPr>
          <a:xfrm>
            <a:off x="8010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נחש וגלעד</a:t>
            </a:r>
          </a:p>
        </p:txBody>
      </p:sp>
      <p:sp>
        <p:nvSpPr>
          <p:cNvPr id="7" name="TextBox 6"/>
          <p:cNvSpPr txBox="1"/>
          <p:nvPr/>
        </p:nvSpPr>
        <p:spPr>
          <a:xfrm>
            <a:off x="898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שאול מזעיק</a:t>
            </a:r>
          </a:p>
        </p:txBody>
      </p:sp>
      <p:sp>
        <p:nvSpPr>
          <p:cNvPr id="8" name="TextBox 7"/>
          <p:cNvSpPr txBox="1"/>
          <p:nvPr/>
        </p:nvSpPr>
        <p:spPr>
          <a:xfrm>
            <a:off x="8010334" y="3498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שאול מלך</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בסגנון בגרות</a:t>
            </a:r>
          </a:p>
        </p:txBody>
      </p:sp>
      <p:sp>
        <p:nvSpPr>
          <p:cNvPr id="5" name="TextBox 4"/>
          <p:cNvSpPr txBox="1"/>
          <p:nvPr/>
        </p:nvSpPr>
        <p:spPr>
          <a:xfrm>
            <a:off x="942086" y="1917700"/>
            <a:ext cx="10307828" cy="4165600"/>
          </a:xfrm>
          <a:prstGeom prst="rect">
            <a:avLst/>
          </a:prstGeom>
          <a:noFill/>
        </p:spPr>
        <p:txBody>
          <a:bodyPr wrap="square" lIns="0" rIns="0" tIns="0" bIns="0" anchor="t"/>
          <a:lstStyle/>
          <a:p>
            <a:pPr algn="r" rtl="1">
              <a:lnSpc>
                <a:spcPts val="3000"/>
              </a:lnSpc>
            </a:pPr>
            <a:r>
              <a:rPr sz="2000" b="0" i="0" lang="he-IL">
                <a:solidFill>
                  <a:srgbClr val="FFFFFF"/>
                </a:solidFill>
                <a:latin typeface="IBM Plex Sans Hebrew"/>
                <a:cs typeface="IBM Plex Sans Hebrew"/>
                <a:ea typeface="IBM Plex Sans Hebrew"/>
              </a:rPr>
              <a:t>(חורף תשפ"ב (שאלון 2022))</a:t>
            </a:r>
          </a:p>
          <a:p>
            <a:pPr algn="r" rtl="1">
              <a:lnSpc>
                <a:spcPts val="3000"/>
              </a:lnSpc>
            </a:pPr>
            <a:r>
              <a:rPr sz="2000" b="0" i="0" lang="he-IL">
                <a:solidFill>
                  <a:srgbClr val="FFFFFF"/>
                </a:solidFill>
                <a:latin typeface="IBM Plex Sans Hebrew"/>
                <a:cs typeface="IBM Plex Sans Hebrew"/>
                <a:ea typeface="IBM Plex Sans Hebrew"/>
              </a:rPr>
              <a:t>4. קראו שמואל א, פרק י"א. א. קראו פסוקים א'-י"א. תאר באמצעות שלוש דוגמאות את יחסי הכוחות בין אנשי יבש גלעד לבין בני עמון. הסבר כל דוגמה. (9 נקודות)</a:t>
            </a:r>
          </a:p>
          <a:p>
            <a:pPr algn="r" rtl="1">
              <a:lnSpc>
                <a:spcPts val="3000"/>
              </a:lnSpc>
            </a:pPr>
            <a:r>
              <a:rPr sz="2000" b="0" i="0" lang="he-IL">
                <a:solidFill>
                  <a:srgbClr val="FFFFFF"/>
                </a:solidFill>
                <a:latin typeface="IBM Plex Sans Hebrew"/>
                <a:cs typeface="IBM Plex Sans Hebrew"/>
                <a:ea typeface="IBM Plex Sans Hebrew"/>
              </a:rPr>
              <a:t>ב. (1) על פי פסוק ז', הסבר את המעשה הסמלי שעשה שאול, את מטרת המעשה ואת השפעתו על העם. (5 נקודות) (2) קראו פסוקים ז'-ח' ופסוקים י"ב-י"ג. בפסוקים אלה באים לידי ביטוי שני צדדים שונים בדמותו של שאול. הסבר כל אחד מן הצדדים. בסס את דבריך על הכתוב. (6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א׳–ה׳ («נחש וגלעד»).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נחש העמוני עולה על יבש גלעד. אנשי העיר מציעים ברית, ונחש מציב תנאי: ״בנקור לכם כל עין ימין ושמתיה חרפה על כל ישראל״.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ו׳–י״א («שאול מזעיק»).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״ותצלח רוח אלהים על שאול כשמעו את הדברים האלה ויחר אפו מאד״. הוא לוקח צמד בקר, מנתח אותו ושולח את הנתחים בכל גבול ישראל ואומר ״אשר איננו יצא אחרי שאול ואחרי שמואל כה יעשה לבקרו״.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י״ב–ט״ו («שאול מלך»).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העם מבקש להמית את מי שהתנגד למלכות שאול, אך שאול אומר ״לא יומת איש ביום הזה כי היום עשה ה׳ תשועה בישראל״. הוא מייחס את הניצחון לה׳.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מחוון – שאלת הבגרות (1/2)</a:t>
            </a:r>
          </a:p>
        </p:txBody>
      </p:sp>
      <p:sp>
        <p:nvSpPr>
          <p:cNvPr id="5" name="TextBox 4"/>
          <p:cNvSpPr txBox="1"/>
          <p:nvPr/>
        </p:nvSpPr>
        <p:spPr>
          <a:xfrm>
            <a:off x="876681" y="1854200"/>
            <a:ext cx="10438638" cy="42926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שאלה 4 (שמואל א, י"א)</a:t>
            </a:r>
          </a:p>
          <a:p>
            <a:pPr algn="r" rtl="1">
              <a:lnSpc>
                <a:spcPts val="2850"/>
              </a:lnSpc>
            </a:pPr>
            <a:r>
              <a:rPr sz="1900" b="0" i="0" lang="he-IL">
                <a:solidFill>
                  <a:srgbClr val="FFFFFF"/>
                </a:solidFill>
                <a:latin typeface="IBM Plex Sans Hebrew"/>
                <a:cs typeface="IBM Plex Sans Hebrew"/>
                <a:ea typeface="IBM Plex Sans Hebrew"/>
              </a:rPr>
              <a:t>סעיף א'</a:t>
            </a:r>
          </a:p>
          <a:p>
            <a:pPr algn="r" rtl="1">
              <a:lnSpc>
                <a:spcPts val="2850"/>
              </a:lnSpc>
            </a:pPr>
            <a:r>
              <a:rPr sz="1900" b="0" i="0" lang="he-IL">
                <a:solidFill>
                  <a:srgbClr val="FFFFFF"/>
                </a:solidFill>
                <a:latin typeface="IBM Plex Sans Hebrew"/>
                <a:cs typeface="IBM Plex Sans Hebrew"/>
                <a:ea typeface="IBM Plex Sans Hebrew"/>
              </a:rPr>
              <a:t>דוגמאות ליחסי הכוחות בין אנשי יבש גלעד לבין בני עמון (על התלמיד להביא שלוש דוגמאות):</a:t>
            </a:r>
          </a:p>
          <a:p>
            <a:pPr algn="r" rtl="1">
              <a:lnSpc>
                <a:spcPts val="2850"/>
              </a:lnSpc>
            </a:pPr>
            <a:r>
              <a:rPr sz="1900" b="0" i="0" lang="he-IL">
                <a:solidFill>
                  <a:srgbClr val="FFFFFF"/>
                </a:solidFill>
                <a:latin typeface="IBM Plex Sans Hebrew"/>
                <a:cs typeface="IBM Plex Sans Hebrew"/>
                <a:ea typeface="IBM Plex Sans Hebrew"/>
              </a:rPr>
              <a:t>"וַיֹּאמְרוּ כֹּל אַנְשֵׁי יָבֵישׁ אֶל נָחָשׁ כְּרָת לָנוּ בְרִית וְנַעַבְדֶךָ" – אנשי יבש גלעד חלשים יותר מבני עמון, לכן הם מבקשים לכרות איתם ברית חסות.</a:t>
            </a:r>
          </a:p>
          <a:p>
            <a:pPr algn="r" rtl="1">
              <a:lnSpc>
                <a:spcPts val="2850"/>
              </a:lnSpc>
            </a:pPr>
            <a:r>
              <a:rPr sz="1900" b="0" i="0" lang="he-IL">
                <a:solidFill>
                  <a:srgbClr val="FFFFFF"/>
                </a:solidFill>
                <a:latin typeface="IBM Plex Sans Hebrew"/>
                <a:cs typeface="IBM Plex Sans Hebrew"/>
                <a:ea typeface="IBM Plex Sans Hebrew"/>
              </a:rPr>
              <a:t>נחש העמוני מאיים על אנשי יבש גלעד: "בְּזֹאת אֶכְרֹת לָכֶם בִּנְקוֹר לָכֶם כָּל עֵין יָמִין וְשַׂמְתִּיהָ חֶרְפָּה עַל כָּל יִשְׂרָאֵל" – האיום מעיד על כוחם הגדול של בני עמון לעומת אנשי יבש גלעד.</a:t>
            </a:r>
          </a:p>
          <a:p>
            <a:pPr algn="r" rtl="1">
              <a:lnSpc>
                <a:spcPts val="2850"/>
              </a:lnSpc>
            </a:pPr>
            <a:r>
              <a:rPr sz="1900" b="0" i="0" lang="he-IL">
                <a:solidFill>
                  <a:srgbClr val="FFFFFF"/>
                </a:solidFill>
                <a:latin typeface="IBM Plex Sans Hebrew"/>
                <a:cs typeface="IBM Plex Sans Hebrew"/>
                <a:ea typeface="IBM Plex Sans Hebrew"/>
              </a:rPr>
              <a:t>אנשי יבש גלעד נכונים להיכנע לפני בני עמון, מפחד מהם: "וַיֹּאמְרוּ אֵלָיו זִקְנֵי יָבֵישׁ הֶרֶף לָנוּ שִׁבְעַת יָמִים... וְאִם אֵין מוֹשִׁיעַ אֹתָנוּ וְיָצָאנוּ אֵלֶיךָ".</a:t>
            </a:r>
          </a:p>
          <a:p>
            <a:pPr algn="r" rtl="1">
              <a:lnSpc>
                <a:spcPts val="2850"/>
              </a:lnSpc>
            </a:pPr>
            <a:r>
              <a:rPr sz="1900" b="0" i="0" lang="he-IL">
                <a:solidFill>
                  <a:srgbClr val="FFFFFF"/>
                </a:solidFill>
                <a:latin typeface="IBM Plex Sans Hebrew"/>
                <a:cs typeface="IBM Plex Sans Hebrew"/>
                <a:ea typeface="IBM Plex Sans Hebrew"/>
              </a:rPr>
              <a:t>סעיף ב'</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מחוון – שאלת הבגרות (2/2)</a:t>
            </a:r>
          </a:p>
        </p:txBody>
      </p:sp>
      <p:sp>
        <p:nvSpPr>
          <p:cNvPr id="5" name="TextBox 4"/>
          <p:cNvSpPr txBox="1"/>
          <p:nvPr/>
        </p:nvSpPr>
        <p:spPr>
          <a:xfrm>
            <a:off x="876681" y="1854200"/>
            <a:ext cx="10438638" cy="42926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(1) המעשה הסמלי שעשה שאול: הוא לקח צמד פרים וחתך אותם לנתחים. את הנתחים שלח ופיזר לכל ערי ישראל באמצעות שליחים שאיימו על אנשי ישראל, שמי שלא יצטרף לשאול במלחמה נגד בני עמון, גורל הבקר שלו יהיה כגורל החיות המבותרות.</a:t>
            </a:r>
          </a:p>
          <a:p>
            <a:pPr algn="r" rtl="1">
              <a:lnSpc>
                <a:spcPts val="2850"/>
              </a:lnSpc>
            </a:pPr>
            <a:r>
              <a:rPr sz="1900" b="0" i="0" lang="he-IL">
                <a:solidFill>
                  <a:srgbClr val="FFFFFF"/>
                </a:solidFill>
                <a:latin typeface="IBM Plex Sans Hebrew"/>
                <a:cs typeface="IBM Plex Sans Hebrew"/>
                <a:ea typeface="IBM Plex Sans Hebrew"/>
              </a:rPr>
              <a:t>מטרת המעשה: לדרבן את העם, לצאת עם שאול אל המלחמה.</a:t>
            </a:r>
          </a:p>
          <a:p>
            <a:pPr algn="r" rtl="1">
              <a:lnSpc>
                <a:spcPts val="2850"/>
              </a:lnSpc>
            </a:pPr>
            <a:r>
              <a:rPr sz="1900" b="0" i="0" lang="he-IL">
                <a:solidFill>
                  <a:srgbClr val="FFFFFF"/>
                </a:solidFill>
                <a:latin typeface="IBM Plex Sans Hebrew"/>
                <a:cs typeface="IBM Plex Sans Hebrew"/>
                <a:ea typeface="IBM Plex Sans Hebrew"/>
              </a:rPr>
              <a:t>השפעתו על העם: העם הגיב בפחד ומהר להתגייס למלחמה עם שאול, נגד בני עמון.</a:t>
            </a:r>
          </a:p>
          <a:p>
            <a:pPr algn="r" rtl="1">
              <a:lnSpc>
                <a:spcPts val="2850"/>
              </a:lnSpc>
            </a:pPr>
            <a:r>
              <a:rPr sz="1900" b="0" i="0" lang="he-IL">
                <a:solidFill>
                  <a:srgbClr val="FFFFFF"/>
                </a:solidFill>
                <a:latin typeface="IBM Plex Sans Hebrew"/>
                <a:cs typeface="IBM Plex Sans Hebrew"/>
                <a:ea typeface="IBM Plex Sans Hebrew"/>
              </a:rPr>
              <a:t>(2) בפסוקים ז-ח: בא לידי ביטוי הצד הכוחני והמנהיגותי של שאול. הוא פועל ללא היסוס ושולח הודעה מאיימת בכל ערי ישראל, כדי לגרום לעם להתגייס תחתיו למלחמה: "וַיִּקַּח צֶמֶד בָּקָר וַיְנַתְּחֵהוּ... לֵאמֹר אֲשֶׁר אֵינֶנּוּ יֹצֵא אַחֲרֵי שָׁאוּל וְאַחַר שְׁמוּאֵל כֹּה יֵעָשֶׂה לִבְקָרוֹ".</a:t>
            </a:r>
          </a:p>
          <a:p>
            <a:pPr algn="r" rtl="1">
              <a:lnSpc>
                <a:spcPts val="2850"/>
              </a:lnSpc>
            </a:pPr>
            <a:r>
              <a:rPr sz="1900" b="0" i="0" lang="he-IL">
                <a:solidFill>
                  <a:srgbClr val="FFFFFF"/>
                </a:solidFill>
                <a:latin typeface="IBM Plex Sans Hebrew"/>
                <a:cs typeface="IBM Plex Sans Hebrew"/>
                <a:ea typeface="IBM Plex Sans Hebrew"/>
              </a:rPr>
              <a:t>בפסוקים יב-יג: שאול מתגלה כאדם רחום, הוא מתנגד להצעת תומכיו להמית את כל מי שמתנגד למלכותו: "וַיֹּאמֶר שָׁאוּל לֹא יוּמַת אִישׁ בַּיּוֹם הַזֶּה...".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שאול ונחש העמוני – שאלון 1262</dc:title>
  <dc:subject/>
  <dc:creator/>
  <cp:keywords/>
  <dc:description/>
  <cp:lastModifiedBy/>
  <cp:revision>1</cp:revision>
  <dcterms:created xsi:type="dcterms:W3CDTF">2013-01-27T09:14:16Z</dcterms:created>
  <dcterms:modified xsi:type="dcterms:W3CDTF">2013-01-27T09:15:58Z</dcterms:modified>
  <cp:category/>
</cp:coreProperties>
</file>