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שמואל א ט״ו</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מלחמת עמלק ודחיית שאול</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1262 · שמואל א</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«מלחמת עמלק ודחיית שאול» (שמואל א ט״ו)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«שמואל א»</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ורד"ק</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82369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שאול</a:t>
            </a:r>
          </a:p>
        </p:txBody>
      </p:sp>
      <p:sp>
        <p:nvSpPr>
          <p:cNvPr id="6" name="TextBox 5"/>
          <p:cNvSpPr txBox="1"/>
          <p:nvPr/>
        </p:nvSpPr>
        <p:spPr>
          <a:xfrm>
            <a:off x="82369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שאול מאשים את העם ואומר שהם שמרו למען ״לזבח לה׳ אלהיך״.</a:t>
            </a:r>
          </a:p>
        </p:txBody>
      </p:sp>
      <p:sp>
        <p:nvSpPr>
          <p:cNvPr id="7" name="TextBox 6"/>
          <p:cNvSpPr txBox="1"/>
          <p:nvPr/>
        </p:nvSpPr>
        <p:spPr>
          <a:xfrm>
            <a:off x="46047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שמואל</a:t>
            </a:r>
          </a:p>
        </p:txBody>
      </p:sp>
      <p:sp>
        <p:nvSpPr>
          <p:cNvPr id="8" name="TextBox 7"/>
          <p:cNvSpPr txBox="1"/>
          <p:nvPr/>
        </p:nvSpPr>
        <p:spPr>
          <a:xfrm>
            <a:off x="46047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שמואל אומר ״קרע ה׳ את ממלכות ישראל מעליך היום ונתנה לרעך הטוב ממך״.</a:t>
            </a:r>
          </a:p>
        </p:txBody>
      </p:sp>
      <p:sp>
        <p:nvSpPr>
          <p:cNvPr id="9" name="TextBox 8"/>
          <p:cNvSpPr txBox="1"/>
          <p:nvPr/>
        </p:nvSpPr>
        <p:spPr>
          <a:xfrm>
            <a:off x="972566" y="1905000"/>
            <a:ext cx="2982468"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אגג</a:t>
            </a:r>
          </a:p>
        </p:txBody>
      </p:sp>
      <p:sp>
        <p:nvSpPr>
          <p:cNvPr id="10" name="TextBox 9"/>
          <p:cNvSpPr txBox="1"/>
          <p:nvPr/>
        </p:nvSpPr>
        <p:spPr>
          <a:xfrm>
            <a:off x="972566" y="2463800"/>
            <a:ext cx="2982468"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שמואל הורג את אגג, ושמואל לא יוסיף לראות את שאול.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 שולח את שאול להכות עמלק ״ולא תחמל״.</a:t>
            </a:r>
          </a:p>
        </p:txBody>
      </p:sp>
      <p:sp>
        <p:nvSpPr>
          <p:cNvPr id="7" name="TextBox 6"/>
          <p:cNvSpPr txBox="1"/>
          <p:nvPr/>
        </p:nvSpPr>
        <p:spPr>
          <a:xfrm>
            <a:off x="718978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633642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שאול חומל על אגג ועל מיטב הצאן.</a:t>
            </a:r>
          </a:p>
        </p:txBody>
      </p:sp>
      <p:sp>
        <p:nvSpPr>
          <p:cNvPr id="9" name="TextBox 8"/>
          <p:cNvSpPr txBox="1"/>
          <p:nvPr/>
        </p:nvSpPr>
        <p:spPr>
          <a:xfrm>
            <a:off x="446881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361545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שמואל: ״הנה שמע מזבח טוב״, ושאול נדחה ממלוכה.</a:t>
            </a:r>
          </a:p>
        </p:txBody>
      </p:sp>
      <p:sp>
        <p:nvSpPr>
          <p:cNvPr id="11" name="TextBox 10"/>
          <p:cNvSpPr txBox="1"/>
          <p:nvPr/>
        </p:nvSpPr>
        <p:spPr>
          <a:xfrm>
            <a:off x="1747837"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94476"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שמואל הורג את אגג, ושמואל לא יוסיף לראות את שאול.</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א ט"ו,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וַיֹּאמֶר שְׁמוּאֵל אֶל־שָׁאוּל אֹתִי</a:t>
            </a:r>
            <a:r>
              <a:rPr sz="4100" b="0" i="0" lang="he-IL">
                <a:solidFill>
                  <a:srgbClr val="33414A"/>
                </a:solidFill>
                <a:latin typeface="Frank Ruhl Libre"/>
                <a:cs typeface="Frank Ruhl Libre"/>
                <a:ea typeface="Frank Ruhl Libre"/>
              </a:rPr>
              <a:t> שָׁלַח ה' לִמְשָׁחֳךָ לְמֶלֶךְ עַל־עַמּוֹ עַל־יִשְׂרָאֵל וְעַתָּה שְׁמַע לְקוֹל דִּבְרֵי ה'</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שמואל מצווה על שאול ״לך והכיתה את עמלק והחרמתם את כל אשר לו ולא תחמל עליו״.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א ט"ו, י'</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וַיְהִי דְּבַר־ה' אֶל־שְׁמוּאֵל לֵאמֹר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 אומר לשמואל ״נחמתי כי המלכתי את שאול למלך כי שב מאחרי ואת דברי לא הקים״.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א ט"ו, כ"ד</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וַיֹּאמֶר שָׁאוּל אֶל־שְׁמוּאֵל חָטָאתִי</a:t>
            </a:r>
            <a:r>
              <a:rPr sz="4100" b="0" i="0" lang="he-IL">
                <a:solidFill>
                  <a:srgbClr val="33414A"/>
                </a:solidFill>
                <a:latin typeface="Frank Ruhl Libre"/>
                <a:cs typeface="Frank Ruhl Libre"/>
                <a:ea typeface="Frank Ruhl Libre"/>
              </a:rPr>
              <a:t> כִּי־עָבַרְתִּי אֶת־פִּי־ה' וְאֶת־דְּבָרֶיךָ כִּי יָרֵאתִי אֶת־הָעָם וָאֶשְׁמַע בְּקוֹלָם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שאול מודה ״חטאתי״ ומבקש שמואל לשוב איתו, אך כשהוא מושך בכנף מעילו, ״ויקרע״.</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שמואל א ט"ו, ג'</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עַתָּה </a:t>
            </a:r>
            <a:r>
              <a:rPr sz="4100" b="1" i="0" lang="he-IL">
                <a:solidFill>
                  <a:srgbClr val="33414A"/>
                </a:solidFill>
                <a:latin typeface="Frank Ruhl Libre"/>
                <a:cs typeface="Frank Ruhl Libre"/>
                <a:ea typeface="Frank Ruhl Libre"/>
              </a:rPr>
              <a:t>לֵךְ וְהִכִּיתָה אֶת־עֲמָלֵק וְהַחֲרַמְתֶּם אֶת־כָּל</a:t>
            </a:r>
            <a:r>
              <a:rPr sz="4100" b="0" i="0" lang="he-IL">
                <a:solidFill>
                  <a:srgbClr val="33414A"/>
                </a:solidFill>
                <a:latin typeface="Frank Ruhl Libre"/>
                <a:cs typeface="Frank Ruhl Libre"/>
                <a:ea typeface="Frank Ruhl Libre"/>
              </a:rPr>
              <a:t>־אֲשֶׁר־לוֹ וְלֹא תַחְמֹל עָלָיו וְהֵמַתָּה מֵאִישׁ עַד־אִשָּׁה מֵעֹלֵל וְעַד־יוֹנֵק מִשּׁוֹר וְעַד־שֶׂה מִגָּמָל וְעַד־חֲמוֹר</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שמואל מצווה על שאול ״לך והכיתה את עמלק והחרמתם את כל אשר לו ולא תחמל עליו״.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והחרמתם</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ענין כליון וכריתה.</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מעולל</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הוא הרך בשנים, כמו (ישעיהו סה כ): עול ימים והוא גדול מן היונק.</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קורבנות</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מתנה מן החי או מן הצומח שמביא אדם למקדש לכבוד האל.</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נבואה</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דברי נביא.</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פולחן</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עבודה לאלוהות באמצעות קורבנות, תפילות וצומות במקדש או מחוצה לו.</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6860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שמואל א ט"ו, א'</a:t>
            </a:r>
          </a:p>
        </p:txBody>
      </p:sp>
      <p:sp>
        <p:nvSpPr>
          <p:cNvPr id="6" name="TextBox 5"/>
          <p:cNvSpPr txBox="1"/>
          <p:nvPr/>
        </p:nvSpPr>
        <p:spPr>
          <a:xfrm>
            <a:off x="1059815" y="3117850"/>
            <a:ext cx="10072370" cy="6096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וְעַתָּה שְׁמַע לְקוֹל דִּבְרֵי ה׳</a:t>
            </a:r>
            <a:r>
              <a:rPr sz="3000" b="0" i="0" lang="he-IL">
                <a:solidFill>
                  <a:srgbClr val="33414A"/>
                </a:solidFill>
                <a:latin typeface="Noto Serif Hebrew"/>
                <a:cs typeface="Noto Serif Hebrew"/>
                <a:ea typeface="Noto Serif Hebrew"/>
              </a:rPr>
              <a:t>. פַּעַם אַחַת נִסְכַּלְתָּ, עַתָּה הִזָּהֵר בְּעַצְמְךָ:</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«וְעַתָּה שְׁמַע לְקוֹל דִּבְרֵי 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רד"ק</a:t>
            </a:r>
          </a:p>
        </p:txBody>
      </p:sp>
      <p:sp>
        <p:nvSpPr>
          <p:cNvPr id="5" name="TextBox 4"/>
          <p:cNvSpPr txBox="1"/>
          <p:nvPr/>
        </p:nvSpPr>
        <p:spPr>
          <a:xfrm>
            <a:off x="1059815" y="23812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רד"ק על שמואל א ט"ו, כ"ד</a:t>
            </a:r>
          </a:p>
        </p:txBody>
      </p:sp>
      <p:sp>
        <p:nvSpPr>
          <p:cNvPr id="6" name="TextBox 5"/>
          <p:cNvSpPr txBox="1"/>
          <p:nvPr/>
        </p:nvSpPr>
        <p:spPr>
          <a:xfrm>
            <a:off x="1059815" y="2813050"/>
            <a:ext cx="10072370" cy="12192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ואת דבריך</a:t>
            </a:r>
            <a:r>
              <a:rPr sz="3000" b="0" i="0" lang="he-IL">
                <a:solidFill>
                  <a:srgbClr val="33414A"/>
                </a:solidFill>
                <a:latin typeface="Noto Serif Hebrew"/>
                <a:cs typeface="Noto Serif Hebrew"/>
                <a:ea typeface="Noto Serif Hebrew"/>
              </a:rPr>
              <a:t>. שאמרת לי במצות ה' ות"י ארי עברית על מימרא דה' ובסרית על פתגמך:</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א׳–ט׳ («המצווה והחמלה»).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י׳–כ״ג («שמואל נוזף»).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כ״ד–ל״ה («הסוף»).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(2) לדעתכם, האם ההודאה של שאול בחטאו היא ביטוי למנהיגות אמיצה או ביטוי למנהיגות חלשה?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מלחמת עמלק ודחיית שאול</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המצווה והחמלה</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שמואל נוזף</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הסוף</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תשפ"א (שאלון 2021))</a:t>
            </a:r>
          </a:p>
          <a:p>
            <a:pPr algn="r" rtl="1">
              <a:lnSpc>
                <a:spcPts val="3000"/>
              </a:lnSpc>
            </a:pPr>
            <a:r>
              <a:rPr sz="2000" b="0" i="0" lang="he-IL">
                <a:solidFill>
                  <a:srgbClr val="3F4A52"/>
                </a:solidFill>
                <a:latin typeface="David Libre"/>
                <a:cs typeface="David Libre"/>
                <a:ea typeface="David Libre"/>
              </a:rPr>
              <a:t>א. (1) קראו פסוקים א'-ג' ופסוקים ז'-ט'. על פי פסוקים אלה, כתבו מה ציווה ה' על שאול, וכיצד הוא הפר צו זה. בססו את דבריכם על הכתוב. (5 נקודות)</a:t>
            </a:r>
          </a:p>
          <a:p>
            <a:pPr algn="r" rtl="1">
              <a:lnSpc>
                <a:spcPts val="3000"/>
              </a:lnSpc>
            </a:pPr>
            <a:r>
              <a:rPr sz="2000" b="0" i="0" lang="he-IL">
                <a:solidFill>
                  <a:srgbClr val="3F4A52"/>
                </a:solidFill>
                <a:latin typeface="David Libre"/>
                <a:cs typeface="David Libre"/>
                <a:ea typeface="David Libre"/>
              </a:rPr>
              <a:t>(2) קראו פסוקים י"ג-כ"א. הסבירו מה הם שני הטיעונים ששאול טוען בדבריו לשמואל כדי להצדיק את הפרת הצו. בססו את דבריכם על הכתוב.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א׳–ט׳ («המצווה והחמלה»).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שמואל מצווה על שאול ״לך והכיתה את עמלק והחרמתם את כל אשר לו ולא תחמל עליו״. לפי טקסטולוגיה, זו בחינה של שאול אחרי שהכריז מלכות: האם יציית לה׳ במלואו.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י׳–כ״ג («שמואל נוזף»).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 אומר לשמואל ״נחמתי כי המלכתי את שאול למלך כי שב מאחרי ואת דברי לא הקים״. שמואל כועס ״ויזעק אל ה׳ כל הלילה״, ופוגש את שאול. שאול אומר ״הקימותי את דבר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כ״ד–ל״ה («הסוף»).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שאול מודה ״חטאתי״ ומבקש שמואל לשוב איתו, אך כשהוא מושך בכנף מעילו, ״ויקרע״. שמואל אומר ״קרע ה׳ את ממלכות ישראל מעליך היום ונתנה לרעך הטוב ממך״. ״ונצח ישראל לא ישקר ולא ינחם כי לא אדם הוא להנחם״.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שאלה 4</a:t>
            </a:r>
          </a:p>
          <a:p>
            <a:pPr algn="r" rtl="1">
              <a:lnSpc>
                <a:spcPts val="2850"/>
              </a:lnSpc>
            </a:pPr>
            <a:r>
              <a:rPr sz="1900" b="0" i="0" lang="he-IL">
                <a:solidFill>
                  <a:srgbClr val="3F4A52"/>
                </a:solidFill>
                <a:latin typeface="David Libre"/>
                <a:cs typeface="David Libre"/>
                <a:ea typeface="David Libre"/>
              </a:rPr>
              <a:t>סעיף א'</a:t>
            </a:r>
          </a:p>
          <a:p>
            <a:pPr algn="r" rtl="1">
              <a:lnSpc>
                <a:spcPts val="2850"/>
              </a:lnSpc>
            </a:pPr>
            <a:r>
              <a:rPr sz="1900" b="0" i="0" lang="he-IL">
                <a:solidFill>
                  <a:srgbClr val="3F4A52"/>
                </a:solidFill>
                <a:latin typeface="David Libre"/>
                <a:cs typeface="David Libre"/>
                <a:ea typeface="David Libre"/>
              </a:rPr>
              <a:t>(1) ה' ציווה על שאול, להשמיד את כל אנשי עמלק ואת רכושם. לראיה: "וְלַךְ וְהִכִּיתָה אֶת עֲמָלֵק וְהַחֲרַמְתֶּם אֶת כָּל אֲשֶׁר לוֹ וְלֹא תַחְמֹל עָלָיו וְהֵמַתָּה מֵאִישׁ עַד אִשָּׁה מֵעַלָּל וְעד יוֹנֵק מִשּׁוֹר וְעַד שֶׂה...". שאול הפר צו זה, מאחר ולא הרג את אגג מלך עמלק, ולא השמיד את הצאן והבקר העמלקי, בניגוד לצו: "וַיַּחְמֹל שָׁאוּל וְהָעָם עַל אֲגָג וְעַל מֵיטַב הַצֹּאן וְהַבָּקָר... וְלֹא אָבוּ הַחֲרִימָם".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(2) שני הטיעונים ששאול טוען בדבריו לשמואל כדי להצדיק את הפרת הצו:</a:t>
            </a:r>
          </a:p>
          <a:p>
            <a:pPr algn="r" rtl="1">
              <a:lnSpc>
                <a:spcPts val="2850"/>
              </a:lnSpc>
            </a:pPr>
            <a:r>
              <a:rPr sz="1900" b="0" i="0" lang="he-IL">
                <a:solidFill>
                  <a:srgbClr val="3F4A52"/>
                </a:solidFill>
                <a:latin typeface="David Libre"/>
                <a:cs typeface="David Libre"/>
                <a:ea typeface="David Libre"/>
              </a:rPr>
              <a:t>"אֲשֶׁר שָׁמַעְתִּי בְּקוֹל ה' וָאֵלֵךְ בַּדֶּרֶךְ אֲשֶׁר שְׁלָחַנִי ה' וָאָבִיא אֶת אֲגָג מֶלֶךְ עֲמָלֵק וְאֶת עֲמָלֵק הֶחֱרַמְתִּי" – שאול טוען שעשה כמצוות ה', הוא נלחם בעמלק, השמיד אותם ואת מלך עמלק לקח בשבי. מבחינתו מדובר בניצחון מוחלט, ובביצוע הוראות ה'.</a:t>
            </a:r>
          </a:p>
          <a:p>
            <a:pPr algn="r" rtl="1">
              <a:lnSpc>
                <a:spcPts val="2850"/>
              </a:lnSpc>
            </a:pPr>
            <a:r>
              <a:rPr sz="1900" b="0" i="0" lang="he-IL">
                <a:solidFill>
                  <a:srgbClr val="3F4A52"/>
                </a:solidFill>
                <a:latin typeface="David Libre"/>
                <a:cs typeface="David Libre"/>
                <a:ea typeface="David Libre"/>
              </a:rPr>
              <a:t>"וַיִּקַּח הָעָם מֵהַשָּׁלָל צֹאן וּבָקָר רֵאשִׁית הַחֵרֶם לִזְבֹּחַ לַה' אֱלֹהֶיךָ בַּגִּלְגָּל" – שאול טוען שהעם לקח את הצאן והבקר, כדי לזבוח אותו לה'.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מלחמת עמלק ודחיית שאול – שאלון 1262</dc:title>
  <dc:subject/>
  <dc:creator/>
  <cp:keywords/>
  <dc:description/>
  <cp:lastModifiedBy/>
  <cp:revision>1</cp:revision>
  <dcterms:created xsi:type="dcterms:W3CDTF">2013-01-27T09:14:16Z</dcterms:created>
  <dcterms:modified xsi:type="dcterms:W3CDTF">2013-01-27T09:15:58Z</dcterms:modified>
  <cp:category/>
</cp:coreProperties>
</file>