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126353" y="1816100"/>
            <a:ext cx="4892294" cy="444500"/>
          </a:xfrm>
          <a:prstGeom prst="rect">
            <a:avLst/>
          </a:prstGeom>
          <a:noFill/>
        </p:spPr>
        <p:txBody>
          <a:bodyPr wrap="square" lIns="0" rIns="0" tIns="0" bIns="0" anchor="t"/>
          <a:lstStyle/>
          <a:p>
            <a:pPr algn="ctr" rtl="1">
              <a:lnSpc>
                <a:spcPts val="3500"/>
              </a:lnSpc>
            </a:pPr>
            <a:r>
              <a:rPr sz="2400" b="0" i="0" lang="he-IL">
                <a:solidFill>
                  <a:srgbClr val="2F6E7A"/>
                </a:solidFill>
                <a:latin typeface="Suez One"/>
                <a:cs typeface="Suez One"/>
                <a:ea typeface="Suez One"/>
              </a:rPr>
              <a:t>שמואל א ט״ז</a:t>
            </a:r>
          </a:p>
        </p:txBody>
      </p:sp>
      <p:sp>
        <p:nvSpPr>
          <p:cNvPr id="4" name="TextBox 3"/>
          <p:cNvSpPr txBox="1"/>
          <p:nvPr/>
        </p:nvSpPr>
        <p:spPr>
          <a:xfrm>
            <a:off x="6126353" y="2260600"/>
            <a:ext cx="4892294" cy="2095500"/>
          </a:xfrm>
          <a:prstGeom prst="rect">
            <a:avLst/>
          </a:prstGeom>
          <a:noFill/>
        </p:spPr>
        <p:txBody>
          <a:bodyPr wrap="square" lIns="0" rIns="0" tIns="0" bIns="0" anchor="ctr"/>
          <a:lstStyle/>
          <a:p>
            <a:pPr algn="ctr" rtl="1">
              <a:lnSpc>
                <a:spcPts val="6480"/>
              </a:lnSpc>
            </a:pPr>
            <a:r>
              <a:rPr sz="6000" b="0" i="0" lang="he-IL">
                <a:solidFill>
                  <a:srgbClr val="3A2C1C"/>
                </a:solidFill>
                <a:latin typeface="Suez One"/>
                <a:cs typeface="Suez One"/>
                <a:ea typeface="Suez One"/>
              </a:rPr>
              <a:t>משיחת דוד</a:t>
            </a:r>
          </a:p>
        </p:txBody>
      </p:sp>
      <p:sp>
        <p:nvSpPr>
          <p:cNvPr id="5" name="TextBox 4"/>
          <p:cNvSpPr txBox="1"/>
          <p:nvPr/>
        </p:nvSpPr>
        <p:spPr>
          <a:xfrm>
            <a:off x="6126353" y="4356100"/>
            <a:ext cx="4892294" cy="406400"/>
          </a:xfrm>
          <a:prstGeom prst="rect">
            <a:avLst/>
          </a:prstGeom>
          <a:noFill/>
        </p:spPr>
        <p:txBody>
          <a:bodyPr wrap="square" lIns="0" rIns="0" tIns="0" bIns="0" anchor="t"/>
          <a:lstStyle/>
          <a:p>
            <a:pPr algn="ctr" rtl="1">
              <a:lnSpc>
                <a:spcPts val="3200"/>
              </a:lnSpc>
            </a:pPr>
            <a:r>
              <a:rPr sz="1800" b="0" i="0" lang="he-IL">
                <a:solidFill>
                  <a:srgbClr val="B5523B"/>
                </a:solidFill>
                <a:latin typeface="Suez One"/>
                <a:cs typeface="Suez One"/>
                <a:ea typeface="Suez One"/>
              </a:rPr>
              <a:t>שאלון 1262 · שמואל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פתיחה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מטרות השיעור</a:t>
            </a:r>
          </a:p>
        </p:txBody>
      </p:sp>
      <p:sp>
        <p:nvSpPr>
          <p:cNvPr id="5" name="TextBox 4"/>
          <p:cNvSpPr txBox="1"/>
          <p:nvPr/>
        </p:nvSpPr>
        <p:spPr>
          <a:xfrm>
            <a:off x="10515600" y="19431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1</a:t>
            </a:r>
          </a:p>
        </p:txBody>
      </p:sp>
      <p:sp>
        <p:nvSpPr>
          <p:cNvPr id="6" name="TextBox 5"/>
          <p:cNvSpPr txBox="1"/>
          <p:nvPr/>
        </p:nvSpPr>
        <p:spPr>
          <a:xfrm>
            <a:off x="4812538" y="18478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נכיר את הסיפור «משיחת דוד» (שמואל א ט״ז) ואת הדמויות בו</a:t>
            </a:r>
          </a:p>
        </p:txBody>
      </p:sp>
      <p:sp>
        <p:nvSpPr>
          <p:cNvPr id="7" name="TextBox 6"/>
          <p:cNvSpPr txBox="1"/>
          <p:nvPr/>
        </p:nvSpPr>
        <p:spPr>
          <a:xfrm>
            <a:off x="10515600" y="30607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2</a:t>
            </a:r>
          </a:p>
        </p:txBody>
      </p:sp>
      <p:sp>
        <p:nvSpPr>
          <p:cNvPr id="8" name="TextBox 7"/>
          <p:cNvSpPr txBox="1"/>
          <p:nvPr/>
        </p:nvSpPr>
        <p:spPr>
          <a:xfrm>
            <a:off x="4812538" y="29654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נבחן כיצד הסיפור מבטא את התמה «שמואל א»</a:t>
            </a:r>
          </a:p>
        </p:txBody>
      </p:sp>
      <p:sp>
        <p:nvSpPr>
          <p:cNvPr id="9" name="TextBox 8"/>
          <p:cNvSpPr txBox="1"/>
          <p:nvPr/>
        </p:nvSpPr>
        <p:spPr>
          <a:xfrm>
            <a:off x="10515600" y="41783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3</a:t>
            </a:r>
          </a:p>
        </p:txBody>
      </p:sp>
      <p:sp>
        <p:nvSpPr>
          <p:cNvPr id="10" name="TextBox 9"/>
          <p:cNvSpPr txBox="1"/>
          <p:nvPr/>
        </p:nvSpPr>
        <p:spPr>
          <a:xfrm>
            <a:off x="4812538" y="40830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נקרא פסוקי מפתח ונעמיק בפירוש רש"י ורד"ק</a:t>
            </a:r>
          </a:p>
        </p:txBody>
      </p:sp>
      <p:sp>
        <p:nvSpPr>
          <p:cNvPr id="11" name="TextBox 10"/>
          <p:cNvSpPr txBox="1"/>
          <p:nvPr/>
        </p:nvSpPr>
        <p:spPr>
          <a:xfrm>
            <a:off x="10515600" y="52959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4</a:t>
            </a:r>
          </a:p>
        </p:txBody>
      </p:sp>
      <p:sp>
        <p:nvSpPr>
          <p:cNvPr id="12" name="TextBox 11"/>
          <p:cNvSpPr txBox="1"/>
          <p:nvPr/>
        </p:nvSpPr>
        <p:spPr>
          <a:xfrm>
            <a:off x="4812538" y="52006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הדמויות בסיפור</a:t>
            </a:r>
          </a:p>
        </p:txBody>
      </p:sp>
      <p:sp>
        <p:nvSpPr>
          <p:cNvPr id="5" name="TextBox 4"/>
          <p:cNvSpPr txBox="1"/>
          <p:nvPr/>
        </p:nvSpPr>
        <p:spPr>
          <a:xfrm>
            <a:off x="6435725" y="2070100"/>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דוד</a:t>
            </a:r>
          </a:p>
        </p:txBody>
      </p:sp>
      <p:sp>
        <p:nvSpPr>
          <p:cNvPr id="6" name="TextBox 5"/>
          <p:cNvSpPr txBox="1"/>
          <p:nvPr/>
        </p:nvSpPr>
        <p:spPr>
          <a:xfrm>
            <a:off x="6435725" y="2628900"/>
            <a:ext cx="4578350" cy="99695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דוד בא לשאול ו״ויאהבהו מאד ויהי לו נשא כלים״.</a:t>
            </a:r>
          </a:p>
        </p:txBody>
      </p:sp>
      <p:sp>
        <p:nvSpPr>
          <p:cNvPr id="7" name="TextBox 6"/>
          <p:cNvSpPr txBox="1"/>
          <p:nvPr/>
        </p:nvSpPr>
        <p:spPr>
          <a:xfrm>
            <a:off x="1177925" y="2070100"/>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שאול</a:t>
            </a:r>
          </a:p>
        </p:txBody>
      </p:sp>
      <p:sp>
        <p:nvSpPr>
          <p:cNvPr id="8" name="TextBox 7"/>
          <p:cNvSpPr txBox="1"/>
          <p:nvPr/>
        </p:nvSpPr>
        <p:spPr>
          <a:xfrm>
            <a:off x="1177925" y="2628900"/>
            <a:ext cx="4578350" cy="99695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שאול שולח לישי ״יעמד נא דוד לפני כי מצא חן בעיני״.</a:t>
            </a:r>
          </a:p>
        </p:txBody>
      </p:sp>
      <p:sp>
        <p:nvSpPr>
          <p:cNvPr id="9" name="TextBox 8"/>
          <p:cNvSpPr txBox="1"/>
          <p:nvPr/>
        </p:nvSpPr>
        <p:spPr>
          <a:xfrm>
            <a:off x="6435725" y="4311650"/>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שמואל</a:t>
            </a:r>
          </a:p>
        </p:txBody>
      </p:sp>
      <p:sp>
        <p:nvSpPr>
          <p:cNvPr id="10" name="TextBox 9"/>
          <p:cNvSpPr txBox="1"/>
          <p:nvPr/>
        </p:nvSpPr>
        <p:spPr>
          <a:xfrm>
            <a:off x="6435725" y="4870450"/>
            <a:ext cx="4578350" cy="99695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ה׳ אומר לשמואל עד מתי אתה מתאבל אל שאול ואני מאסתיו...</a:t>
            </a:r>
          </a:p>
        </p:txBody>
      </p:sp>
      <p:sp>
        <p:nvSpPr>
          <p:cNvPr id="11" name="TextBox 10"/>
          <p:cNvSpPr txBox="1"/>
          <p:nvPr/>
        </p:nvSpPr>
        <p:spPr>
          <a:xfrm>
            <a:off x="1177925" y="4311650"/>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ישי</a:t>
            </a:r>
          </a:p>
        </p:txBody>
      </p:sp>
      <p:sp>
        <p:nvSpPr>
          <p:cNvPr id="12" name="TextBox 11"/>
          <p:cNvSpPr txBox="1"/>
          <p:nvPr/>
        </p:nvSpPr>
        <p:spPr>
          <a:xfrm>
            <a:off x="1177925" y="4870450"/>
            <a:ext cx="4578350" cy="99695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ישי עונה ״עוד שאר הקטן והנה רעה בצאן״.</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רצף האירועים</a:t>
            </a:r>
          </a:p>
        </p:txBody>
      </p:sp>
      <p:sp>
        <p:nvSpPr>
          <p:cNvPr id="5" name="TextBox 4"/>
          <p:cNvSpPr txBox="1"/>
          <p:nvPr/>
        </p:nvSpPr>
        <p:spPr>
          <a:xfrm>
            <a:off x="976788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1</a:t>
            </a:r>
          </a:p>
        </p:txBody>
      </p:sp>
      <p:sp>
        <p:nvSpPr>
          <p:cNvPr id="6" name="TextBox 5"/>
          <p:cNvSpPr txBox="1"/>
          <p:nvPr/>
        </p:nvSpPr>
        <p:spPr>
          <a:xfrm>
            <a:off x="9002823"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שמואל לבית לחם (פסוקים א׳–ה׳)</a:t>
            </a:r>
          </a:p>
        </p:txBody>
      </p:sp>
      <p:sp>
        <p:nvSpPr>
          <p:cNvPr id="7" name="TextBox 6"/>
          <p:cNvSpPr txBox="1"/>
          <p:nvPr/>
        </p:nvSpPr>
        <p:spPr>
          <a:xfrm>
            <a:off x="7142162"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2</a:t>
            </a:r>
          </a:p>
        </p:txBody>
      </p:sp>
      <p:sp>
        <p:nvSpPr>
          <p:cNvPr id="8" name="TextBox 7"/>
          <p:cNvSpPr txBox="1"/>
          <p:nvPr/>
        </p:nvSpPr>
        <p:spPr>
          <a:xfrm>
            <a:off x="6377098"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משיחת דוד (פסוקים ו׳–י״ג)</a:t>
            </a:r>
          </a:p>
        </p:txBody>
      </p:sp>
      <p:sp>
        <p:nvSpPr>
          <p:cNvPr id="9" name="TextBox 8"/>
          <p:cNvSpPr txBox="1"/>
          <p:nvPr/>
        </p:nvSpPr>
        <p:spPr>
          <a:xfrm>
            <a:off x="451643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3</a:t>
            </a:r>
          </a:p>
        </p:txBody>
      </p:sp>
      <p:sp>
        <p:nvSpPr>
          <p:cNvPr id="10" name="TextBox 9"/>
          <p:cNvSpPr txBox="1"/>
          <p:nvPr/>
        </p:nvSpPr>
        <p:spPr>
          <a:xfrm>
            <a:off x="3751373"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דוד אצל שאול (פסוקים י״ד–כ״ג)</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1/4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שמואל א ט"ז, ב'</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וַיֹּאמֶר שְׁמוּאֵל אֵיךְ אֵלֵךְ</a:t>
            </a:r>
            <a:r>
              <a:rPr sz="4100" b="0" i="0" lang="he-IL">
                <a:solidFill>
                  <a:srgbClr val="2B2117"/>
                </a:solidFill>
                <a:latin typeface="Frank Ruhl Libre"/>
                <a:cs typeface="Frank Ruhl Libre"/>
                <a:ea typeface="Frank Ruhl Libre"/>
              </a:rPr>
              <a:t> וְשָׁמַע שָׁאוּל וַהֲרָגָנִי וַיֹּאמֶר ה' עֶגְלַת בָּקָר תִּקַּח בְּיָדֶךָ וְאָמַרְתָּ לִזְבֹּחַ לַה' בָּאתִי</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ה׳ אומר לשמואל עד מתי אתה מתאבל אל שאול ואני מאסתיו...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2/4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שמואל א ט"ז, ו'</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0" i="0" lang="he-IL">
                <a:solidFill>
                  <a:srgbClr val="2B2117"/>
                </a:solidFill>
                <a:latin typeface="Frank Ruhl Libre"/>
                <a:cs typeface="Frank Ruhl Libre"/>
                <a:ea typeface="Frank Ruhl Libre"/>
              </a:rPr>
              <a:t>וַיְהִי בְּבוֹאָם וַיַּרְא אֶת־אֱלִיאָב וַיֹּאמֶר </a:t>
            </a:r>
            <a:r>
              <a:rPr sz="4100" b="1" i="0" lang="he-IL">
                <a:solidFill>
                  <a:srgbClr val="B5523B"/>
                </a:solidFill>
                <a:latin typeface="Frank Ruhl Libre"/>
                <a:cs typeface="Frank Ruhl Libre"/>
                <a:ea typeface="Frank Ruhl Libre"/>
              </a:rPr>
              <a:t>אַךְ נֶגֶד</a:t>
            </a:r>
            <a:r>
              <a:rPr sz="4100" b="0" i="0" lang="he-IL">
                <a:solidFill>
                  <a:srgbClr val="2B2117"/>
                </a:solidFill>
                <a:latin typeface="Frank Ruhl Libre"/>
                <a:cs typeface="Frank Ruhl Libre"/>
                <a:ea typeface="Frank Ruhl Libre"/>
              </a:rPr>
              <a:t> ה' מְשִׁיחוֹ</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שמואל רואה את אליאב ואומר ״אך נגד ה׳ משיחו״.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3/4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שמואל א ט"ז, י"ד</a:t>
            </a:r>
          </a:p>
        </p:txBody>
      </p:sp>
      <p:sp>
        <p:nvSpPr>
          <p:cNvPr id="5" name="TextBox 4"/>
          <p:cNvSpPr txBox="1"/>
          <p:nvPr/>
        </p:nvSpPr>
        <p:spPr>
          <a:xfrm>
            <a:off x="1308354" y="3163887"/>
            <a:ext cx="9575292" cy="911225"/>
          </a:xfrm>
          <a:prstGeom prst="rect">
            <a:avLst/>
          </a:prstGeom>
          <a:noFill/>
        </p:spPr>
        <p:txBody>
          <a:bodyPr wrap="square" lIns="0" rIns="0" tIns="0" bIns="0" anchor="t"/>
          <a:lstStyle/>
          <a:p>
            <a:pPr algn="ctr" rtl="1">
              <a:lnSpc>
                <a:spcPts val="7175"/>
              </a:lnSpc>
            </a:pPr>
            <a:r>
              <a:rPr sz="4100" b="0" i="0" lang="he-IL">
                <a:solidFill>
                  <a:srgbClr val="2B2117"/>
                </a:solidFill>
                <a:latin typeface="Frank Ruhl Libre"/>
                <a:cs typeface="Frank Ruhl Libre"/>
                <a:ea typeface="Frank Ruhl Libre"/>
              </a:rPr>
              <a:t>וְרוּחַ ה' </a:t>
            </a:r>
            <a:r>
              <a:rPr sz="4100" b="1" i="0" lang="he-IL">
                <a:solidFill>
                  <a:srgbClr val="B5523B"/>
                </a:solidFill>
                <a:latin typeface="Frank Ruhl Libre"/>
                <a:cs typeface="Frank Ruhl Libre"/>
                <a:ea typeface="Frank Ruhl Libre"/>
              </a:rPr>
              <a:t>סָרָה מֵעִם שָׁאוּל וּבִעֲתַתּוּ רוּחַ־רָעָה מֵאֵת</a:t>
            </a:r>
            <a:r>
              <a:rPr sz="4100" b="0" i="0" lang="he-IL">
                <a:solidFill>
                  <a:srgbClr val="2B2117"/>
                </a:solidFill>
                <a:latin typeface="Frank Ruhl Libre"/>
                <a:cs typeface="Frank Ruhl Libre"/>
                <a:ea typeface="Frank Ruhl Libre"/>
              </a:rPr>
              <a:t> ה'</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״ורוח ה׳ סרה מעם שאול ובעתתו רוח רעה מאת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4/4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שמואל א ט"ז, ז'</a:t>
            </a:r>
          </a:p>
        </p:txBody>
      </p:sp>
      <p:sp>
        <p:nvSpPr>
          <p:cNvPr id="5" name="TextBox 4"/>
          <p:cNvSpPr txBox="1"/>
          <p:nvPr/>
        </p:nvSpPr>
        <p:spPr>
          <a:xfrm>
            <a:off x="1308354" y="2252662"/>
            <a:ext cx="9575292" cy="2733675"/>
          </a:xfrm>
          <a:prstGeom prst="rect">
            <a:avLst/>
          </a:prstGeom>
          <a:noFill/>
        </p:spPr>
        <p:txBody>
          <a:bodyPr wrap="square" lIns="0" rIns="0" tIns="0" bIns="0" anchor="t"/>
          <a:lstStyle/>
          <a:p>
            <a:pPr algn="ctr" rtl="1">
              <a:lnSpc>
                <a:spcPts val="7175"/>
              </a:lnSpc>
            </a:pPr>
            <a:r>
              <a:rPr sz="4100" b="0" i="0" lang="he-IL">
                <a:solidFill>
                  <a:srgbClr val="2B2117"/>
                </a:solidFill>
                <a:latin typeface="Frank Ruhl Libre"/>
                <a:cs typeface="Frank Ruhl Libre"/>
                <a:ea typeface="Frank Ruhl Libre"/>
              </a:rPr>
              <a:t>וַיֹּאמֶר ה' אֶל־שְׁמוּאֵל אַל־תַּבֵּט אֶל־מַרְאֵהוּ וְאֶל־גְּבֹהַּ קוֹמָתוֹ כִּי מְאַסְתִּיהוּ </a:t>
            </a:r>
            <a:r>
              <a:rPr sz="4100" b="1" i="0" lang="he-IL">
                <a:solidFill>
                  <a:srgbClr val="B5523B"/>
                </a:solidFill>
                <a:latin typeface="Frank Ruhl Libre"/>
                <a:cs typeface="Frank Ruhl Libre"/>
                <a:ea typeface="Frank Ruhl Libre"/>
              </a:rPr>
              <a:t>כִּי לֹא אֲשֶׁר יִרְאֶה הָאָדָם כִּי הָאָדָם</a:t>
            </a:r>
            <a:r>
              <a:rPr sz="4100" b="0" i="0" lang="he-IL">
                <a:solidFill>
                  <a:srgbClr val="2B2117"/>
                </a:solidFill>
                <a:latin typeface="Frank Ruhl Libre"/>
                <a:cs typeface="Frank Ruhl Libre"/>
                <a:ea typeface="Frank Ruhl Libre"/>
              </a:rPr>
              <a:t> יִרְאֶה לַעֵינַיִם וַה' יִרְאֶה לַלֵּבָב</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שמואל רואה את אליאב ואומר ״אך נגד ה׳ משיחו״.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מילים ומושגים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ביאורי מילים</a:t>
            </a:r>
          </a:p>
        </p:txBody>
      </p:sp>
      <p:sp>
        <p:nvSpPr>
          <p:cNvPr id="5" name="TextBox 4"/>
          <p:cNvSpPr txBox="1"/>
          <p:nvPr/>
        </p:nvSpPr>
        <p:spPr>
          <a:xfrm>
            <a:off x="8123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ובעתתו</a:t>
            </a:r>
          </a:p>
        </p:txBody>
      </p:sp>
      <p:sp>
        <p:nvSpPr>
          <p:cNvPr id="6" name="TextBox 5"/>
          <p:cNvSpPr txBox="1"/>
          <p:nvPr/>
        </p:nvSpPr>
        <p:spPr>
          <a:xfrm>
            <a:off x="8123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מלשון בעתה וחרדה.</a:t>
            </a:r>
          </a:p>
        </p:txBody>
      </p:sp>
      <p:sp>
        <p:nvSpPr>
          <p:cNvPr id="7" name="TextBox 6"/>
          <p:cNvSpPr txBox="1"/>
          <p:nvPr/>
        </p:nvSpPr>
        <p:spPr>
          <a:xfrm>
            <a:off x="46309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רוח רעה</a:t>
            </a:r>
          </a:p>
        </p:txBody>
      </p:sp>
      <p:sp>
        <p:nvSpPr>
          <p:cNvPr id="8" name="TextBox 7"/>
          <p:cNvSpPr txBox="1"/>
          <p:nvPr/>
        </p:nvSpPr>
        <p:spPr>
          <a:xfrm>
            <a:off x="46309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רוח מחריד ומרעיד.</a:t>
            </a:r>
          </a:p>
        </p:txBody>
      </p:sp>
      <p:sp>
        <p:nvSpPr>
          <p:cNvPr id="9" name="TextBox 8"/>
          <p:cNvSpPr txBox="1"/>
          <p:nvPr/>
        </p:nvSpPr>
        <p:spPr>
          <a:xfrm>
            <a:off x="1138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מילה מנחה</a:t>
            </a:r>
          </a:p>
        </p:txBody>
      </p:sp>
      <p:sp>
        <p:nvSpPr>
          <p:cNvPr id="10" name="TextBox 9"/>
          <p:cNvSpPr txBox="1"/>
          <p:nvPr/>
        </p:nvSpPr>
        <p:spPr>
          <a:xfrm>
            <a:off x="1138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234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קורבנות</a:t>
            </a:r>
          </a:p>
        </p:txBody>
      </p:sp>
      <p:sp>
        <p:nvSpPr>
          <p:cNvPr id="12" name="TextBox 11"/>
          <p:cNvSpPr txBox="1"/>
          <p:nvPr/>
        </p:nvSpPr>
        <p:spPr>
          <a:xfrm>
            <a:off x="81234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מתנה מן החי או מן הצומח שמביא אדם למקדש לכבוד האל.</a:t>
            </a:r>
          </a:p>
        </p:txBody>
      </p:sp>
      <p:sp>
        <p:nvSpPr>
          <p:cNvPr id="13" name="TextBox 12"/>
          <p:cNvSpPr txBox="1"/>
          <p:nvPr/>
        </p:nvSpPr>
        <p:spPr>
          <a:xfrm>
            <a:off x="46309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התגלות האל</a:t>
            </a:r>
          </a:p>
        </p:txBody>
      </p:sp>
      <p:sp>
        <p:nvSpPr>
          <p:cNvPr id="14" name="TextBox 13"/>
          <p:cNvSpPr txBox="1"/>
          <p:nvPr/>
        </p:nvSpPr>
        <p:spPr>
          <a:xfrm>
            <a:off x="46309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האלוהים הוא יישות מופשטת, הבוחרת להתגלות לנביאיו ולנבחריו בלבד.</a:t>
            </a:r>
          </a:p>
        </p:txBody>
      </p:sp>
      <p:sp>
        <p:nvSpPr>
          <p:cNvPr id="15" name="TextBox 14"/>
          <p:cNvSpPr txBox="1"/>
          <p:nvPr/>
        </p:nvSpPr>
        <p:spPr>
          <a:xfrm>
            <a:off x="11384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נבואה</a:t>
            </a:r>
          </a:p>
        </p:txBody>
      </p:sp>
      <p:sp>
        <p:nvSpPr>
          <p:cNvPr id="16" name="TextBox 15"/>
          <p:cNvSpPr txBox="1"/>
          <p:nvPr/>
        </p:nvSpPr>
        <p:spPr>
          <a:xfrm>
            <a:off x="11384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דברי נביא.</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רש"י</a:t>
            </a:r>
          </a:p>
        </p:txBody>
      </p:sp>
      <p:sp>
        <p:nvSpPr>
          <p:cNvPr id="5" name="TextBox 4"/>
          <p:cNvSpPr txBox="1"/>
          <p:nvPr/>
        </p:nvSpPr>
        <p:spPr>
          <a:xfrm>
            <a:off x="1308354" y="2813050"/>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רש"י על שמואל א ט"ז, ו'</a:t>
            </a:r>
          </a:p>
        </p:txBody>
      </p:sp>
      <p:sp>
        <p:nvSpPr>
          <p:cNvPr id="6" name="TextBox 5"/>
          <p:cNvSpPr txBox="1"/>
          <p:nvPr/>
        </p:nvSpPr>
        <p:spPr>
          <a:xfrm>
            <a:off x="1308354" y="3244850"/>
            <a:ext cx="9575292" cy="609600"/>
          </a:xfrm>
          <a:prstGeom prst="rect">
            <a:avLst/>
          </a:prstGeom>
          <a:noFill/>
        </p:spPr>
        <p:txBody>
          <a:bodyPr wrap="square" lIns="0" rIns="0" tIns="0" bIns="0" anchor="t"/>
          <a:lstStyle/>
          <a:p>
            <a:pPr algn="r" rtl="1">
              <a:lnSpc>
                <a:spcPts val="4800"/>
              </a:lnSpc>
            </a:pPr>
            <a:r>
              <a:rPr sz="3000" b="1" i="0" lang="he-IL">
                <a:solidFill>
                  <a:srgbClr val="B5523B"/>
                </a:solidFill>
                <a:latin typeface="Noto Serif Hebrew"/>
                <a:cs typeface="Noto Serif Hebrew"/>
                <a:ea typeface="Noto Serif Hebrew"/>
              </a:rPr>
              <a:t>וַיֹּאמֶר אַךְ נֶגֶד ה׳ מְשִׁיחוֹ</a:t>
            </a:r>
            <a:r>
              <a:rPr sz="3000" b="0" i="0" lang="he-IL">
                <a:solidFill>
                  <a:srgbClr val="2B2117"/>
                </a:solidFill>
                <a:latin typeface="Noto Serif Hebrew"/>
                <a:cs typeface="Noto Serif Hebrew"/>
                <a:ea typeface="Noto Serif Hebrew"/>
              </a:rPr>
              <a:t>. וַיֹּאמֶר בְּלִבּוֹ, אַךְ אֱמֶת הוּא זֶה:</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מסביר רש"י על «וַיֹּאמֶר אַךְ נֶגֶד ה׳ מְשִׁיחוֹ»?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רד"ק</a:t>
            </a:r>
          </a:p>
        </p:txBody>
      </p:sp>
      <p:sp>
        <p:nvSpPr>
          <p:cNvPr id="5" name="TextBox 4"/>
          <p:cNvSpPr txBox="1"/>
          <p:nvPr/>
        </p:nvSpPr>
        <p:spPr>
          <a:xfrm>
            <a:off x="1308354" y="2203450"/>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רד"ק על שמואל א ט"ז, ב'</a:t>
            </a:r>
          </a:p>
        </p:txBody>
      </p:sp>
      <p:sp>
        <p:nvSpPr>
          <p:cNvPr id="6" name="TextBox 5"/>
          <p:cNvSpPr txBox="1"/>
          <p:nvPr/>
        </p:nvSpPr>
        <p:spPr>
          <a:xfrm>
            <a:off x="1308354" y="2635250"/>
            <a:ext cx="9575292" cy="1828800"/>
          </a:xfrm>
          <a:prstGeom prst="rect">
            <a:avLst/>
          </a:prstGeom>
          <a:noFill/>
        </p:spPr>
        <p:txBody>
          <a:bodyPr wrap="square" lIns="0" rIns="0" tIns="0" bIns="0" anchor="t"/>
          <a:lstStyle/>
          <a:p>
            <a:pPr algn="r" rtl="1">
              <a:lnSpc>
                <a:spcPts val="4800"/>
              </a:lnSpc>
            </a:pPr>
            <a:r>
              <a:rPr sz="3000" b="1" i="0" lang="he-IL">
                <a:solidFill>
                  <a:srgbClr val="B5523B"/>
                </a:solidFill>
                <a:latin typeface="Noto Serif Hebrew"/>
                <a:cs typeface="Noto Serif Hebrew"/>
                <a:ea typeface="Noto Serif Hebrew"/>
              </a:rPr>
              <a:t>עגלת בקר</a:t>
            </a:r>
            <a:r>
              <a:rPr sz="3000" b="0" i="0" lang="he-IL">
                <a:solidFill>
                  <a:srgbClr val="2B2117"/>
                </a:solidFill>
                <a:latin typeface="Noto Serif Hebrew"/>
                <a:cs typeface="Noto Serif Hebrew"/>
                <a:ea typeface="Noto Serif Hebrew"/>
              </a:rPr>
              <a:t>. מצאנו כי אף על פי שהיה מבטיח הקב"ה הנביא או הצדיק אף על פי כן הוא נשמר מלכת במקום סכנה כמו שראינו ביעקב אבינו שהבטיחו הקדוש ברוך הוא בעברו ארם ...</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1/3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1</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א׳–ה׳ («שמואל לבית לחם»).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2/3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2</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ו׳–י״ג («משיחת דוד»).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3/3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3</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י״ד–כ״ג («דוד אצל שאול»).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דיון בכיתה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מה דעתכם?</a:t>
            </a:r>
          </a:p>
        </p:txBody>
      </p:sp>
      <p:sp>
        <p:nvSpPr>
          <p:cNvPr id="5" name="TextBox 4"/>
          <p:cNvSpPr txBox="1"/>
          <p:nvPr/>
        </p:nvSpPr>
        <p:spPr>
          <a:xfrm>
            <a:off x="4929632" y="1968500"/>
            <a:ext cx="5964936" cy="1460500"/>
          </a:xfrm>
          <a:prstGeom prst="rect">
            <a:avLst/>
          </a:prstGeom>
          <a:noFill/>
        </p:spPr>
        <p:txBody>
          <a:bodyPr wrap="square" lIns="0" rIns="0" tIns="0" bIns="0" anchor="ctr"/>
          <a:lstStyle/>
          <a:p>
            <a:pPr algn="r" rtl="1">
              <a:lnSpc>
                <a:spcPts val="3105"/>
              </a:lnSpc>
            </a:pPr>
            <a:r>
              <a:rPr sz="2300" b="0" i="0" lang="he-IL">
                <a:solidFill>
                  <a:srgbClr val="2B2117"/>
                </a:solidFill>
                <a:latin typeface="Alef"/>
                <a:cs typeface="Alef"/>
                <a:ea typeface="Alef"/>
              </a:rPr>
              <a:t>על סמך ההגדרה של המושג "חתרנות", האם לדעתכם הגעתו של דוד לחצר שאול היא מעשה של חתרנות?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סיכום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מפת מושגים</a:t>
            </a:r>
          </a:p>
        </p:txBody>
      </p:sp>
      <p:sp>
        <p:nvSpPr>
          <p:cNvPr id="5" name="TextBox 4"/>
          <p:cNvSpPr txBox="1"/>
          <p:nvPr/>
        </p:nvSpPr>
        <p:spPr>
          <a:xfrm>
            <a:off x="4853305" y="3492500"/>
            <a:ext cx="2485390" cy="952500"/>
          </a:xfrm>
          <a:prstGeom prst="rect">
            <a:avLst/>
          </a:prstGeom>
          <a:noFill/>
        </p:spPr>
        <p:txBody>
          <a:bodyPr wrap="square" lIns="0" rIns="0" tIns="0" bIns="0" anchor="ctr"/>
          <a:lstStyle/>
          <a:p>
            <a:pPr algn="ctr" rtl="1">
              <a:lnSpc>
                <a:spcPts val="3105"/>
              </a:lnSpc>
            </a:pPr>
            <a:r>
              <a:rPr sz="2700" b="0" i="0" lang="he-IL">
                <a:solidFill>
                  <a:srgbClr val="EFE3C8"/>
                </a:solidFill>
                <a:latin typeface="Suez One"/>
                <a:cs typeface="Suez One"/>
                <a:ea typeface="Suez One"/>
              </a:rPr>
              <a:t>משיחת דוד</a:t>
            </a:r>
          </a:p>
        </p:txBody>
      </p:sp>
      <p:sp>
        <p:nvSpPr>
          <p:cNvPr id="6" name="TextBox 5"/>
          <p:cNvSpPr txBox="1"/>
          <p:nvPr/>
        </p:nvSpPr>
        <p:spPr>
          <a:xfrm>
            <a:off x="7832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שמואל לבית לחם</a:t>
            </a:r>
          </a:p>
        </p:txBody>
      </p:sp>
      <p:sp>
        <p:nvSpPr>
          <p:cNvPr id="7" name="TextBox 6"/>
          <p:cNvSpPr txBox="1"/>
          <p:nvPr/>
        </p:nvSpPr>
        <p:spPr>
          <a:xfrm>
            <a:off x="1101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משיחת דוד</a:t>
            </a:r>
          </a:p>
        </p:txBody>
      </p:sp>
      <p:sp>
        <p:nvSpPr>
          <p:cNvPr id="8" name="TextBox 7"/>
          <p:cNvSpPr txBox="1"/>
          <p:nvPr/>
        </p:nvSpPr>
        <p:spPr>
          <a:xfrm>
            <a:off x="7832915" y="3638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דוד אצל שאול</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תרגול לקראת הבגרות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בסגנון בגרות</a:t>
            </a:r>
          </a:p>
        </p:txBody>
      </p:sp>
      <p:sp>
        <p:nvSpPr>
          <p:cNvPr id="5" name="TextBox 4"/>
          <p:cNvSpPr txBox="1"/>
          <p:nvPr/>
        </p:nvSpPr>
        <p:spPr>
          <a:xfrm>
            <a:off x="1125220" y="2032000"/>
            <a:ext cx="9941560" cy="3873500"/>
          </a:xfrm>
          <a:prstGeom prst="rect">
            <a:avLst/>
          </a:prstGeom>
          <a:noFill/>
        </p:spPr>
        <p:txBody>
          <a:bodyPr wrap="square" lIns="0" rIns="0" tIns="0" bIns="0" anchor="t"/>
          <a:lstStyle/>
          <a:p>
            <a:pPr algn="r" rtl="1">
              <a:lnSpc>
                <a:spcPts val="3000"/>
              </a:lnSpc>
            </a:pPr>
            <a:r>
              <a:rPr sz="2000" b="0" i="0" lang="he-IL">
                <a:solidFill>
                  <a:srgbClr val="2B2117"/>
                </a:solidFill>
                <a:latin typeface="Alef"/>
                <a:cs typeface="Alef"/>
                <a:ea typeface="Alef"/>
              </a:rPr>
              <a:t>(קיץ תשע"ד (שאלון 1106))</a:t>
            </a:r>
          </a:p>
          <a:p>
            <a:pPr algn="r" rtl="1">
              <a:lnSpc>
                <a:spcPts val="3000"/>
              </a:lnSpc>
            </a:pPr>
            <a:r>
              <a:rPr sz="2000" b="0" i="0" lang="he-IL">
                <a:solidFill>
                  <a:srgbClr val="2B2117"/>
                </a:solidFill>
                <a:latin typeface="Alef"/>
                <a:cs typeface="Alef"/>
                <a:ea typeface="Alef"/>
              </a:rPr>
              <a:t>א. קרא פסוקים 2-3 בקטע שלפניך. (1) איזה קושי מוסרי-תאולוגי עולה מפסוקים אלה? (6 נקודות) (2) על דברי ה' לשמואל בפסוקים אלה נאמר כי הם מדגימים את הכלל: "אין סומכים על הנס". (תלמוד בבלי, פסחים, ס"ד, ע"ב). הסבר קביעה זו בהקשר של הפסוקים 2-3 בקטע שלפניך.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1</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א׳–ה׳ («שמואל לבית לחם»).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ה׳ אומר לשמואל עד מתי אתה מתאבל אל שאול ואני מאסתיו... מלא קרנך שמן ולכה אשלחך אל ישי בית הלחמי. שמואל חושש משאול, ולכן הוא הולך בתואנה של זבח.</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2</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ו׳–י״ג («משיחת דוד»).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שמואל רואה את אליאב ואומר ״אך נגד ה׳ משיחו״. ה׳ אומר לו ״אל תבט אל מראהו... כי לא אשר יראה האדם כי האדם יראה לעינים וה׳ יראה ללבב״. כל שבעת הבנים עוברים, ואף אחד לא נבחר.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3</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י״ד–כ״ג («דוד אצל שאול»).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״ורוח ה׳ סרה מעם שאול ובעתתו רוח רעה מאת ה׳״. עבדי שאול מציעים לחפש מנגן. אחד מהם מכיר את דוד: ״יודע נגן וגבור חיל ואיש מלחמה ונבון דבר ואיש תאר ו ה׳ עמו״.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מחוון – שאלת הבגרות</a:t>
            </a:r>
          </a:p>
        </p:txBody>
      </p:sp>
      <p:sp>
        <p:nvSpPr>
          <p:cNvPr id="5" name="TextBox 4"/>
          <p:cNvSpPr txBox="1"/>
          <p:nvPr/>
        </p:nvSpPr>
        <p:spPr>
          <a:xfrm>
            <a:off x="1059815" y="1968500"/>
            <a:ext cx="10072370" cy="4000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שאלה מספר 7</a:t>
            </a:r>
          </a:p>
          <a:p>
            <a:pPr algn="r" rtl="1">
              <a:lnSpc>
                <a:spcPts val="2850"/>
              </a:lnSpc>
            </a:pPr>
            <a:r>
              <a:rPr sz="1900" b="0" i="0" lang="he-IL">
                <a:solidFill>
                  <a:srgbClr val="2B2117"/>
                </a:solidFill>
                <a:latin typeface="Alef"/>
                <a:cs typeface="Alef"/>
                <a:ea typeface="Alef"/>
              </a:rPr>
              <a:t>סעיף א'</a:t>
            </a:r>
          </a:p>
          <a:p>
            <a:pPr algn="r" rtl="1">
              <a:lnSpc>
                <a:spcPts val="2850"/>
              </a:lnSpc>
            </a:pPr>
            <a:r>
              <a:rPr sz="1900" b="0" i="0" lang="he-IL">
                <a:solidFill>
                  <a:srgbClr val="2B2117"/>
                </a:solidFill>
                <a:latin typeface="Alef"/>
                <a:cs typeface="Alef"/>
                <a:ea typeface="Alef"/>
              </a:rPr>
              <a:t>(1) הקושי המוסרי-תאולוגי העולה מפסוקים 2-3 הוא: כיצד ייתכן שה' מעמיד את שמואל נביאו בסכנת חיים (שהרי שאול יהרוג אותו אם ישמע על המלכת המלך החדש) הרי ה' אמור להגן על שליחיו? או: כיצד ייתכן שה' מבקש משמואל לשקר, ולא למסור את הסיבה האמיתית להגעתו לבית לחם, הרי אין זה מעשה ראוי.</a:t>
            </a:r>
          </a:p>
          <a:p>
            <a:pPr algn="r" rtl="1">
              <a:lnSpc>
                <a:spcPts val="2850"/>
              </a:lnSpc>
            </a:pPr>
            <a:r>
              <a:rPr sz="1900" b="0" i="0" lang="he-IL">
                <a:solidFill>
                  <a:srgbClr val="2B2117"/>
                </a:solidFill>
                <a:latin typeface="Alef"/>
                <a:cs typeface="Alef"/>
                <a:ea typeface="Alef"/>
              </a:rPr>
              <a:t>(2) בפסוקים 2-3 ה' מספק לשמואל אלבי (סיפור כיסוי), על מנת שהמניע האמיתי להגעתו לבית לחם לא יתגלה: שמואל אמור להגיע לבית לחם באמתלה (תירוץ) שהוא בא לזבוח לה', וכך לא יידעו תושבי העיר שהגיע להמליך מלך חדש, והדבר לא יתגלה לשאול.</a:t>
            </a:r>
          </a:p>
          <a:p>
            <a:pPr algn="r" rtl="1">
              <a:lnSpc>
                <a:spcPts val="2850"/>
              </a:lnSpc>
            </a:pPr>
            <a:r>
              <a:rPr sz="1900" b="0" i="0" lang="he-IL">
                <a:solidFill>
                  <a:srgbClr val="2B2117"/>
                </a:solidFill>
                <a:latin typeface="Alef"/>
                <a:cs typeface="Alef"/>
                <a:ea typeface="Alef"/>
              </a:rPr>
              <a:t>אלבי זה מסביר את הקביעה שאין שמואל צריך להסתמך על ניסים (שה' יציל אותו), אלא יש לפעול בשיקול דעת (לבוא מראש עם אלבי) על מנת להינצל.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משיחת דוד – שאלון 1262</dc:title>
  <dc:subject/>
  <dc:creator/>
  <cp:keywords/>
  <dc:description/>
  <cp:lastModifiedBy/>
  <cp:revision>1</cp:revision>
  <dcterms:created xsi:type="dcterms:W3CDTF">2013-01-27T09:14:16Z</dcterms:created>
  <dcterms:modified xsi:type="dcterms:W3CDTF">2013-01-27T09:15:58Z</dcterms:modified>
  <cp:category/>
</cp:coreProperties>
</file>