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08395" y="1282700"/>
            <a:ext cx="5363210" cy="444500"/>
          </a:xfrm>
          <a:prstGeom prst="rect">
            <a:avLst/>
          </a:prstGeom>
          <a:noFill/>
        </p:spPr>
        <p:txBody>
          <a:bodyPr wrap="square" lIns="0" rIns="0" tIns="0" bIns="0" anchor="t"/>
          <a:lstStyle/>
          <a:p>
            <a:pPr algn="r" rtl="1">
              <a:lnSpc>
                <a:spcPts val="3500"/>
              </a:lnSpc>
            </a:pPr>
            <a:r>
              <a:rPr sz="2400" b="1" i="0" lang="he-IL">
                <a:solidFill>
                  <a:srgbClr val="0047FF"/>
                </a:solidFill>
                <a:latin typeface="IBM Plex Sans Hebrew"/>
                <a:cs typeface="IBM Plex Sans Hebrew"/>
                <a:ea typeface="IBM Plex Sans Hebrew"/>
              </a:rPr>
              <a:t>שמואל א י״ז</a:t>
            </a:r>
          </a:p>
        </p:txBody>
      </p:sp>
      <p:sp>
        <p:nvSpPr>
          <p:cNvPr id="4" name="TextBox 3"/>
          <p:cNvSpPr txBox="1"/>
          <p:nvPr/>
        </p:nvSpPr>
        <p:spPr>
          <a:xfrm>
            <a:off x="6208395" y="1727200"/>
            <a:ext cx="5363210" cy="3048000"/>
          </a:xfrm>
          <a:prstGeom prst="rect">
            <a:avLst/>
          </a:prstGeom>
          <a:noFill/>
        </p:spPr>
        <p:txBody>
          <a:bodyPr wrap="square" lIns="0" rIns="0" tIns="0" bIns="0" anchor="t"/>
          <a:lstStyle/>
          <a:p>
            <a:pPr algn="r" rtl="1">
              <a:lnSpc>
                <a:spcPts val="7559"/>
              </a:lnSpc>
            </a:pPr>
            <a:r>
              <a:rPr sz="7000" b="1" i="0" lang="he-IL">
                <a:solidFill>
                  <a:srgbClr val="111111"/>
                </a:solidFill>
                <a:latin typeface="IBM Plex Sans Hebrew"/>
                <a:cs typeface="IBM Plex Sans Hebrew"/>
                <a:ea typeface="IBM Plex Sans Hebrew"/>
              </a:rPr>
              <a:t>דוד וגוליית</a:t>
            </a:r>
          </a:p>
        </p:txBody>
      </p:sp>
      <p:sp>
        <p:nvSpPr>
          <p:cNvPr id="5" name="TextBox 4"/>
          <p:cNvSpPr txBox="1"/>
          <p:nvPr/>
        </p:nvSpPr>
        <p:spPr>
          <a:xfrm>
            <a:off x="6208395" y="4775200"/>
            <a:ext cx="5363210" cy="406400"/>
          </a:xfrm>
          <a:prstGeom prst="rect">
            <a:avLst/>
          </a:prstGeom>
          <a:noFill/>
        </p:spPr>
        <p:txBody>
          <a:bodyPr wrap="square" lIns="0" rIns="0" tIns="0" bIns="0" anchor="t"/>
          <a:lstStyle/>
          <a:p>
            <a:pPr algn="r" rtl="1">
              <a:lnSpc>
                <a:spcPts val="3200"/>
              </a:lnSpc>
            </a:pPr>
            <a:r>
              <a:rPr sz="1800" b="0" i="0" lang="he-IL">
                <a:solidFill>
                  <a:srgbClr val="111111"/>
                </a:solidFill>
                <a:latin typeface="IBM Plex Sans Hebrew"/>
                <a:cs typeface="IBM Plex Sans Hebrew"/>
                <a:ea typeface="IBM Plex Sans Hebrew"/>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פתיחה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מטרות השיעור</a:t>
            </a:r>
          </a:p>
        </p:txBody>
      </p:sp>
      <p:sp>
        <p:nvSpPr>
          <p:cNvPr id="5" name="TextBox 4"/>
          <p:cNvSpPr txBox="1"/>
          <p:nvPr/>
        </p:nvSpPr>
        <p:spPr>
          <a:xfrm>
            <a:off x="10706100" y="18478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1</a:t>
            </a:r>
          </a:p>
        </p:txBody>
      </p:sp>
      <p:sp>
        <p:nvSpPr>
          <p:cNvPr id="6" name="TextBox 5"/>
          <p:cNvSpPr txBox="1"/>
          <p:nvPr/>
        </p:nvSpPr>
        <p:spPr>
          <a:xfrm>
            <a:off x="4611941" y="17526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נכיר את הסיפור «דוד וגוליית» (שמואל א י״ז) ואת הדמויות בו</a:t>
            </a:r>
          </a:p>
        </p:txBody>
      </p:sp>
      <p:sp>
        <p:nvSpPr>
          <p:cNvPr id="7" name="TextBox 6"/>
          <p:cNvSpPr txBox="1"/>
          <p:nvPr/>
        </p:nvSpPr>
        <p:spPr>
          <a:xfrm>
            <a:off x="10706100" y="30162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2</a:t>
            </a:r>
          </a:p>
        </p:txBody>
      </p:sp>
      <p:sp>
        <p:nvSpPr>
          <p:cNvPr id="8" name="TextBox 7"/>
          <p:cNvSpPr txBox="1"/>
          <p:nvPr/>
        </p:nvSpPr>
        <p:spPr>
          <a:xfrm>
            <a:off x="4611941" y="29210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נבחן כיצד הסיפור מבטא את התמה «שמואל א»</a:t>
            </a:r>
          </a:p>
        </p:txBody>
      </p:sp>
      <p:sp>
        <p:nvSpPr>
          <p:cNvPr id="9" name="TextBox 8"/>
          <p:cNvSpPr txBox="1"/>
          <p:nvPr/>
        </p:nvSpPr>
        <p:spPr>
          <a:xfrm>
            <a:off x="10706100" y="41846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3</a:t>
            </a:r>
          </a:p>
        </p:txBody>
      </p:sp>
      <p:sp>
        <p:nvSpPr>
          <p:cNvPr id="10" name="TextBox 9"/>
          <p:cNvSpPr txBox="1"/>
          <p:nvPr/>
        </p:nvSpPr>
        <p:spPr>
          <a:xfrm>
            <a:off x="4611941" y="40894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נקרא פסוקי מפתח ונעמיק בפירוש רש"י ורד"ק</a:t>
            </a:r>
          </a:p>
        </p:txBody>
      </p:sp>
      <p:sp>
        <p:nvSpPr>
          <p:cNvPr id="11" name="TextBox 10"/>
          <p:cNvSpPr txBox="1"/>
          <p:nvPr/>
        </p:nvSpPr>
        <p:spPr>
          <a:xfrm>
            <a:off x="10706100" y="53530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4</a:t>
            </a:r>
          </a:p>
        </p:txBody>
      </p:sp>
      <p:sp>
        <p:nvSpPr>
          <p:cNvPr id="12" name="TextBox 11"/>
          <p:cNvSpPr txBox="1"/>
          <p:nvPr/>
        </p:nvSpPr>
        <p:spPr>
          <a:xfrm>
            <a:off x="4611941" y="52578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הדמויות בסיפור</a:t>
            </a:r>
          </a:p>
        </p:txBody>
      </p:sp>
      <p:sp>
        <p:nvSpPr>
          <p:cNvPr id="5" name="TextBox 4"/>
          <p:cNvSpPr txBox="1"/>
          <p:nvPr/>
        </p:nvSpPr>
        <p:spPr>
          <a:xfrm>
            <a:off x="67803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דוד</a:t>
            </a:r>
          </a:p>
        </p:txBody>
      </p:sp>
      <p:sp>
        <p:nvSpPr>
          <p:cNvPr id="6" name="TextBox 5"/>
          <p:cNvSpPr txBox="1"/>
          <p:nvPr/>
        </p:nvSpPr>
        <p:spPr>
          <a:xfrm>
            <a:off x="6780339" y="25019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דוד רץ ומטיל אבן במקלעת, ״ויטבע האבן במצחו ויפל על פניו ארצה״.</a:t>
            </a:r>
          </a:p>
        </p:txBody>
      </p:sp>
      <p:sp>
        <p:nvSpPr>
          <p:cNvPr id="7" name="TextBox 6"/>
          <p:cNvSpPr txBox="1"/>
          <p:nvPr/>
        </p:nvSpPr>
        <p:spPr>
          <a:xfrm>
            <a:off x="17130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שאול</a:t>
            </a:r>
          </a:p>
        </p:txBody>
      </p:sp>
      <p:sp>
        <p:nvSpPr>
          <p:cNvPr id="8" name="TextBox 7"/>
          <p:cNvSpPr txBox="1"/>
          <p:nvPr/>
        </p:nvSpPr>
        <p:spPr>
          <a:xfrm>
            <a:off x="1713039" y="25019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שאול מלביש אותו במדיו, אך דוד אינו יכול ללכת בהם ומסיר אותם.</a:t>
            </a:r>
          </a:p>
        </p:txBody>
      </p:sp>
      <p:sp>
        <p:nvSpPr>
          <p:cNvPr id="9" name="TextBox 8"/>
          <p:cNvSpPr txBox="1"/>
          <p:nvPr/>
        </p:nvSpPr>
        <p:spPr>
          <a:xfrm>
            <a:off x="6780339" y="43434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גלית</a:t>
            </a:r>
          </a:p>
        </p:txBody>
      </p:sp>
      <p:sp>
        <p:nvSpPr>
          <p:cNvPr id="10" name="TextBox 9"/>
          <p:cNvSpPr txBox="1"/>
          <p:nvPr/>
        </p:nvSpPr>
        <p:spPr>
          <a:xfrm>
            <a:off x="6780339" y="49022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גלית מזלזל: ״הכלב אנכי כי אתה בא אלי במקלות״.</a:t>
            </a:r>
          </a:p>
        </p:txBody>
      </p:sp>
      <p:sp>
        <p:nvSpPr>
          <p:cNvPr id="11" name="TextBox 10"/>
          <p:cNvSpPr txBox="1"/>
          <p:nvPr/>
        </p:nvSpPr>
        <p:spPr>
          <a:xfrm>
            <a:off x="1713039" y="43434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ישי</a:t>
            </a:r>
          </a:p>
        </p:txBody>
      </p:sp>
      <p:sp>
        <p:nvSpPr>
          <p:cNvPr id="12" name="TextBox 11"/>
          <p:cNvSpPr txBox="1"/>
          <p:nvPr/>
        </p:nvSpPr>
        <p:spPr>
          <a:xfrm>
            <a:off x="1713039" y="49022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דוד, בן ישי, הולך ושב מצאן אביו בבית לחם.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רצף האירועים</a:t>
            </a:r>
          </a:p>
        </p:txBody>
      </p:sp>
      <p:sp>
        <p:nvSpPr>
          <p:cNvPr id="5" name="TextBox 4"/>
          <p:cNvSpPr txBox="1"/>
          <p:nvPr/>
        </p:nvSpPr>
        <p:spPr>
          <a:xfrm>
            <a:off x="1000601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1</a:t>
            </a:r>
          </a:p>
        </p:txBody>
      </p:sp>
      <p:sp>
        <p:nvSpPr>
          <p:cNvPr id="6" name="TextBox 5"/>
          <p:cNvSpPr txBox="1"/>
          <p:nvPr/>
        </p:nvSpPr>
        <p:spPr>
          <a:xfrm>
            <a:off x="925075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גוליית מאתגר את צבא ישראל ארבעים יום.</a:t>
            </a:r>
          </a:p>
        </p:txBody>
      </p:sp>
      <p:sp>
        <p:nvSpPr>
          <p:cNvPr id="7" name="TextBox 6"/>
          <p:cNvSpPr txBox="1"/>
          <p:nvPr/>
        </p:nvSpPr>
        <p:spPr>
          <a:xfrm>
            <a:off x="747553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2</a:t>
            </a:r>
          </a:p>
        </p:txBody>
      </p:sp>
      <p:sp>
        <p:nvSpPr>
          <p:cNvPr id="8" name="TextBox 7"/>
          <p:cNvSpPr txBox="1"/>
          <p:nvPr/>
        </p:nvSpPr>
        <p:spPr>
          <a:xfrm>
            <a:off x="672028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דוד מגיע אל המערכה ומשוחח עם החיילים ועם שאול.</a:t>
            </a:r>
          </a:p>
        </p:txBody>
      </p:sp>
      <p:sp>
        <p:nvSpPr>
          <p:cNvPr id="9" name="TextBox 8"/>
          <p:cNvSpPr txBox="1"/>
          <p:nvPr/>
        </p:nvSpPr>
        <p:spPr>
          <a:xfrm>
            <a:off x="494506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3</a:t>
            </a:r>
          </a:p>
        </p:txBody>
      </p:sp>
      <p:sp>
        <p:nvSpPr>
          <p:cNvPr id="10" name="TextBox 9"/>
          <p:cNvSpPr txBox="1"/>
          <p:nvPr/>
        </p:nvSpPr>
        <p:spPr>
          <a:xfrm>
            <a:off x="418980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דוד בוטח בה׳: ״אתה בא אלי בחרב...</a:t>
            </a:r>
          </a:p>
        </p:txBody>
      </p:sp>
      <p:sp>
        <p:nvSpPr>
          <p:cNvPr id="11" name="TextBox 10"/>
          <p:cNvSpPr txBox="1"/>
          <p:nvPr/>
        </p:nvSpPr>
        <p:spPr>
          <a:xfrm>
            <a:off x="241458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4</a:t>
            </a:r>
          </a:p>
        </p:txBody>
      </p:sp>
      <p:sp>
        <p:nvSpPr>
          <p:cNvPr id="12" name="TextBox 11"/>
          <p:cNvSpPr txBox="1"/>
          <p:nvPr/>
        </p:nvSpPr>
        <p:spPr>
          <a:xfrm>
            <a:off x="165933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הוא הורג את גוליית באבן והפלשתים נסים.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1/5</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שמואל א י"ז, ו'</a:t>
            </a:r>
          </a:p>
        </p:txBody>
      </p:sp>
      <p:sp>
        <p:nvSpPr>
          <p:cNvPr id="5" name="TextBox 4"/>
          <p:cNvSpPr txBox="1"/>
          <p:nvPr/>
        </p:nvSpPr>
        <p:spPr>
          <a:xfrm>
            <a:off x="1834578" y="3036887"/>
            <a:ext cx="9195943" cy="91122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וּמִצְחַת נְחֹשֶׁת עַל־רַגְלָיו וְכִידוֹן</a:t>
            </a:r>
            <a:r>
              <a:rPr sz="4100" b="0" i="0" lang="he-IL">
                <a:solidFill>
                  <a:srgbClr val="111111"/>
                </a:solidFill>
                <a:latin typeface="Frank Ruhl Libre"/>
                <a:cs typeface="Frank Ruhl Libre"/>
                <a:ea typeface="Frank Ruhl Libre"/>
              </a:rPr>
              <a:t> נְחֹשֶׁת בֵּין כְּתֵפָיו</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הפלשתים מתכנסים בשוכה ושאול ישראל נערך מולם בעמק האלה.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2/5</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שמואל א י"ז, י"ב</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וְדָוִד בֶּן־אִישׁ אֶפְרָתִי הַזֶּה</a:t>
            </a:r>
            <a:r>
              <a:rPr sz="4100" b="0" i="0" lang="he-IL">
                <a:solidFill>
                  <a:srgbClr val="111111"/>
                </a:solidFill>
                <a:latin typeface="Frank Ruhl Libre"/>
                <a:cs typeface="Frank Ruhl Libre"/>
                <a:ea typeface="Frank Ruhl Libre"/>
              </a:rPr>
              <a:t> מִבֵּית לֶחֶם יְהוּדָה וּשְׁמוֹ יִשַׁי וְלוֹ שְׁמֹנָה בָנִים וְהָאִישׁ בִּימֵי שָׁאוּל זָקֵן בָּא בַאֲנָשִׁים</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דוד, בן ישי, הולך ושב מצאן אביו בבית לחם.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3/5</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שמואל א י"ז, ל"ב</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וַיֹּאמֶר דָּוִד אֶל־שָׁאוּל </a:t>
            </a:r>
            <a:r>
              <a:rPr sz="4100" b="0" i="0" lang="he-IL">
                <a:solidFill>
                  <a:srgbClr val="FFFFFF"/>
                </a:solidFill>
                <a:latin typeface="Frank Ruhl Libre"/>
                <a:cs typeface="Frank Ruhl Libre"/>
                <a:ea typeface="Frank Ruhl Libre"/>
              </a:rPr>
              <a:t>אַל־יִפֹּל לֵב־אָדָם עָלָיו עַבְדְּךָ יֵלֵךְ</a:t>
            </a:r>
            <a:r>
              <a:rPr sz="4100" b="0" i="0" lang="he-IL">
                <a:solidFill>
                  <a:srgbClr val="111111"/>
                </a:solidFill>
                <a:latin typeface="Frank Ruhl Libre"/>
                <a:cs typeface="Frank Ruhl Libre"/>
                <a:ea typeface="Frank Ruhl Libre"/>
              </a:rPr>
              <a:t> וְנִלְחַם עִם־הַפְּלִשְׁתִּי הַזֶּה</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דוד אומר לשאול ״אל יפל לב אדם עליו עבדך ילך ונלחם עם הפלשתי הזה״.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4/5</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שמואל א י"ז, מ"א</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וַיֵּלֶךְ הַפְּלִשְׁתִּי הֹלֵךְ וְקָרֵב</a:t>
            </a:r>
            <a:r>
              <a:rPr sz="4100" b="0" i="0" lang="he-IL">
                <a:solidFill>
                  <a:srgbClr val="111111"/>
                </a:solidFill>
                <a:latin typeface="Frank Ruhl Libre"/>
                <a:cs typeface="Frank Ruhl Libre"/>
                <a:ea typeface="Frank Ruhl Libre"/>
              </a:rPr>
              <a:t> אֶל־דָּוִד וְהָאִישׁ נֹשֵׂא הַצִּנָּה לְפָנָיו</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גלית מזלזל: ״הכלב אנכי כי אתה בא אלי במקלות״.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5/5</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שמואל א י"ז, נ"ז</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וּכְשׁוּב דָּוִד מֵהַכּוֹת אֶת־הַפְּלִשְׁתִּי</a:t>
            </a:r>
            <a:r>
              <a:rPr sz="4100" b="0" i="0" lang="he-IL">
                <a:solidFill>
                  <a:srgbClr val="111111"/>
                </a:solidFill>
                <a:latin typeface="Frank Ruhl Libre"/>
                <a:cs typeface="Frank Ruhl Libre"/>
                <a:ea typeface="Frank Ruhl Libre"/>
              </a:rPr>
              <a:t> וַיִּקַּח אֹתוֹ אַבְנֵר וַיְבִאֵהוּ לִפְנֵי שָׁאוּל וְרֹאשׁ הַפְּלִשְׁתִּי בְּיָדוֹ</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שאול שואל את אבנר ״בן מי זה הנער״.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מילים ומושגים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ביאורי מילים</a:t>
            </a:r>
          </a:p>
        </p:txBody>
      </p:sp>
      <p:sp>
        <p:nvSpPr>
          <p:cNvPr id="5" name="TextBox 4"/>
          <p:cNvSpPr txBox="1"/>
          <p:nvPr/>
        </p:nvSpPr>
        <p:spPr>
          <a:xfrm>
            <a:off x="84035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מילה מנחה</a:t>
            </a:r>
          </a:p>
        </p:txBody>
      </p:sp>
      <p:sp>
        <p:nvSpPr>
          <p:cNvPr id="6" name="TextBox 5"/>
          <p:cNvSpPr txBox="1"/>
          <p:nvPr/>
        </p:nvSpPr>
        <p:spPr>
          <a:xfrm>
            <a:off x="84035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50380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מספר טיפולוגי</a:t>
            </a:r>
          </a:p>
        </p:txBody>
      </p:sp>
      <p:sp>
        <p:nvSpPr>
          <p:cNvPr id="8" name="TextBox 7"/>
          <p:cNvSpPr txBox="1"/>
          <p:nvPr/>
        </p:nvSpPr>
        <p:spPr>
          <a:xfrm>
            <a:off x="50380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מספרים מסוימים חוזרים במקרא הרבה יותר ממספרים אחרים.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רש"י</a:t>
            </a:r>
          </a:p>
        </p:txBody>
      </p:sp>
      <p:sp>
        <p:nvSpPr>
          <p:cNvPr id="5" name="TextBox 4"/>
          <p:cNvSpPr txBox="1"/>
          <p:nvPr/>
        </p:nvSpPr>
        <p:spPr>
          <a:xfrm>
            <a:off x="1833245" y="20764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רש"י על שמואל א י"ז, ו'</a:t>
            </a:r>
          </a:p>
        </p:txBody>
      </p:sp>
      <p:sp>
        <p:nvSpPr>
          <p:cNvPr id="6" name="TextBox 5"/>
          <p:cNvSpPr txBox="1"/>
          <p:nvPr/>
        </p:nvSpPr>
        <p:spPr>
          <a:xfrm>
            <a:off x="1833245" y="2508250"/>
            <a:ext cx="9287510" cy="18288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וְכִידוֹן נְחֹשֶׁת</a:t>
            </a:r>
            <a:r>
              <a:rPr sz="3000" b="0" i="0" lang="he-IL">
                <a:solidFill>
                  <a:srgbClr val="111111"/>
                </a:solidFill>
                <a:latin typeface="Noto Serif Hebrew"/>
                <a:cs typeface="Noto Serif Hebrew"/>
                <a:ea typeface="Noto Serif Hebrew"/>
              </a:rPr>
              <a:t>. תִּרְגֵּם יוֹנָתָן: ״וּמְסַחֲפָא דִנְחָשָׁא נָפֵיק מִן קוֹלְסָא וּמְטַל בֵּין כַּתְפוֹהִי״. פֵּירוּשׁ: כְּמִין חֲנִית נְחֹשֶׁת בּוֹלֶטֶת מִן הַכּוֹבַע, וְנִמְשֶׁכֶת בֵּין כְּתֵפָיו, לְהָגֵן עַל צַוָּארוֹ מִן הַחֶרֶב:</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מסביר רש"י על «וְכִידוֹן נְחֹשֶׁת»?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רד"ק</a:t>
            </a:r>
          </a:p>
        </p:txBody>
      </p:sp>
      <p:sp>
        <p:nvSpPr>
          <p:cNvPr id="5" name="TextBox 4"/>
          <p:cNvSpPr txBox="1"/>
          <p:nvPr/>
        </p:nvSpPr>
        <p:spPr>
          <a:xfrm>
            <a:off x="1833245" y="20764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רד"ק על שמואל א י"ז, י"ב</a:t>
            </a:r>
          </a:p>
        </p:txBody>
      </p:sp>
      <p:sp>
        <p:nvSpPr>
          <p:cNvPr id="6" name="TextBox 5"/>
          <p:cNvSpPr txBox="1"/>
          <p:nvPr/>
        </p:nvSpPr>
        <p:spPr>
          <a:xfrm>
            <a:off x="1833245" y="2508250"/>
            <a:ext cx="9287510" cy="18288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ודוד בן איש אפרתי הזה</a:t>
            </a:r>
            <a:r>
              <a:rPr sz="3000" b="0" i="0" lang="he-IL">
                <a:solidFill>
                  <a:srgbClr val="111111"/>
                </a:solidFill>
                <a:latin typeface="Noto Serif Hebrew"/>
                <a:cs typeface="Noto Serif Hebrew"/>
                <a:ea typeface="Noto Serif Hebrew"/>
              </a:rPr>
              <a:t>. אמר הזה לפי שזכרו למעלה שהיה מנגן לפני שאול וזכרו הנה לספר ענינו היאך בא להלחם עם הפלשתי כי לא היה תמיד עם שאול אלא הולך ושב ...</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1/3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1</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א׳–י״א («גוליית»).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2/3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2</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ל״ב–מ׳ («דוד לפני שאול»).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3/3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3</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נ״ה–נ״ח («שאול ואבנר»).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דיון בכיתה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מה דעתכם?</a:t>
            </a:r>
          </a:p>
        </p:txBody>
      </p:sp>
      <p:sp>
        <p:nvSpPr>
          <p:cNvPr id="5" name="TextBox 4"/>
          <p:cNvSpPr txBox="1"/>
          <p:nvPr/>
        </p:nvSpPr>
        <p:spPr>
          <a:xfrm>
            <a:off x="4925060" y="18796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מה לדעתכם המסר המרכזי של שמואל א י״ז?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סיכום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מפת מושגים</a:t>
            </a:r>
          </a:p>
        </p:txBody>
      </p:sp>
      <p:sp>
        <p:nvSpPr>
          <p:cNvPr id="5" name="TextBox 4"/>
          <p:cNvSpPr txBox="1"/>
          <p:nvPr/>
        </p:nvSpPr>
        <p:spPr>
          <a:xfrm>
            <a:off x="5234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IBM Plex Sans Hebrew"/>
                <a:cs typeface="IBM Plex Sans Hebrew"/>
                <a:ea typeface="IBM Plex Sans Hebrew"/>
              </a:rPr>
              <a:t>דוד וגוליית</a:t>
            </a:r>
          </a:p>
        </p:txBody>
      </p:sp>
      <p:sp>
        <p:nvSpPr>
          <p:cNvPr id="6" name="TextBox 5"/>
          <p:cNvSpPr txBox="1"/>
          <p:nvPr/>
        </p:nvSpPr>
        <p:spPr>
          <a:xfrm>
            <a:off x="799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גוליית</a:t>
            </a:r>
          </a:p>
        </p:txBody>
      </p:sp>
      <p:sp>
        <p:nvSpPr>
          <p:cNvPr id="7" name="TextBox 6"/>
          <p:cNvSpPr txBox="1"/>
          <p:nvPr/>
        </p:nvSpPr>
        <p:spPr>
          <a:xfrm>
            <a:off x="164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דוד בא למערכה</a:t>
            </a:r>
          </a:p>
        </p:txBody>
      </p:sp>
      <p:sp>
        <p:nvSpPr>
          <p:cNvPr id="8" name="TextBox 7"/>
          <p:cNvSpPr txBox="1"/>
          <p:nvPr/>
        </p:nvSpPr>
        <p:spPr>
          <a:xfrm>
            <a:off x="799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דוד לפני שאול</a:t>
            </a:r>
          </a:p>
        </p:txBody>
      </p:sp>
      <p:sp>
        <p:nvSpPr>
          <p:cNvPr id="9" name="TextBox 8"/>
          <p:cNvSpPr txBox="1"/>
          <p:nvPr/>
        </p:nvSpPr>
        <p:spPr>
          <a:xfrm>
            <a:off x="164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הקרב</a:t>
            </a:r>
          </a:p>
        </p:txBody>
      </p:sp>
      <p:sp>
        <p:nvSpPr>
          <p:cNvPr id="10" name="TextBox 9"/>
          <p:cNvSpPr txBox="1"/>
          <p:nvPr/>
        </p:nvSpPr>
        <p:spPr>
          <a:xfrm>
            <a:off x="7991284" y="5130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שאול ואבנר</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תרגול לקראת הבגרות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בסגנון בגרות</a:t>
            </a:r>
          </a:p>
        </p:txBody>
      </p:sp>
      <p:sp>
        <p:nvSpPr>
          <p:cNvPr id="5" name="TextBox 4"/>
          <p:cNvSpPr txBox="1"/>
          <p:nvPr/>
        </p:nvSpPr>
        <p:spPr>
          <a:xfrm>
            <a:off x="1702435" y="1905000"/>
            <a:ext cx="9549130" cy="4191000"/>
          </a:xfrm>
          <a:prstGeom prst="rect">
            <a:avLst/>
          </a:prstGeom>
          <a:noFill/>
        </p:spPr>
        <p:txBody>
          <a:bodyPr wrap="square" lIns="0" rIns="0" tIns="0" bIns="0" anchor="t"/>
          <a:lstStyle/>
          <a:p>
            <a:pPr algn="r" rtl="1">
              <a:lnSpc>
                <a:spcPts val="3000"/>
              </a:lnSpc>
            </a:pPr>
            <a:r>
              <a:rPr sz="2000" b="0" i="0" lang="he-IL">
                <a:solidFill>
                  <a:srgbClr val="111111"/>
                </a:solidFill>
                <a:latin typeface="IBM Plex Sans Hebrew"/>
                <a:cs typeface="IBM Plex Sans Hebrew"/>
                <a:ea typeface="IBM Plex Sans Hebrew"/>
              </a:rPr>
              <a:t>(קיץ תשפ"ב (שאלון 1262))</a:t>
            </a:r>
          </a:p>
          <a:p>
            <a:pPr algn="r" rtl="1">
              <a:lnSpc>
                <a:spcPts val="3000"/>
              </a:lnSpc>
            </a:pPr>
            <a:r>
              <a:rPr sz="2000" b="0" i="0" lang="he-IL">
                <a:solidFill>
                  <a:srgbClr val="111111"/>
                </a:solidFill>
                <a:latin typeface="IBM Plex Sans Hebrew"/>
                <a:cs typeface="IBM Plex Sans Hebrew"/>
                <a:ea typeface="IBM Plex Sans Hebrew"/>
              </a:rPr>
              <a:t>4. קראו שמואל א, פרק י"ז, פסוקים א'-ז' ופסוקים ל"ב-מ"ט.</a:t>
            </a:r>
          </a:p>
          <a:p>
            <a:pPr algn="r" rtl="1">
              <a:lnSpc>
                <a:spcPts val="3000"/>
              </a:lnSpc>
            </a:pPr>
            <a:r>
              <a:rPr sz="2000" b="0" i="0" lang="he-IL">
                <a:solidFill>
                  <a:srgbClr val="111111"/>
                </a:solidFill>
                <a:latin typeface="IBM Plex Sans Hebrew"/>
                <a:cs typeface="IBM Plex Sans Hebrew"/>
                <a:ea typeface="IBM Plex Sans Hebrew"/>
              </a:rPr>
              <a:t>א. דוד בחר להילחם בגוליית הפלשתי בלי להיעזר בשריון ובנשק של שאול. (1) הביאו ראיה אחת המלמדת שדוד נהג באחריות כאשר בחר לוותר על השריון ועל הנשק של שאול. הסבירו את הראיה, ובססו אותה על הכתוב. (6 נקודות) (2) הביאו ראיה אחת המלמדת שדוד נהג בחוסר אחריות כאשר לא לקח את השריון ואת הנשק של שאול. הסבירו את הראיה, ובססו אותה על הכתוב.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1</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א׳–י״א («גוליית»).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הפלשתים מתכנסים בשוכה ושאול ישראל נערך מולם בעמק האלה. ״ויצא איש הבנים ממחנות פלשתים גלית שמו מגת גבהו שש אמות וזרת״. לגלית שריון קשקשים וחנית כמנור אורגים.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2</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ל״ב–מ׳ («דוד לפני שאול»).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דוד אומר לשאול ״אל יפל לב אדם עליו עבדך ילך ונלחם עם הפלשתי הזה״. שאול משיב ״לא תוכל... כי נער אתה והוא איש מלחמה מנעריו״.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3</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נ״ה–נ״ח («שאול ואבנר»).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שאול שואל את אבנר ״בן מי זה הנער״. הפרט מסביר שמוצא דוד היה לא ידוע לשאול בחצר, ואולי זו מסורת אחרת על היכרות.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(1/2)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זהו המחוון (דף התשובות) הרשמי לשאלה 4 בפרק על דוד וגוליית (שמואל א', פרק י"ז). המחוון הזה מצוין כי הוא מראה איך אפשר לפרש את אותו המעשה (ויתור על השריון) משני כיוונים הפוכים – ולקבל את כל הנקודות בשני המקרים.</a:t>
            </a:r>
          </a:p>
          <a:p>
            <a:pPr algn="r" rtl="1">
              <a:lnSpc>
                <a:spcPts val="2850"/>
              </a:lnSpc>
            </a:pPr>
            <a:r>
              <a:rPr sz="1900" b="0" i="0" lang="he-IL">
                <a:solidFill>
                  <a:srgbClr val="111111"/>
                </a:solidFill>
                <a:latin typeface="IBM Plex Sans Hebrew"/>
                <a:cs typeface="IBM Plex Sans Hebrew"/>
                <a:ea typeface="IBM Plex Sans Hebrew"/>
              </a:rPr>
              <a:t>להלן תמלול הטקסט מהתמונה בתוספת דגשים לבחינה:</a:t>
            </a:r>
          </a:p>
          <a:p>
            <a:pPr algn="r" rtl="1">
              <a:lnSpc>
                <a:spcPts val="2850"/>
              </a:lnSpc>
            </a:pPr>
            <a:r>
              <a:rPr sz="1900" b="0" i="0" lang="he-IL">
                <a:solidFill>
                  <a:srgbClr val="111111"/>
                </a:solidFill>
                <a:latin typeface="IBM Plex Sans Hebrew"/>
                <a:cs typeface="IBM Plex Sans Hebrew"/>
                <a:ea typeface="IBM Plex Sans Hebrew"/>
              </a:rPr>
              <a:t>תמלול: שאלה 4 (דוד וגוליית)</a:t>
            </a:r>
          </a:p>
          <a:p>
            <a:pPr algn="r" rtl="1">
              <a:lnSpc>
                <a:spcPts val="2850"/>
              </a:lnSpc>
            </a:pPr>
            <a:r>
              <a:rPr sz="1900" b="0" i="0" lang="he-IL">
                <a:solidFill>
                  <a:srgbClr val="111111"/>
                </a:solidFill>
                <a:latin typeface="IBM Plex Sans Hebrew"/>
                <a:cs typeface="IBM Plex Sans Hebrew"/>
                <a:ea typeface="IBM Plex Sans Hebrew"/>
              </a:rPr>
              <a:t>סעיף א'</a:t>
            </a:r>
          </a:p>
          <a:p>
            <a:pPr algn="r" rtl="1">
              <a:lnSpc>
                <a:spcPts val="2850"/>
              </a:lnSpc>
            </a:pPr>
            <a:r>
              <a:rPr sz="1900" b="0" i="0" lang="he-IL">
                <a:solidFill>
                  <a:srgbClr val="111111"/>
                </a:solidFill>
                <a:latin typeface="IBM Plex Sans Hebrew"/>
                <a:cs typeface="IBM Plex Sans Hebrew"/>
                <a:ea typeface="IBM Plex Sans Hebrew"/>
              </a:rPr>
              <a:t>(1) דוד נהג באחריות כאשר בחר לוותר על השריון והנשק של שאול:</a:t>
            </a:r>
          </a:p>
          <a:p>
            <a:pPr algn="r" rtl="1">
              <a:lnSpc>
                <a:spcPts val="2850"/>
              </a:lnSpc>
            </a:pPr>
            <a:r>
              <a:rPr sz="1900" b="0" i="0" lang="he-IL">
                <a:solidFill>
                  <a:srgbClr val="111111"/>
                </a:solidFill>
                <a:latin typeface="IBM Plex Sans Hebrew"/>
                <a:cs typeface="IBM Plex Sans Hebrew"/>
                <a:ea typeface="IBM Plex Sans Hebrew"/>
              </a:rPr>
              <a:t>לביסוס: "וַיַּחְגֹּר דָּוִד אֶת חַרְבוֹ מֵעַל לְמַדָּיו וַיֹּאֶל לָלֶכֶת כִּי לֹא נִסָּה וַיֹּאמֶר דָּוִד אֶל שָׁאוּל לֹא אוּכַל לָלֶכֶת בָּאֵלֶּה כִּי לֹא נִסֵּיתִי".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(2/2)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הסבר: דוד אינו מנוסה בשימוש בשריון ובנשק של שאול, דבר העלול להכביד על תנועותיו ולהקשות עליו בקרב מול גוליית.</a:t>
            </a:r>
          </a:p>
          <a:p>
            <a:pPr algn="r" rtl="1">
              <a:lnSpc>
                <a:spcPts val="2850"/>
              </a:lnSpc>
            </a:pPr>
            <a:r>
              <a:rPr sz="1900" b="0" i="0" lang="he-IL">
                <a:solidFill>
                  <a:srgbClr val="111111"/>
                </a:solidFill>
                <a:latin typeface="IBM Plex Sans Hebrew"/>
                <a:cs typeface="IBM Plex Sans Hebrew"/>
                <a:ea typeface="IBM Plex Sans Hebrew"/>
              </a:rPr>
              <a:t>(2) דוד נהג בחוסר אחריות כאשר לא לקח את השריון והנשק של שאול:</a:t>
            </a:r>
          </a:p>
          <a:p>
            <a:pPr algn="r" rtl="1">
              <a:lnSpc>
                <a:spcPts val="2850"/>
              </a:lnSpc>
            </a:pPr>
            <a:r>
              <a:rPr sz="1900" b="0" i="0" lang="he-IL">
                <a:solidFill>
                  <a:srgbClr val="111111"/>
                </a:solidFill>
                <a:latin typeface="IBM Plex Sans Hebrew"/>
                <a:cs typeface="IBM Plex Sans Hebrew"/>
                <a:ea typeface="IBM Plex Sans Hebrew"/>
              </a:rPr>
              <a:t>לביסוס: "וַיֹּאמֶר שָׁאוּל אֶל דָּוִד לֹא תוּכַל לָלֶכֶת אֶל הַפְּלִשְׁתִּי הַזֶּה לְהִלָּחֵם עִמּוֹ כִּי נַעַר אַתָּה וְהוּא אִישׁ מִלְחָמָה מִנְּעֻרָיו".</a:t>
            </a:r>
          </a:p>
          <a:p>
            <a:pPr algn="r" rtl="1">
              <a:lnSpc>
                <a:spcPts val="2850"/>
              </a:lnSpc>
            </a:pPr>
            <a:r>
              <a:rPr sz="1900" b="0" i="0" lang="he-IL">
                <a:solidFill>
                  <a:srgbClr val="111111"/>
                </a:solidFill>
                <a:latin typeface="IBM Plex Sans Hebrew"/>
                <a:cs typeface="IBM Plex Sans Hebrew"/>
                <a:ea typeface="IBM Plex Sans Hebrew"/>
              </a:rPr>
              <a:t>הסבר: דוד נער צעיר, חסר ניסיון בלחימה, יוצא לקרב מול גוליית הענק, הלוחם המנוסה, ללא מגן על גופו וללא כלי נשק.</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דוד וגוליית – שאלון 1262</dc:title>
  <dc:subject/>
  <dc:creator/>
  <cp:keywords/>
  <dc:description/>
  <cp:lastModifiedBy/>
  <cp:revision>1</cp:revision>
  <dcterms:created xsi:type="dcterms:W3CDTF">2013-01-27T09:14:16Z</dcterms:created>
  <dcterms:modified xsi:type="dcterms:W3CDTF">2013-01-27T09:15:58Z</dcterms:modified>
  <cp:category/>
</cp:coreProperties>
</file>