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771955" y="1270000"/>
            <a:ext cx="1658044"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שמואל א י״ח</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דוד ושאול: אהבה וקנאה</a:t>
            </a:r>
          </a:p>
        </p:txBody>
      </p:sp>
      <p:sp>
        <p:nvSpPr>
          <p:cNvPr id="5" name="TextBox 4"/>
          <p:cNvSpPr txBox="1"/>
          <p:nvPr/>
        </p:nvSpPr>
        <p:spPr>
          <a:xfrm>
            <a:off x="8917819" y="4533900"/>
            <a:ext cx="2497755"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«דוד ושאול: אהבה וקנאה» (שמואל א י״ח)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«שמואל א»</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414401"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דוד</a:t>
            </a:r>
          </a:p>
        </p:txBody>
      </p:sp>
      <p:sp>
        <p:nvSpPr>
          <p:cNvPr id="6" name="TextBox 5"/>
          <p:cNvSpPr txBox="1"/>
          <p:nvPr/>
        </p:nvSpPr>
        <p:spPr>
          <a:xfrm>
            <a:off x="6422059"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הוא איב לדוד כל הימים, ודוד מצליח יותר מכל עבדי שאול, ושמו נקר.</a:t>
            </a:r>
          </a:p>
        </p:txBody>
      </p:sp>
      <p:sp>
        <p:nvSpPr>
          <p:cNvPr id="7" name="TextBox 6"/>
          <p:cNvSpPr txBox="1"/>
          <p:nvPr/>
        </p:nvSpPr>
        <p:spPr>
          <a:xfrm>
            <a:off x="983478"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שאול</a:t>
            </a:r>
          </a:p>
        </p:txBody>
      </p:sp>
      <p:sp>
        <p:nvSpPr>
          <p:cNvPr id="8" name="TextBox 7"/>
          <p:cNvSpPr txBox="1"/>
          <p:nvPr/>
        </p:nvSpPr>
        <p:spPr>
          <a:xfrm>
            <a:off x="965957"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וייראָ שאול מפני דוד כי היה ה׳ עמו ומעם שאול סר.</a:t>
            </a:r>
          </a:p>
        </p:txBody>
      </p:sp>
      <p:sp>
        <p:nvSpPr>
          <p:cNvPr id="9" name="TextBox 8"/>
          <p:cNvSpPr txBox="1"/>
          <p:nvPr/>
        </p:nvSpPr>
        <p:spPr>
          <a:xfrm>
            <a:off x="6414401"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מיכל</a:t>
            </a:r>
          </a:p>
        </p:txBody>
      </p:sp>
      <p:sp>
        <p:nvSpPr>
          <p:cNvPr id="10" name="TextBox 9"/>
          <p:cNvSpPr txBox="1"/>
          <p:nvPr/>
        </p:nvSpPr>
        <p:spPr>
          <a:xfrm>
            <a:off x="6422059"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מיכל בת שאול אוהבת את דוד, ושאול מציע שמהר יהיה מאה ערלות פלשתים.</a:t>
            </a:r>
          </a:p>
        </p:txBody>
      </p:sp>
      <p:sp>
        <p:nvSpPr>
          <p:cNvPr id="11" name="TextBox 10"/>
          <p:cNvSpPr txBox="1"/>
          <p:nvPr/>
        </p:nvSpPr>
        <p:spPr>
          <a:xfrm>
            <a:off x="983478"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רות</a:t>
            </a:r>
          </a:p>
        </p:txBody>
      </p:sp>
      <p:sp>
        <p:nvSpPr>
          <p:cNvPr id="12" name="TextBox 11"/>
          <p:cNvSpPr txBox="1"/>
          <p:nvPr/>
        </p:nvSpPr>
        <p:spPr>
          <a:xfrm>
            <a:off x="965957"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הנשים שרות ״הכה שאול באלפו ודוד ברבבתיו״, ושאול מקנא.</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ברית יהונתן ודוד (פסוקים א׳–ה׳)</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קנאת שאול (פסוקים ו׳–ט״ז)</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מרב ומיכל (פסוקים י״ז–ל׳)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א י"ח, 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וַיְהִי כְּכַלֹּתוֹ לְדַבֵּר אֶל־שָׁאוּל</a:t>
            </a:r>
            <a:r>
              <a:rPr sz="4100" b="0" i="0" lang="he-IL">
                <a:solidFill>
                  <a:srgbClr val="111111"/>
                </a:solidFill>
                <a:latin typeface="Frank Ruhl Libre"/>
                <a:cs typeface="Frank Ruhl Libre"/>
                <a:ea typeface="Frank Ruhl Libre"/>
              </a:rPr>
              <a:t> וְנֶפֶשׁ יְהוֹנָתָן נִקְשְׁרָה בְּנֶפֶשׁ דָּוִד וַיֶּאֱהָבֵהוּ יְהוֹנָתָן כְּנַפְשׁוֹ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ונפש יהונתן נקשרה בנפש דוד ויאהבו יהונתן כנפשו.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א י"ח, 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וַתַּעֲנֶינָה הַנָּשִׁים הַמְשַׂחֲקוֹת וַתֹּאמַרְןָ </a:t>
            </a:r>
            <a:r>
              <a:rPr sz="4100" b="1" i="0" lang="he-IL">
                <a:solidFill>
                  <a:srgbClr val="111111"/>
                </a:solidFill>
                <a:latin typeface="Frank Ruhl Libre"/>
                <a:cs typeface="Frank Ruhl Libre"/>
                <a:ea typeface="Frank Ruhl Libre"/>
              </a:rPr>
              <a:t>הִכָּה שָׁאוּל בַּאֲלָפָו וְדָוִד</a:t>
            </a:r>
            <a:r>
              <a:rPr sz="4100" b="0" i="0" lang="he-IL">
                <a:solidFill>
                  <a:srgbClr val="111111"/>
                </a:solidFill>
                <a:latin typeface="Frank Ruhl Libre"/>
                <a:cs typeface="Frank Ruhl Libre"/>
                <a:ea typeface="Frank Ruhl Libre"/>
              </a:rPr>
              <a:t> בְּרִבְבֹתָיו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כשחוזרים מהקרב, הנשים שרות ״הכה שאול באלפו ודוד ברבבתו״.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א י"ח, י"ח</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 דָּוִד אֶל־שָׁאוּל מִי</a:t>
            </a:r>
            <a:r>
              <a:rPr sz="4100" b="0" i="0" lang="he-IL">
                <a:solidFill>
                  <a:srgbClr val="111111"/>
                </a:solidFill>
                <a:latin typeface="Frank Ruhl Libre"/>
                <a:cs typeface="Frank Ruhl Libre"/>
                <a:ea typeface="Frank Ruhl Libre"/>
              </a:rPr>
              <a:t> אָנֹכִי וּמִי חַיַּי מִשְׁפַּחַת אָבִי בְּיִשְׂרָאֵל כִּי־אֶהְיֶה חָתָן לַמֶּלֶךְ</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שאול מציע לדוד את מרב בתו, בתנאי שיילחם מלחמות ה׳, כשמחשבתו ״אל תהי ידי בו ותהי בו יד פלשתים״.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א י"ח, ח'</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וַיִּחַר לְשָׁאוּל מְאֹד</a:t>
            </a:r>
            <a:r>
              <a:rPr sz="4100" b="0" i="0" lang="he-IL">
                <a:solidFill>
                  <a:srgbClr val="111111"/>
                </a:solidFill>
                <a:latin typeface="Frank Ruhl Libre"/>
                <a:cs typeface="Frank Ruhl Libre"/>
                <a:ea typeface="Frank Ruhl Libre"/>
              </a:rPr>
              <a:t> וַיֵּרַע בְּעֵינָיו הַדָּבָר הַזֶּה וַיֹּאמֶר נָתְנוּ לְדָוִד רְבָבוֹת וְלִי נָתְנוּ הָאֲלָפִים וְעוֹד לוֹ אַךְ הַמְּלוּכָה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כשחוזרים מהקרב, הנשים שרות ״הכה שאול באלפו ודוד ברבבתו״.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ותענינה</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הרמת קול, כמו (דברים כז יד): וענו הלוים וגו׳ קול רם.</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ברבבותיו</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רבבה הוא עשרת אלפים.</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נתנו</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ענינו האמירה על הדבר, וכן (לעיל א טז): אל תתן את אמתך.</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אל תתן</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האמירה על הדבר, כמו (לקמן יח ח) ולי נתנו האלפים.</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תורת הגמול</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שמואל א י"ח, ח'</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וְעוֹד לוֹ</a:t>
            </a:r>
            <a:r>
              <a:rPr sz="3000" b="0" i="0" lang="he-IL">
                <a:solidFill>
                  <a:srgbClr val="111111"/>
                </a:solidFill>
                <a:latin typeface="Noto Serif Hebrew"/>
                <a:cs typeface="Noto Serif Hebrew"/>
                <a:ea typeface="Noto Serif Hebrew"/>
              </a:rPr>
              <a:t>. וְעוֹד לוֹ מַה הוּא נֶחְסָר שֶׁצָּרִיךְ לְהוֹסִיף לוֹ:</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«וְעוֹד לוֹ»?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רד"ק</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רד"ק על שמואל א י"ח, א'</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ונפש יהונתן</a:t>
            </a:r>
            <a:r>
              <a:rPr sz="3000" b="0" i="0" lang="he-IL">
                <a:solidFill>
                  <a:srgbClr val="111111"/>
                </a:solidFill>
                <a:latin typeface="Noto Serif Hebrew"/>
                <a:cs typeface="Noto Serif Hebrew"/>
                <a:ea typeface="Noto Serif Hebrew"/>
              </a:rPr>
              <a:t>. המסרה מן ריש ספרא עד הכא יונתן בר מן ב' לכה ונעברה אל מצב הערלים ויאמר יהונתן ומן הכא עד סוף ספרא יהונתן:</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א׳–ה׳ («ברית יהונתן ודוד»).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ו׳–ט״ז («קנאת שאול»).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י״ז–ל׳ («מרב ומיכל»).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שמואל א י״ח?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דוד ושאול: אהבה וקנאה</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ברית יהונתן ודוד</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קנאת שאול</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מרב ומיכל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תשע"ד (שאלון 1106))</a:t>
            </a:r>
          </a:p>
          <a:p>
            <a:pPr algn="r" rtl="1">
              <a:lnSpc>
                <a:spcPts val="3000"/>
              </a:lnSpc>
            </a:pPr>
            <a:r>
              <a:rPr sz="2000" b="0" i="0" lang="he-IL">
                <a:solidFill>
                  <a:srgbClr val="111111"/>
                </a:solidFill>
                <a:latin typeface="Rubik"/>
                <a:cs typeface="Rubik"/>
                <a:ea typeface="Rubik"/>
              </a:rPr>
              <a:t>א. קראו שמואל א, י"ח, 29-20 שלפניכם. (1) בקטע זה נראה כי מיכל הייתה כלי פוליטי בידי שאול. הסבירו קביעה זו, ובססו אותה על הכתוב. (5 נקודות) (2) על פי קטע זה, יש הטוענים שגם דוד ראה במיכל כלי להגשמת שאיפותיו הפוליטיות. הביאו מן הקטע ראיה לביסוס טענה זו, והסבירו אותה.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א׳–ה׳ («ברית יהונתן ודוד»).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ונפש יהונתן נקשרה בנפש דוד ויאהבו יהונתן כנפשו. יהונתן, בנו של שאול, כורת עם דוד ברית. הוא מוריד את מעילו, מדיו, חרבו וקשתו ונותן לדוד, ומוותר בכך על סמלי יורש העצר.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ו׳–ט״ז («קנאת שאול»).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כשחוזרים מהקרב, הנשים שרות ״הכה שאול באלפו ודוד ברבבתו״. ״ויחר לשאול מאד״ והוא אומר ״ולו אך המלוכה״. מכאן ״ויהי שאול עוין את דוד מהיום ההוא והלאה״.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י״ז–ל׳ («מרב ומיכל»).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שאול מציע לדוד את מרב בתו, בתנאי שיילחם מלחמות ה׳, כשמחשבתו ״אל תהי ידי בו ותהי בו יד פלשתים״. דוד מסרב בענווה ומרב ניתנת לאחר.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(1/2)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4 (שאול, דוד ומיכל)</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מיכל הייתה כלי פוליטי בידי שאול: שאול עשה שימוש במיכל, הוא הסכים להשיאה לדוד, על מנת שיוכל להביא לכך שדוד ימות בניסיון לשלם לשאול מוהר. אין הוא דואג למיכל בתו, אלא משתמש בה: "וַתֶּאֱהַב מִיכַל בַּת שָׁאוּל אֶת דָּוִד... וַיֹּאמֶר שָׁאוּל אֶתְּנֶנָּה לּוֹ וּתְהִי לוֹ לְמוֹקֵשׁ וּתְהִי בוֹ יַד פְּלִשְׁתִּים" (פסוקים 20-21). או: "וַיֹּאמֶר שָׁאוּל כֹּה תֹאמְרוּ לְדָוִד אֵין חֵפֶץ לַמֶּלֶךְ בְּמֹהַר כִּי בְּמֵאָה עָרְלוֹת פְּלִשְׁתִּים... וְשָׁאוּל חָשַׁב לְהַפִּיל אֶת דָּוִד בְּיַד פְּלִשְׁתִּים" (פסוק 25).</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(2/2)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(2) דוד, בדומה לשאול, ראה במיכל כלי להגשמת שאיפותיו הפוליטיות: "וַיִּשַׁר הַדָּבָר בְּעֵינֵי דָוִד לְהִתְחַתֵּן בַּמֶּלֶךְ וְלֹא מָלְאוּ הַיָּמִים..." (פסוק 26) – דוד מסכים להינשא למיכל, ורואים שהוא מאד נלהב מכך, שכן הוא מצליח להביא לשאול את הערלות לפני תום הזמן שהוקצב לו – כל זאת על מנת לעלות את קרנו בחצר המלך. או: דוד כל כך רוצה להינשא למיכל על מנת לקבל מעמד בחצר המלך, ולכן הוא מביא מאתיים ערלות ולא מאה כפי שהתבקש: "...וַיַּךְ בַּפְּלִשְׁתִּים מָאתַיִם אִישׁ..." (פסוק 27).</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דוד ושאול: אהבה וקנאה – שאלון 1262</dc:title>
  <dc:subject/>
  <dc:creator/>
  <cp:keywords/>
  <dc:description/>
  <cp:lastModifiedBy/>
  <cp:revision>1</cp:revision>
  <dcterms:created xsi:type="dcterms:W3CDTF">2013-01-27T09:14:16Z</dcterms:created>
  <dcterms:modified xsi:type="dcterms:W3CDTF">2013-01-27T09:15:58Z</dcterms:modified>
  <cp:category/>
</cp:coreProperties>
</file>