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שמואל א י״ט</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בריחת דוד</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«בריחת דוד» (שמואל א י״ט)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«שמואל א»</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רד"ק</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8236966" y="2133600"/>
            <a:ext cx="2982468"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שאול</a:t>
            </a:r>
          </a:p>
        </p:txBody>
      </p:sp>
      <p:sp>
        <p:nvSpPr>
          <p:cNvPr id="6" name="TextBox 5"/>
          <p:cNvSpPr txBox="1"/>
          <p:nvPr/>
        </p:nvSpPr>
        <p:spPr>
          <a:xfrm>
            <a:off x="8236966" y="2692400"/>
            <a:ext cx="2982468" cy="34036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שאול מטיל את החנית, ודוד נמלט ויברח וימלט בלילה ההוא.</a:t>
            </a:r>
          </a:p>
        </p:txBody>
      </p:sp>
      <p:sp>
        <p:nvSpPr>
          <p:cNvPr id="7" name="TextBox 6"/>
          <p:cNvSpPr txBox="1"/>
          <p:nvPr/>
        </p:nvSpPr>
        <p:spPr>
          <a:xfrm>
            <a:off x="4630134" y="2108626"/>
            <a:ext cx="2990688" cy="533062"/>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דוד</a:t>
            </a:r>
          </a:p>
        </p:txBody>
      </p:sp>
      <p:sp>
        <p:nvSpPr>
          <p:cNvPr id="8" name="TextBox 7"/>
          <p:cNvSpPr txBox="1"/>
          <p:nvPr/>
        </p:nvSpPr>
        <p:spPr>
          <a:xfrm>
            <a:off x="4568638" y="2667341"/>
            <a:ext cx="3043196" cy="345361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מלחמה נוספת, דוד מכה בפלשתים, ושוב רוח רעה על שאול.</a:t>
            </a:r>
          </a:p>
        </p:txBody>
      </p:sp>
      <p:sp>
        <p:nvSpPr>
          <p:cNvPr id="9" name="TextBox 8"/>
          <p:cNvSpPr txBox="1"/>
          <p:nvPr/>
        </p:nvSpPr>
        <p:spPr>
          <a:xfrm>
            <a:off x="938976" y="2108626"/>
            <a:ext cx="2990688" cy="533062"/>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שמואל</a:t>
            </a:r>
          </a:p>
        </p:txBody>
      </p:sp>
      <p:sp>
        <p:nvSpPr>
          <p:cNvPr id="10" name="TextBox 9"/>
          <p:cNvSpPr txBox="1"/>
          <p:nvPr/>
        </p:nvSpPr>
        <p:spPr>
          <a:xfrm>
            <a:off x="947964" y="2667341"/>
            <a:ext cx="3043196" cy="345361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דוד בורח לשמואל ברמה, ושם שאול מתנבא.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שאול מצווה להרוג את דוד, ויהונתן מפיס ביניהם.</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שאול משליך חנית אחרת, ודוד בורח.</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מיכל מורידה את דוד בעד החלון ומשימה תרפים במיטה.</a:t>
            </a:r>
          </a:p>
        </p:txBody>
      </p:sp>
      <p:sp>
        <p:nvSpPr>
          <p:cNvPr id="11" name="TextBox 10"/>
          <p:cNvSpPr txBox="1"/>
          <p:nvPr/>
        </p:nvSpPr>
        <p:spPr>
          <a:xfrm>
            <a:off x="1752861"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78507"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דוד בורח לשמואל ברמה, ושם שאול מתנבא.</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5355" y="441083"/>
            <a:ext cx="3413613" cy="3244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1/3</a:t>
            </a:r>
          </a:p>
        </p:txBody>
      </p:sp>
      <p:sp>
        <p:nvSpPr>
          <p:cNvPr id="4" name="TextBox 3"/>
          <p:cNvSpPr txBox="1"/>
          <p:nvPr/>
        </p:nvSpPr>
        <p:spPr>
          <a:xfrm>
            <a:off x="7749913" y="707742"/>
            <a:ext cx="3420233" cy="69267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א י"ט, א'</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וַיְדַבֵּר שָׁאוּל אֶל־יוֹנָתָן בְּנוֹ וְאֶל־כָּל־עֲבָדָיו לְהָמִית אֶת־דָּוִד וִיהוֹנָתָן בֶּן־שָׁאוּל </a:t>
            </a:r>
            <a:r>
              <a:rPr sz="4100" b="1" i="0" lang="he-IL">
                <a:solidFill>
                  <a:srgbClr val="2E2B26"/>
                </a:solidFill>
                <a:latin typeface="Frank Ruhl Libre"/>
                <a:cs typeface="Frank Ruhl Libre"/>
                <a:ea typeface="Frank Ruhl Libre"/>
              </a:rPr>
              <a:t>חָפֵץ בְּדָוִד מְאֹד</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שאול מצווה על יהונתן ועבדיו להרוג את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65104" y="439532"/>
            <a:ext cx="3596514" cy="327527"/>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2/3</a:t>
            </a:r>
          </a:p>
        </p:txBody>
      </p:sp>
      <p:sp>
        <p:nvSpPr>
          <p:cNvPr id="4" name="TextBox 3"/>
          <p:cNvSpPr txBox="1"/>
          <p:nvPr/>
        </p:nvSpPr>
        <p:spPr>
          <a:xfrm>
            <a:off x="7569661" y="706192"/>
            <a:ext cx="3603135" cy="695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א י"ט, י"ח</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וְדָוִד בָּרַח וַיִּמָּלֵט וַיָּבֹא</a:t>
            </a:r>
            <a:r>
              <a:rPr sz="4100" b="0" i="0" lang="he-IL">
                <a:solidFill>
                  <a:srgbClr val="2E2B26"/>
                </a:solidFill>
                <a:latin typeface="Frank Ruhl Libre"/>
                <a:cs typeface="Frank Ruhl Libre"/>
                <a:ea typeface="Frank Ruhl Libre"/>
              </a:rPr>
              <a:t> אֶל־שְׁמוּאֵל הָרָמָתָה וַיַּגֶּד־לוֹ אֵת כָּל־אֲשֶׁר עָשָׂה־לוֹ שָׁאוּל וַיֵּלֶךְ הוּא וּשְׁמוּאֵל וַיֵּשְׁבוּ בְּנָיוֹת</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דוד בורח אל שמואל ברמה ומספר 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94496" y="441504"/>
            <a:ext cx="3363749" cy="32358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3/3</a:t>
            </a:r>
          </a:p>
        </p:txBody>
      </p:sp>
      <p:sp>
        <p:nvSpPr>
          <p:cNvPr id="4" name="TextBox 3"/>
          <p:cNvSpPr txBox="1"/>
          <p:nvPr/>
        </p:nvSpPr>
        <p:spPr>
          <a:xfrm>
            <a:off x="7799054" y="708164"/>
            <a:ext cx="3370369" cy="69182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א י"ט, ד'</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וַיְדַבֵּר יְהוֹנָתָן בְּדָוִד טוֹב אֶל־שָׁאוּל אָבִיו וַיֹּאמֶר אֵלָיו </a:t>
            </a:r>
            <a:r>
              <a:rPr sz="4100" b="1" i="0" lang="he-IL">
                <a:solidFill>
                  <a:srgbClr val="2E2B26"/>
                </a:solidFill>
                <a:latin typeface="Frank Ruhl Libre"/>
                <a:cs typeface="Frank Ruhl Libre"/>
                <a:ea typeface="Frank Ruhl Libre"/>
              </a:rPr>
              <a:t>אַל־יֶחֱטָא הַמֶּלֶךְ בְּעַבְדּוֹ בְדָוִד כִּי</a:t>
            </a:r>
            <a:r>
              <a:rPr sz="4100" b="0" i="0" lang="he-IL">
                <a:solidFill>
                  <a:srgbClr val="2E2B26"/>
                </a:solidFill>
                <a:latin typeface="Frank Ruhl Libre"/>
                <a:cs typeface="Frank Ruhl Libre"/>
                <a:ea typeface="Frank Ruhl Libre"/>
              </a:rPr>
              <a:t> לוֹא חָטָא לָךְ וְכִי מַעֲשָׂיו טוֹב־לְךָ מְאֹד</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שאול מצווה על יהונתן ועבדיו להרוג את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700"/>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33228"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נבואה</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דברי נביא.</a:t>
            </a:r>
          </a:p>
        </p:txBody>
      </p:sp>
      <p:sp>
        <p:nvSpPr>
          <p:cNvPr id="9" name="TextBox 8"/>
          <p:cNvSpPr txBox="1"/>
          <p:nvPr/>
        </p:nvSpPr>
        <p:spPr>
          <a:xfrm>
            <a:off x="893004"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מספר טיפולוגי</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מספרים מסוימים חוזרים במקרא הרבה יותר ממספרים אחרים.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88824" y="460449"/>
            <a:ext cx="1146000" cy="2856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993479" y="727106"/>
            <a:ext cx="1152428" cy="65393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רד"ק</a:t>
            </a:r>
          </a:p>
        </p:txBody>
      </p:sp>
      <p:sp>
        <p:nvSpPr>
          <p:cNvPr id="5" name="TextBox 4"/>
          <p:cNvSpPr txBox="1"/>
          <p:nvPr/>
        </p:nvSpPr>
        <p:spPr>
          <a:xfrm>
            <a:off x="1059815" y="2376289"/>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רד"ק על שמואל א י"ט, י"ח</a:t>
            </a:r>
          </a:p>
        </p:txBody>
      </p:sp>
      <p:sp>
        <p:nvSpPr>
          <p:cNvPr id="6" name="TextBox 5"/>
          <p:cNvSpPr txBox="1"/>
          <p:nvPr/>
        </p:nvSpPr>
        <p:spPr>
          <a:xfrm>
            <a:off x="1059815" y="2808089"/>
            <a:ext cx="10072370" cy="1737121"/>
          </a:xfrm>
          <a:prstGeom prst="rect">
            <a:avLst/>
          </a:prstGeom>
          <a:noFill/>
        </p:spPr>
        <p:txBody>
          <a:bodyPr wrap="square" lIns="0" rIns="0" tIns="0" bIns="0" anchor="t"/>
          <a:lstStyle/>
          <a:p>
            <a:pPr algn="r" rtl="1">
              <a:lnSpc>
                <a:spcPts val="4560"/>
              </a:lnSpc>
            </a:pPr>
            <a:r>
              <a:rPr sz="2850" b="1" i="0" lang="he-IL">
                <a:solidFill>
                  <a:srgbClr val="3D405B"/>
                </a:solidFill>
                <a:latin typeface="Noto Serif Hebrew"/>
                <a:cs typeface="Noto Serif Hebrew"/>
                <a:ea typeface="Noto Serif Hebrew"/>
              </a:rPr>
              <a:t>וישבו בניות</a:t>
            </a:r>
            <a:r>
              <a:rPr sz="2850" b="0" i="0" lang="he-IL">
                <a:solidFill>
                  <a:srgbClr val="2E2B26"/>
                </a:solidFill>
                <a:latin typeface="Noto Serif Hebrew"/>
                <a:cs typeface="Noto Serif Hebrew"/>
                <a:ea typeface="Noto Serif Hebrew"/>
              </a:rPr>
              <a:t>. נכתב הוי"ו קודם היו"ד ובקרי היו"ד קודם הוי"ו והכתיב והקרי שוים בענין תהיה היו"ד קודם הוי"ו או הוי"ו קודם היו"ד אחד הוא והוא מלשון נוה והיה המקום הזה הנקרא ניות ...</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רד"ק על «וישבו בניות»?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א׳–ז׳ («יהונתן מפיס»).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ח׳–י״ז («מיכל מצילה»).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י״ח–כ״ד («דוד ברמה»).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שמואל א י״ט?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בריחת דוד</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יהונתן מפיס</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מיכל מצילה</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דוד ברמה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0"/>
            <a:ext cx="4202725" cy="7059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תש"פ (שאלון 1382))</a:t>
            </a:r>
          </a:p>
          <a:p>
            <a:pPr algn="r" rtl="1">
              <a:lnSpc>
                <a:spcPts val="3000"/>
              </a:lnSpc>
            </a:pPr>
            <a:r>
              <a:rPr sz="2000" b="0" i="0" lang="he-IL">
                <a:solidFill>
                  <a:srgbClr val="2E2B26"/>
                </a:solidFill>
                <a:latin typeface="Assistant"/>
                <a:cs typeface="Assistant"/>
                <a:ea typeface="Assistant"/>
              </a:rPr>
              <a:t>א. קראו גם שמואל א, י"ח 20-30. על פי הפסוקים בפרק י"ח, הסבירו את ההתנהגות הקיצונית של שאול כלפי דוד ואת היחס של שאול למיכל המתוארים בקטע משמואל א, י"ח שלפניך. (10 נקודות)</a:t>
            </a:r>
          </a:p>
          <a:p>
            <a:pPr algn="r" rtl="1">
              <a:lnSpc>
                <a:spcPts val="3000"/>
              </a:lnSpc>
            </a:pPr>
            <a:r>
              <a:rPr sz="2000" b="0" i="0" lang="he-IL">
                <a:solidFill>
                  <a:srgbClr val="2E2B26"/>
                </a:solidFill>
                <a:latin typeface="Assistant"/>
                <a:cs typeface="Assistant"/>
                <a:ea typeface="Assistant"/>
              </a:rPr>
              <a:t>ב. (1) הצג את הניגוד הנרמז בין הדמות של שאול ובין הדמות של דוד על פי פסוק 9 ועל פי פסוק 18 בפרק י"ט. (5 נקודות) (2) על פי המסופר בקטע שלפניך, מהי הדילמה המוסרית של מיכל? האם הכרעה שלה בדילמה הזאת נכונה בעיניך? הסבר את דבריך.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63"/>
            <a:ext cx="3309798" cy="3226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א׳–ז׳ («יהונתן מפיס»).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שאול מצווה על יהונתן ועבדיו להרוג את דוד. יהונתן, ״חפץ בדוד מאד״, מזהיר אותו להסתתר, ומדבר אל שאול לטובת דוד: ״אל יחטא המלך בעבדו בדוד כי לא חטא 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ח׳–י״ז («מיכל מצילה»).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מלחמה נוספת, דוד מכה בפלשתים, ושוב רוח רעה על שאול. שאול מטיל את החנית, ודוד נמלט ויברח וימלט בלילה ההוא.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י״ח–כ״ד («דוד ברמה»).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דוד בורח אל שמואל ברמה ומספר לו. שאול שולח שליחים ללכוד אותו, אך הם רואים ״להקת הנביאים נבאים ושמואל עמד נצב עליהם״ ו״ותהי על מלאכי שאול רוח אלהים ויתנבאו גם המה״.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707"/>
              </a:lnSpc>
            </a:pPr>
            <a:r>
              <a:rPr sz="1800" b="0" i="0" lang="he-IL">
                <a:solidFill>
                  <a:srgbClr val="2E2B26"/>
                </a:solidFill>
                <a:latin typeface="Assistant"/>
                <a:cs typeface="Assistant"/>
                <a:ea typeface="Assistant"/>
              </a:rPr>
              <a:t>תשובות מוצעות (לפי חומר הלימוד)- יש לבדוק את התשובות</a:t>
            </a:r>
          </a:p>
          <a:p>
            <a:pPr algn="r" rtl="1">
              <a:lnSpc>
                <a:spcPts val="2707"/>
              </a:lnSpc>
            </a:pPr>
            <a:r>
              <a:rPr sz="1800" b="0" i="0" lang="he-IL">
                <a:solidFill>
                  <a:srgbClr val="2E2B26"/>
                </a:solidFill>
                <a:latin typeface="Assistant"/>
                <a:cs typeface="Assistant"/>
                <a:ea typeface="Assistant"/>
              </a:rPr>
              <a:t>תשובה לסעיף א: שאול, דוד ומיכל (פרק י"ח)</a:t>
            </a:r>
          </a:p>
          <a:p>
            <a:pPr algn="r" rtl="1">
              <a:lnSpc>
                <a:spcPts val="2707"/>
              </a:lnSpc>
            </a:pPr>
            <a:r>
              <a:rPr sz="1800" b="0" i="0" lang="he-IL">
                <a:solidFill>
                  <a:srgbClr val="2E2B26"/>
                </a:solidFill>
                <a:latin typeface="Assistant"/>
                <a:cs typeface="Assistant"/>
                <a:ea typeface="Assistant"/>
              </a:rPr>
              <a:t>התנהגות שאול כלפי דוד: שאול מונע מקנאה תהומית ופחד. לאחר הניצחון על גוליית ושירת הנשים ("הִכָּה שָׁאוּל בַּאֲלָפָיו וְדָוִד בְּרִבְבֹתָיו"), שאול מבין שדוד הוא ה"רע" המיועד להחליפו. הוא מנסה לחסלו באופן גלוי (הטלת החנית) ובאופן סמוי (שליחתו למלחמות מסוכנות).</a:t>
            </a:r>
          </a:p>
          <a:p>
            <a:pPr algn="r" rtl="1">
              <a:lnSpc>
                <a:spcPts val="2707"/>
              </a:lnSpc>
            </a:pPr>
            <a:r>
              <a:rPr sz="1800" b="0" i="0" lang="he-IL">
                <a:solidFill>
                  <a:srgbClr val="2E2B26"/>
                </a:solidFill>
                <a:latin typeface="Assistant"/>
                <a:cs typeface="Assistant"/>
                <a:ea typeface="Assistant"/>
              </a:rPr>
              <a:t>היחס של שאול למיכל: שאול מתייחס לבתו כאל "כלי פוליטי" או "פיתיון". הוא אינו שמח באהבתה לדוד כיוון שהוא רוצה באושרה, אלא כיוון שהוא רואה בכך הזדמנות: "וַיֹּאמֶר שָׁאוּל אֶתְּנֶנָּה לּוֹ וּתְהִי לוֹ לְמוֹקֵשׁ וּתְהִי בוֹ יַד פְּלִשְׁתִּים". הוא מוכן להקריב את עתידה כאלמנה ובלבד שדוד ייהרג בקרב עבור ה"מוהר" (ערלות הפלשתים).</a:t>
            </a:r>
          </a:p>
          <a:p>
            <a:pPr algn="r" rtl="1">
              <a:lnSpc>
                <a:spcPts val="2707"/>
              </a:lnSpc>
            </a:pPr>
            <a:r>
              <a:rPr sz="1800" b="0" i="0" lang="he-IL">
                <a:solidFill>
                  <a:srgbClr val="2E2B26"/>
                </a:solidFill>
                <a:latin typeface="Assistant"/>
                <a:cs typeface="Assistant"/>
                <a:ea typeface="Assistant"/>
              </a:rPr>
              <a:t>תשובה לסעיף ב</a:t>
            </a:r>
          </a:p>
          <a:p>
            <a:pPr algn="r" rtl="1">
              <a:lnSpc>
                <a:spcPts val="2707"/>
              </a:lnSpc>
            </a:pPr>
            <a:r>
              <a:rPr sz="1800" b="0" i="0" lang="he-IL">
                <a:solidFill>
                  <a:srgbClr val="2E2B26"/>
                </a:solidFill>
                <a:latin typeface="Assistant"/>
                <a:cs typeface="Assistant"/>
                <a:ea typeface="Assistant"/>
              </a:rPr>
              <a:t>(1) הניגוד בין שאול לדוד (פרק י"ט):</a:t>
            </a:r>
          </a:p>
          <a:p>
            <a:pPr algn="r" rtl="1">
              <a:lnSpc>
                <a:spcPts val="2707"/>
              </a:lnSpc>
            </a:pPr>
            <a:r>
              <a:rPr sz="1800" b="0" i="0" lang="he-IL">
                <a:solidFill>
                  <a:srgbClr val="2E2B26"/>
                </a:solidFill>
                <a:latin typeface="Assistant"/>
                <a:cs typeface="Assistant"/>
                <a:ea typeface="Assistant"/>
              </a:rPr>
              <a:t>שאול (פסוק 9): מתואר במצב של שיתוק וטירוף בתוך ביתו. הוא יושב בבית, חניתו בידו, אחוז "רוח רעה". הוא מייצג את המלך המודח שאיבד את השליטה העצמית ואת הקשר עם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דוד (פסוק 18): מתואר כמי שנע ומוגן על ידי הנבואה. דוד בורח אל שמואל הנביא לרמה (לנייות). הניגוד הוא בין החנית (הכוח הפיזי האלים של שאול) לבין הנבואה (ההגנה הרוחנית של ה' על דוד). שאול תקוע בעבר ובקנאה, דוד נע אל עבר עתידו כמלך בחסות הנביא.</a:t>
            </a:r>
          </a:p>
          <a:p>
            <a:pPr algn="r" rtl="1">
              <a:lnSpc>
                <a:spcPts val="2850"/>
              </a:lnSpc>
            </a:pPr>
            <a:r>
              <a:rPr sz="1900" b="0" i="0" lang="he-IL">
                <a:solidFill>
                  <a:srgbClr val="2E2B26"/>
                </a:solidFill>
                <a:latin typeface="Assistant"/>
                <a:cs typeface="Assistant"/>
                <a:ea typeface="Assistant"/>
              </a:rPr>
              <a:t>(2) הדילמה המוסרית של מיכל:</a:t>
            </a:r>
          </a:p>
          <a:p>
            <a:pPr algn="r" rtl="1">
              <a:lnSpc>
                <a:spcPts val="2850"/>
              </a:lnSpc>
            </a:pPr>
            <a:r>
              <a:rPr sz="1900" b="0" i="0" lang="he-IL">
                <a:solidFill>
                  <a:srgbClr val="2E2B26"/>
                </a:solidFill>
                <a:latin typeface="Assistant"/>
                <a:cs typeface="Assistant"/>
                <a:ea typeface="Assistant"/>
              </a:rPr>
              <a:t>הדילמה: נאמנות לאביה (המלך) לעומת נאמנות לבעלה (דוד). לפי חוקי התקופה והמסורת, עליה לציית לאביה המלך, אך היא אוהבת את דוד ויודעת שהוא חף מפשע ושאביה רוצה ברצח לא מוצדק.</a:t>
            </a:r>
          </a:p>
          <a:p>
            <a:pPr algn="r" rtl="1">
              <a:lnSpc>
                <a:spcPts val="2850"/>
              </a:lnSpc>
            </a:pPr>
            <a:r>
              <a:rPr sz="1900" b="0" i="0" lang="he-IL">
                <a:solidFill>
                  <a:srgbClr val="2E2B26"/>
                </a:solidFill>
                <a:latin typeface="Assistant"/>
                <a:cs typeface="Assistant"/>
                <a:ea typeface="Assistant"/>
              </a:rPr>
              <a:t>ההכרעה ונימוק (עמדה אישית): מיכל מכריעה לטובת דוד. היא מבריחה אותו בחלון ומשקרת לאביה (טוענת שדוד איים על חייה: "שַׁלְּחֵנִי לָמָה אֲמִיתֵךְ").</a:t>
            </a:r>
          </a:p>
          <a:p>
            <a:pPr algn="r" rtl="1">
              <a:lnSpc>
                <a:spcPts val="2850"/>
              </a:lnSpc>
            </a:pPr>
            <a:r>
              <a:rPr sz="1900" b="0" i="0" lang="he-IL">
                <a:solidFill>
                  <a:srgbClr val="2E2B26"/>
                </a:solidFill>
                <a:latin typeface="Assistant"/>
                <a:cs typeface="Assistant"/>
                <a:ea typeface="Assistant"/>
              </a:rPr>
              <a:t>דעה מוצעת: הכרעתה נכונה כי מדובר ב"פיקוח נפש". שאול פועל מתוך אי-שפיות ורצון לרצוח אדם חף מפשע. במקרה כזה, הערך המוסרי של הצלת חיים גובר על חובת הציות להורים או למלך. (שימי לב: בבגרות אפשר להציג גם דעה הפוכה, כל עוד היא מנומקת היטב בטקסט).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בריחת דוד – שאלון 1262</dc:title>
  <dc:subject/>
  <dc:creator/>
  <cp:keywords/>
  <dc:description/>
  <cp:lastModifiedBy/>
  <cp:revision>1</cp:revision>
  <dcterms:created xsi:type="dcterms:W3CDTF">2013-01-27T09:14:16Z</dcterms:created>
  <dcterms:modified xsi:type="dcterms:W3CDTF">2013-01-27T09:15:58Z</dcterms:modified>
  <cp:category/>
</cp:coreProperties>
</file>