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2095500"/>
            <a:ext cx="5755640" cy="444500"/>
          </a:xfrm>
          <a:prstGeom prst="rect">
            <a:avLst/>
          </a:prstGeom>
          <a:noFill/>
        </p:spPr>
        <p:txBody>
          <a:bodyPr wrap="square" lIns="0" rIns="0" tIns="0" bIns="0" anchor="t"/>
          <a:lstStyle/>
          <a:p>
            <a:pPr algn="r" rtl="1">
              <a:lnSpc>
                <a:spcPts val="3500"/>
              </a:lnSpc>
            </a:pPr>
            <a:r>
              <a:rPr sz="2400" b="1" i="0" lang="he-IL">
                <a:solidFill>
                  <a:srgbClr val="2B59C3"/>
                </a:solidFill>
                <a:latin typeface="Rubik"/>
                <a:cs typeface="Rubik"/>
                <a:ea typeface="Rubik"/>
              </a:rPr>
              <a:t>שמואל א כ״ד</a:t>
            </a:r>
          </a:p>
        </p:txBody>
      </p:sp>
      <p:sp>
        <p:nvSpPr>
          <p:cNvPr id="4" name="TextBox 3"/>
          <p:cNvSpPr txBox="1"/>
          <p:nvPr/>
        </p:nvSpPr>
        <p:spPr>
          <a:xfrm>
            <a:off x="5821680" y="2540000"/>
            <a:ext cx="5755640" cy="2540000"/>
          </a:xfrm>
          <a:prstGeom prst="rect">
            <a:avLst/>
          </a:prstGeom>
          <a:noFill/>
        </p:spPr>
        <p:txBody>
          <a:bodyPr wrap="square" lIns="0" rIns="0" tIns="0" bIns="0" anchor="t"/>
          <a:lstStyle/>
          <a:p>
            <a:pPr algn="r" rtl="1">
              <a:lnSpc>
                <a:spcPts val="7344"/>
              </a:lnSpc>
            </a:pPr>
            <a:r>
              <a:rPr sz="6800" b="1" i="0" lang="he-IL">
                <a:solidFill>
                  <a:srgbClr val="111111"/>
                </a:solidFill>
                <a:latin typeface="Rubik"/>
                <a:cs typeface="Rubik"/>
                <a:ea typeface="Rubik"/>
              </a:rPr>
              <a:t>דוד חוסך את שאול</a:t>
            </a:r>
          </a:p>
        </p:txBody>
      </p:sp>
      <p:sp>
        <p:nvSpPr>
          <p:cNvPr id="5" name="TextBox 4"/>
          <p:cNvSpPr txBox="1"/>
          <p:nvPr/>
        </p:nvSpPr>
        <p:spPr>
          <a:xfrm>
            <a:off x="8867019" y="5080000"/>
            <a:ext cx="2497755" cy="406400"/>
          </a:xfrm>
          <a:prstGeom prst="rect">
            <a:avLst/>
          </a:prstGeom>
          <a:noFill/>
        </p:spPr>
        <p:txBody>
          <a:bodyPr wrap="square" lIns="0" rIns="0" tIns="0" bIns="0" anchor="t"/>
          <a:lstStyle/>
          <a:p>
            <a:pPr algn="r" rtl="1">
              <a:lnSpc>
                <a:spcPts val="3200"/>
              </a:lnSpc>
            </a:pPr>
            <a:r>
              <a:rPr sz="2100" b="0" i="0" lang="he-IL">
                <a:solidFill>
                  <a:srgbClr val="F3EAD8"/>
                </a:solidFill>
                <a:latin typeface="Rubik"/>
                <a:cs typeface="Rubik"/>
                <a:ea typeface="Rubik"/>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פתיחה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נכיר את הסיפור «דוד חוסך את שאול» (שמואל א כ״ד)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נבחן כיצד הסיפור מבטא את התמה «שמואל א»</a:t>
            </a:r>
          </a:p>
        </p:txBody>
      </p:sp>
      <p:sp>
        <p:nvSpPr>
          <p:cNvPr id="9" name="TextBox 8"/>
          <p:cNvSpPr txBox="1"/>
          <p:nvPr/>
        </p:nvSpPr>
        <p:spPr>
          <a:xfrm>
            <a:off x="10706100" y="4178300"/>
            <a:ext cx="749300" cy="889000"/>
          </a:xfrm>
          <a:prstGeom prst="rect">
            <a:avLst/>
          </a:prstGeom>
          <a:noFill/>
        </p:spPr>
        <p:txBody>
          <a:bodyPr wrap="square" lIns="0" rIns="0" tIns="0" bIns="0" anchor="t"/>
          <a:lstStyle/>
          <a:p>
            <a:pPr algn="ctr" rtl="1">
              <a:lnSpc>
                <a:spcPts val="7000"/>
              </a:lnSpc>
            </a:pPr>
            <a:r>
              <a:rPr sz="3100" b="1" i="0" lang="he-IL">
                <a:solidFill>
                  <a:srgbClr val="111111"/>
                </a:solidFill>
                <a:latin typeface="Rubik"/>
                <a:cs typeface="Rubik"/>
                <a:ea typeface="Rubik"/>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1" i="0" lang="he-IL">
                <a:solidFill>
                  <a:srgbClr val="FFFFFF"/>
                </a:solidFill>
                <a:latin typeface="Rubik"/>
                <a:cs typeface="Rubik"/>
                <a:ea typeface="Rubik"/>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125"/>
              </a:lnSpc>
            </a:pPr>
            <a:r>
              <a:rPr sz="25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הדמויות בסיפור</a:t>
            </a:r>
          </a:p>
        </p:txBody>
      </p:sp>
      <p:sp>
        <p:nvSpPr>
          <p:cNvPr id="5" name="TextBox 4"/>
          <p:cNvSpPr txBox="1"/>
          <p:nvPr/>
        </p:nvSpPr>
        <p:spPr>
          <a:xfrm>
            <a:off x="64263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דוד</a:t>
            </a:r>
          </a:p>
        </p:txBody>
      </p:sp>
      <p:sp>
        <p:nvSpPr>
          <p:cNvPr id="6" name="TextBox 5"/>
          <p:cNvSpPr txBox="1"/>
          <p:nvPr/>
        </p:nvSpPr>
        <p:spPr>
          <a:xfrm>
            <a:off x="6426327" y="2603500"/>
            <a:ext cx="4787646"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דוד: ״חלילה לי מה׳ אם אעשה את הדבר הזה לאדני למשיח ה׳״.</a:t>
            </a:r>
          </a:p>
        </p:txBody>
      </p:sp>
      <p:sp>
        <p:nvSpPr>
          <p:cNvPr id="7" name="TextBox 6"/>
          <p:cNvSpPr txBox="1"/>
          <p:nvPr/>
        </p:nvSpPr>
        <p:spPr>
          <a:xfrm>
            <a:off x="978027" y="2044700"/>
            <a:ext cx="4787646" cy="482600"/>
          </a:xfrm>
          <a:prstGeom prst="rect">
            <a:avLst/>
          </a:prstGeom>
          <a:noFill/>
        </p:spPr>
        <p:txBody>
          <a:bodyPr wrap="square" lIns="0" rIns="0" tIns="0" bIns="0" anchor="t"/>
          <a:lstStyle/>
          <a:p>
            <a:pPr algn="r" rtl="1">
              <a:lnSpc>
                <a:spcPts val="3800"/>
              </a:lnSpc>
            </a:pPr>
            <a:r>
              <a:rPr sz="2800" b="1" i="0" lang="he-IL">
                <a:solidFill>
                  <a:srgbClr val="111111"/>
                </a:solidFill>
                <a:latin typeface="Rubik"/>
                <a:cs typeface="Rubik"/>
                <a:ea typeface="Rubik"/>
              </a:rPr>
              <a:t>שאול</a:t>
            </a:r>
          </a:p>
        </p:txBody>
      </p:sp>
      <p:sp>
        <p:nvSpPr>
          <p:cNvPr id="8" name="TextBox 7"/>
          <p:cNvSpPr txBox="1"/>
          <p:nvPr/>
        </p:nvSpPr>
        <p:spPr>
          <a:xfrm>
            <a:off x="978027" y="2603500"/>
            <a:ext cx="4787646" cy="3460750"/>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שאול חוזר מרדיפת הפלשתים ושומע שדוד במדבר עין גדי.</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רקע</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רצף האירועים</a:t>
            </a:r>
          </a:p>
        </p:txBody>
      </p:sp>
      <p:sp>
        <p:nvSpPr>
          <p:cNvPr id="5" name="TextBox 4"/>
          <p:cNvSpPr txBox="1"/>
          <p:nvPr/>
        </p:nvSpPr>
        <p:spPr>
          <a:xfrm>
            <a:off x="991076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שאול נכנס למערה בעין גדי לעשות צרכיו.</a:t>
            </a:r>
          </a:p>
        </p:txBody>
      </p:sp>
      <p:sp>
        <p:nvSpPr>
          <p:cNvPr id="7" name="TextBox 6"/>
          <p:cNvSpPr txBox="1"/>
          <p:nvPr/>
        </p:nvSpPr>
        <p:spPr>
          <a:xfrm>
            <a:off x="718978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דוד כורת את כנף המעיל ואינו הורג.</a:t>
            </a:r>
          </a:p>
        </p:txBody>
      </p:sp>
      <p:sp>
        <p:nvSpPr>
          <p:cNvPr id="9" name="TextBox 8"/>
          <p:cNvSpPr txBox="1"/>
          <p:nvPr/>
        </p:nvSpPr>
        <p:spPr>
          <a:xfrm>
            <a:off x="4468812"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דוד: ״חלילה לי מה׳ אם אעשה את הדבר הזה לאדני למשיח ה׳״.</a:t>
            </a:r>
          </a:p>
        </p:txBody>
      </p:sp>
      <p:sp>
        <p:nvSpPr>
          <p:cNvPr id="11" name="TextBox 10"/>
          <p:cNvSpPr txBox="1"/>
          <p:nvPr/>
        </p:nvSpPr>
        <p:spPr>
          <a:xfrm>
            <a:off x="1747837" y="18859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Rubik"/>
                <a:cs typeface="Rubik"/>
                <a:ea typeface="Rubik"/>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שאול בוכה, מודה, וממליך את דוד בלבו.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1/4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שמואל א כ"ד, 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וַיְהִי כַּאֲשֶׁר שָׁב שָׁאוּל</a:t>
            </a:r>
            <a:r>
              <a:rPr sz="4100" b="0" i="0" lang="he-IL">
                <a:solidFill>
                  <a:srgbClr val="111111"/>
                </a:solidFill>
                <a:latin typeface="Frank Ruhl Libre"/>
                <a:cs typeface="Frank Ruhl Libre"/>
                <a:ea typeface="Frank Ruhl Libre"/>
              </a:rPr>
              <a:t> מֵאַחֲרֵי פְּלִשְׁתִּים וַיַּגִּדוּ לוֹ לֵאמֹר הִנֵּה דָוִד בְּמִדְבַּר עֵין גֶּדִי</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שאול חוזר מרדיפת הפלשתים ושומע שדוד במדבר עין גדי.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2/4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שמואל א כ"ד, י'</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וַיֹּאמֶר דָּוִד לְשָׁאוּל לָמָּה</a:t>
            </a:r>
            <a:r>
              <a:rPr sz="4100" b="0" i="0" lang="he-IL">
                <a:solidFill>
                  <a:srgbClr val="111111"/>
                </a:solidFill>
                <a:latin typeface="Frank Ruhl Libre"/>
                <a:cs typeface="Frank Ruhl Libre"/>
                <a:ea typeface="Frank Ruhl Libre"/>
              </a:rPr>
              <a:t> תִשְׁמַע אֶת־דִּבְרֵי אָדָם לֵאמֹר הִנֵּה דָוִד מְבַקֵּשׁ רָעָתֶךָ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דוד יוצא אחרי שאול וקורא ״אדני המלך״ ומשתחווה.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3/4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שמואל א כ"ד, י"ז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וַיְהִי כְּכַלּוֹת דָּוִד לְדַבֵּר אֶת־הַדְּבָרִים הָאֵלֶּה אֶל־שָׁאוּל וַיֹּאמֶר שָׁאוּל הֲקֹלְךָ </a:t>
            </a:r>
            <a:r>
              <a:rPr sz="4100" b="1" i="0" lang="he-IL">
                <a:solidFill>
                  <a:srgbClr val="111111"/>
                </a:solidFill>
                <a:latin typeface="Frank Ruhl Libre"/>
                <a:cs typeface="Frank Ruhl Libre"/>
                <a:ea typeface="Frank Ruhl Libre"/>
              </a:rPr>
              <a:t>זֶה בְּנִי דָוִד</a:t>
            </a:r>
            <a:r>
              <a:rPr sz="4100" b="0" i="0" lang="he-IL">
                <a:solidFill>
                  <a:srgbClr val="111111"/>
                </a:solidFill>
                <a:latin typeface="Frank Ruhl Libre"/>
                <a:cs typeface="Frank Ruhl Libre"/>
                <a:ea typeface="Frank Ruhl Libre"/>
              </a:rPr>
              <a:t> וַיִּשָּׂא שָׁאוּל קֹלוֹ וַיֵּבְךְּ</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שאול בוכה: ״הקולך זה בני דוד...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קוראים בפסוקים · 4/4</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שמואל א כ"ד, ד'</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וַיָּבֹא אֶל־גִּדְרוֹת הַצֹּאן עַל־הַדֶּרֶךְ וְשָׁם מְעָרָה וַיָּבֹא שָׁאוּל </a:t>
            </a:r>
            <a:r>
              <a:rPr sz="4100" b="1" i="0" lang="he-IL">
                <a:solidFill>
                  <a:srgbClr val="111111"/>
                </a:solidFill>
                <a:latin typeface="Frank Ruhl Libre"/>
                <a:cs typeface="Frank Ruhl Libre"/>
                <a:ea typeface="Frank Ruhl Libre"/>
              </a:rPr>
              <a:t>לְהָסֵךְ אֶת־רַגְלָיו</a:t>
            </a:r>
            <a:r>
              <a:rPr sz="4100" b="0" i="0" lang="he-IL">
                <a:solidFill>
                  <a:srgbClr val="111111"/>
                </a:solidFill>
                <a:latin typeface="Frank Ruhl Libre"/>
                <a:cs typeface="Frank Ruhl Libre"/>
                <a:ea typeface="Frank Ruhl Libre"/>
              </a:rPr>
              <a:t> וְדָוִד וַאֲנָשָׁיו בְּיַרְכְּתֵי הַמְּעָרָה יֹשְׁבִים</a:t>
            </a:r>
          </a:p>
        </p:txBody>
      </p:sp>
      <p:sp>
        <p:nvSpPr>
          <p:cNvPr id="6" name="TextBox 5"/>
          <p:cNvSpPr txBox="1"/>
          <p:nvPr/>
        </p:nvSpPr>
        <p:spPr>
          <a:xfrm>
            <a:off x="865124" y="5524500"/>
            <a:ext cx="10360152" cy="8255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שאול חוזר מרדיפת הפלשתים ושומע שדוד במדבר עין גדי.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מילים ומושגים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ביאורי מילים</a:t>
            </a:r>
          </a:p>
        </p:txBody>
      </p:sp>
      <p:sp>
        <p:nvSpPr>
          <p:cNvPr id="5" name="TextBox 4"/>
          <p:cNvSpPr txBox="1"/>
          <p:nvPr/>
        </p:nvSpPr>
        <p:spPr>
          <a:xfrm>
            <a:off x="8178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בני</a:t>
            </a:r>
          </a:p>
        </p:txBody>
      </p:sp>
      <p:sp>
        <p:nvSpPr>
          <p:cNvPr id="6" name="TextBox 5"/>
          <p:cNvSpPr txBox="1"/>
          <p:nvPr/>
        </p:nvSpPr>
        <p:spPr>
          <a:xfrm>
            <a:off x="8178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רצה לומר חמלת עלי כבן על האב או לפי שהיה חתנו, חשבו כבן.</a:t>
            </a:r>
          </a:p>
        </p:txBody>
      </p:sp>
      <p:sp>
        <p:nvSpPr>
          <p:cNvPr id="7" name="TextBox 6"/>
          <p:cNvSpPr txBox="1"/>
          <p:nvPr/>
        </p:nvSpPr>
        <p:spPr>
          <a:xfrm>
            <a:off x="45589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גדרות הצאן</a:t>
            </a:r>
          </a:p>
        </p:txBody>
      </p:sp>
      <p:sp>
        <p:nvSpPr>
          <p:cNvPr id="8" name="TextBox 7"/>
          <p:cNvSpPr txBox="1"/>
          <p:nvPr/>
        </p:nvSpPr>
        <p:spPr>
          <a:xfrm>
            <a:off x="45589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דיר שהצאן רובצים בה.</a:t>
            </a:r>
          </a:p>
        </p:txBody>
      </p:sp>
      <p:sp>
        <p:nvSpPr>
          <p:cNvPr id="9" name="TextBox 8"/>
          <p:cNvSpPr txBox="1"/>
          <p:nvPr/>
        </p:nvSpPr>
        <p:spPr>
          <a:xfrm>
            <a:off x="939482" y="201930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בירכתי</a:t>
            </a:r>
          </a:p>
        </p:txBody>
      </p:sp>
      <p:sp>
        <p:nvSpPr>
          <p:cNvPr id="10" name="TextBox 9"/>
          <p:cNvSpPr txBox="1"/>
          <p:nvPr/>
        </p:nvSpPr>
        <p:spPr>
          <a:xfrm>
            <a:off x="939482" y="248920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בסוף, וכן (שמות כו כב): ולירכתי המשכן ימה.</a:t>
            </a:r>
          </a:p>
        </p:txBody>
      </p:sp>
      <p:sp>
        <p:nvSpPr>
          <p:cNvPr id="11" name="TextBox 10"/>
          <p:cNvSpPr txBox="1"/>
          <p:nvPr/>
        </p:nvSpPr>
        <p:spPr>
          <a:xfrm>
            <a:off x="8178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בכנף</a:t>
            </a:r>
          </a:p>
        </p:txBody>
      </p:sp>
      <p:sp>
        <p:nvSpPr>
          <p:cNvPr id="12" name="TextBox 11"/>
          <p:cNvSpPr txBox="1"/>
          <p:nvPr/>
        </p:nvSpPr>
        <p:spPr>
          <a:xfrm>
            <a:off x="8178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בקצה שפולי המעיל, כמו (לקמן כד ד): ויכרת את כנף המעיל.</a:t>
            </a:r>
          </a:p>
        </p:txBody>
      </p:sp>
      <p:sp>
        <p:nvSpPr>
          <p:cNvPr id="13" name="TextBox 12"/>
          <p:cNvSpPr txBox="1"/>
          <p:nvPr/>
        </p:nvSpPr>
        <p:spPr>
          <a:xfrm>
            <a:off x="45589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מילה מנחה</a:t>
            </a:r>
          </a:p>
        </p:txBody>
      </p:sp>
      <p:sp>
        <p:nvSpPr>
          <p:cNvPr id="14" name="TextBox 13"/>
          <p:cNvSpPr txBox="1"/>
          <p:nvPr/>
        </p:nvSpPr>
        <p:spPr>
          <a:xfrm>
            <a:off x="45589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5" name="TextBox 14"/>
          <p:cNvSpPr txBox="1"/>
          <p:nvPr/>
        </p:nvSpPr>
        <p:spPr>
          <a:xfrm>
            <a:off x="939482" y="4400550"/>
            <a:ext cx="3074035" cy="406400"/>
          </a:xfrm>
          <a:prstGeom prst="rect">
            <a:avLst/>
          </a:prstGeom>
          <a:noFill/>
        </p:spPr>
        <p:txBody>
          <a:bodyPr wrap="square" lIns="0" rIns="0" tIns="0" bIns="0" anchor="t"/>
          <a:lstStyle/>
          <a:p>
            <a:pPr algn="r" rtl="1">
              <a:lnSpc>
                <a:spcPts val="3200"/>
              </a:lnSpc>
            </a:pPr>
            <a:r>
              <a:rPr sz="2300" b="1" i="0" lang="he-IL">
                <a:solidFill>
                  <a:srgbClr val="111111"/>
                </a:solidFill>
                <a:latin typeface="Rubik"/>
                <a:cs typeface="Rubik"/>
                <a:ea typeface="Rubik"/>
              </a:rPr>
              <a:t>תורת הגמול</a:t>
            </a:r>
          </a:p>
        </p:txBody>
      </p:sp>
      <p:sp>
        <p:nvSpPr>
          <p:cNvPr id="16" name="TextBox 15"/>
          <p:cNvSpPr txBox="1"/>
          <p:nvPr/>
        </p:nvSpPr>
        <p:spPr>
          <a:xfrm>
            <a:off x="939482" y="4870450"/>
            <a:ext cx="3074035" cy="1219200"/>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הגמול, או שכר ועונש, היא נושא מרכזי במקרא, שמטרתו לחנך ליראת 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רש"י על שמואל א כ"ד, י'</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לָמָּה תִשְׁמַע</a:t>
            </a:r>
            <a:r>
              <a:rPr sz="3000" b="0" i="0" lang="he-IL">
                <a:solidFill>
                  <a:srgbClr val="111111"/>
                </a:solidFill>
                <a:latin typeface="Noto Serif Hebrew"/>
                <a:cs typeface="Noto Serif Hebrew"/>
                <a:ea typeface="Noto Serif Hebrew"/>
              </a:rPr>
              <a:t>. לָמָּה תְּקַבֵּל עָלַי לְשׁוֹן הָרַע שֶׁל דּוֹאֵג:</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«לָמָּה תִשְׁמַע»?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פרשנים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רד"ק</a:t>
            </a:r>
          </a:p>
        </p:txBody>
      </p:sp>
      <p:sp>
        <p:nvSpPr>
          <p:cNvPr id="5" name="TextBox 4"/>
          <p:cNvSpPr txBox="1"/>
          <p:nvPr/>
        </p:nvSpPr>
        <p:spPr>
          <a:xfrm>
            <a:off x="1099058" y="2122289"/>
            <a:ext cx="9993884" cy="304800"/>
          </a:xfrm>
          <a:prstGeom prst="rect">
            <a:avLst/>
          </a:prstGeom>
          <a:noFill/>
        </p:spPr>
        <p:txBody>
          <a:bodyPr wrap="square" lIns="0" rIns="0" tIns="0" bIns="0" anchor="t"/>
          <a:lstStyle/>
          <a:p>
            <a:pPr algn="r" rtl="1">
              <a:lnSpc>
                <a:spcPts val="2400"/>
              </a:lnSpc>
            </a:pPr>
            <a:r>
              <a:rPr sz="1700" b="1" i="0" lang="he-IL">
                <a:solidFill>
                  <a:srgbClr val="2B59C3"/>
                </a:solidFill>
                <a:latin typeface="Rubik"/>
                <a:cs typeface="Rubik"/>
                <a:ea typeface="Rubik"/>
              </a:rPr>
              <a:t>רד"ק על שמואל א כ"ד, ד'</a:t>
            </a:r>
          </a:p>
        </p:txBody>
      </p:sp>
      <p:sp>
        <p:nvSpPr>
          <p:cNvPr id="6" name="TextBox 5"/>
          <p:cNvSpPr txBox="1"/>
          <p:nvPr/>
        </p:nvSpPr>
        <p:spPr>
          <a:xfrm>
            <a:off x="1099058" y="2554089"/>
            <a:ext cx="9993884" cy="1737121"/>
          </a:xfrm>
          <a:prstGeom prst="rect">
            <a:avLst/>
          </a:prstGeom>
          <a:noFill/>
        </p:spPr>
        <p:txBody>
          <a:bodyPr wrap="square" lIns="0" rIns="0" tIns="0" bIns="0" anchor="t"/>
          <a:lstStyle/>
          <a:p>
            <a:pPr algn="r" rtl="1">
              <a:lnSpc>
                <a:spcPts val="4560"/>
              </a:lnSpc>
            </a:pPr>
            <a:r>
              <a:rPr sz="2850" b="1" i="0" lang="he-IL">
                <a:solidFill>
                  <a:srgbClr val="111111"/>
                </a:solidFill>
                <a:latin typeface="Noto Serif Hebrew"/>
                <a:cs typeface="Noto Serif Hebrew"/>
                <a:ea typeface="Noto Serif Hebrew"/>
              </a:rPr>
              <a:t>להסך את רגליו</a:t>
            </a:r>
            <a:r>
              <a:rPr sz="2850" b="0" i="0" lang="he-IL">
                <a:solidFill>
                  <a:srgbClr val="111111"/>
                </a:solidFill>
                <a:latin typeface="Noto Serif Hebrew"/>
                <a:cs typeface="Noto Serif Hebrew"/>
                <a:ea typeface="Noto Serif Hebrew"/>
              </a:rPr>
              <a:t>. להשתין מים וי"ת למיעבד צרכיה ר"ל להפנות הנקבים הגדולים וכן במשנה זה הכלל היה במקדש כל המסיך את רגליו טעון טבילה וכל המטיל מים טעון קדוש ידים ורגלים והוא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1/3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א׳–ח׳ («המערה בעין גדי»).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2/3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ט׳–ט״ז («דוד פונה לשאול»).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שאלות הבנה ופרשנות · 3/3</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620"/>
              </a:lnSpc>
            </a:pPr>
            <a:r>
              <a:rPr sz="3300" b="1" i="0" lang="he-IL">
                <a:solidFill>
                  <a:srgbClr val="111111"/>
                </a:solidFill>
                <a:latin typeface="Rubik"/>
                <a:cs typeface="Rubik"/>
                <a:ea typeface="Rubik"/>
              </a:rPr>
              <a:t>קראו פסוקים י״ז–כ״ג («שאול מודה»). מה מתואר בקטע? הביאו ראיה מן הכתוב.</a:t>
            </a:r>
          </a:p>
        </p:txBody>
      </p:sp>
      <p:sp>
        <p:nvSpPr>
          <p:cNvPr id="6" name="TextBox 5"/>
          <p:cNvSpPr txBox="1"/>
          <p:nvPr/>
        </p:nvSpPr>
        <p:spPr>
          <a:xfrm>
            <a:off x="889000" y="6159500"/>
            <a:ext cx="833536" cy="317500"/>
          </a:xfrm>
          <a:prstGeom prst="rect">
            <a:avLst/>
          </a:prstGeom>
          <a:noFill/>
        </p:spPr>
        <p:txBody>
          <a:bodyPr wrap="square" lIns="0" rIns="0" tIns="0" bIns="0" anchor="t"/>
          <a:lstStyle/>
          <a:p>
            <a:pPr algn="r" rtl="1">
              <a:lnSpc>
                <a:spcPts val="2500"/>
              </a:lnSpc>
            </a:pPr>
            <a:r>
              <a:rPr sz="1700" b="0" i="0" lang="he-IL">
                <a:solidFill>
                  <a:srgbClr val="FFFFF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דיון בכיתה</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מה דעתכם?</a:t>
            </a:r>
          </a:p>
        </p:txBody>
      </p:sp>
      <p:sp>
        <p:nvSpPr>
          <p:cNvPr id="5" name="TextBox 4"/>
          <p:cNvSpPr txBox="1"/>
          <p:nvPr/>
        </p:nvSpPr>
        <p:spPr>
          <a:xfrm>
            <a:off x="4960143" y="1873250"/>
            <a:ext cx="6049962"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(2) האם לדעתך הביקורת של המדרש כלפי דוד מוצדקת?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סיכום</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3EAD8"/>
                </a:solidFill>
                <a:latin typeface="Rubik"/>
                <a:cs typeface="Rubik"/>
                <a:ea typeface="Rubik"/>
              </a:rPr>
              <a:t>דוד חוסך את שאול</a:t>
            </a:r>
          </a:p>
        </p:txBody>
      </p:sp>
      <p:sp>
        <p:nvSpPr>
          <p:cNvPr id="6" name="TextBox 5"/>
          <p:cNvSpPr txBox="1"/>
          <p:nvPr/>
        </p:nvSpPr>
        <p:spPr>
          <a:xfrm>
            <a:off x="8018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המערה בעין גדי</a:t>
            </a:r>
          </a:p>
        </p:txBody>
      </p:sp>
      <p:sp>
        <p:nvSpPr>
          <p:cNvPr id="7" name="TextBox 6"/>
          <p:cNvSpPr txBox="1"/>
          <p:nvPr/>
        </p:nvSpPr>
        <p:spPr>
          <a:xfrm>
            <a:off x="906208" y="1854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דוד פונה לשאול</a:t>
            </a:r>
          </a:p>
        </p:txBody>
      </p:sp>
      <p:sp>
        <p:nvSpPr>
          <p:cNvPr id="8" name="TextBox 7"/>
          <p:cNvSpPr txBox="1"/>
          <p:nvPr/>
        </p:nvSpPr>
        <p:spPr>
          <a:xfrm>
            <a:off x="8018208" y="3505200"/>
            <a:ext cx="3178683" cy="9906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שאול מודה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תרגול לקראת הבגרות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שאלה בסגנון בגרות</a:t>
            </a:r>
          </a:p>
        </p:txBody>
      </p:sp>
      <p:sp>
        <p:nvSpPr>
          <p:cNvPr id="5" name="TextBox 4"/>
          <p:cNvSpPr txBox="1"/>
          <p:nvPr/>
        </p:nvSpPr>
        <p:spPr>
          <a:xfrm>
            <a:off x="955167" y="1930400"/>
            <a:ext cx="10281666" cy="41402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תשע"ה (שאלון 1106))</a:t>
            </a:r>
          </a:p>
          <a:p>
            <a:pPr algn="r" rtl="1">
              <a:lnSpc>
                <a:spcPts val="3000"/>
              </a:lnSpc>
            </a:pPr>
            <a:r>
              <a:rPr sz="2000" b="0" i="0" lang="he-IL">
                <a:solidFill>
                  <a:srgbClr val="111111"/>
                </a:solidFill>
                <a:latin typeface="Rubik"/>
                <a:cs typeface="Rubik"/>
                <a:ea typeface="Rubik"/>
              </a:rPr>
              <a:t>ענה על שניים מן הסעיפים א-ג.</a:t>
            </a:r>
          </a:p>
          <a:p>
            <a:pPr algn="r" rtl="1">
              <a:lnSpc>
                <a:spcPts val="3000"/>
              </a:lnSpc>
            </a:pPr>
            <a:r>
              <a:rPr sz="2000" b="0" i="0" lang="he-IL">
                <a:solidFill>
                  <a:srgbClr val="111111"/>
                </a:solidFill>
                <a:latin typeface="Rubik"/>
                <a:cs typeface="Rubik"/>
                <a:ea typeface="Rubik"/>
              </a:rPr>
              <a:t>א. קרא פסוקים 1-5 בקטע שלפניך, וגם מלכים א, א', 1-4. קרא את המדרש שלפניך: "אמר רבי יוסי ברבי חנינא: כל המבזה את הבגדים סוף אינו נהנה מהם, שנאמר 'והמלך דוד זקן בא בימים ויכסהו בבגדים ולא יחם לו'". (תלמוד בבלי, ברכות סב, ע"ב)</a:t>
            </a:r>
          </a:p>
          <a:p>
            <a:pPr algn="r" rtl="1">
              <a:lnSpc>
                <a:spcPts val="3000"/>
              </a:lnSpc>
            </a:pPr>
            <a:r>
              <a:rPr sz="2000" b="0" i="0" lang="he-IL">
                <a:solidFill>
                  <a:srgbClr val="111111"/>
                </a:solidFill>
                <a:latin typeface="Rubik"/>
                <a:cs typeface="Rubik"/>
                <a:ea typeface="Rubik"/>
              </a:rPr>
              <a:t>המדרש משמיע ביקורת כלפי דוד על התנהגותו המתוארת בקטע שלפניך משמואל א, כ"ד. (1) מהי הביקורת, וכיצד שני הכתובים שקראת מסייעים למדרש להשמיע את הביקורת שלו? (6 נקודות) (2) האם לדעתך הביקורת של המדרש כלפי דוד מוצדקת? נמק.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א׳–ח׳ («המערה בעין גדי»).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שאול חוזר מרדיפת הפלשתים ושומע שדוד במדבר עין גדי. הוא לוקח שלושת אלפים איש בחורים ונכנס למערה ״להסך את רגליו״. דוד ואנשיו יושבים בירכתי המערה.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ט׳–ט״ז («דוד פונה לשאול»).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דוד יוצא אחרי שאול וקורא ״אדני המלך״ ומשתחווה. הוא מראה את כנף המעיל: ראה גם ראה כי אין בידי רעה ופשע ולא חטאתי לך. הוא שואל למה שאול שומע דברי אדם האומרים שדוד מבקש רעתו.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63323"/>
                </a:solidFill>
                <a:latin typeface="Rubik"/>
                <a:cs typeface="Rubik"/>
                <a:ea typeface="Rubik"/>
              </a:rPr>
              <a:t>קראו פסוקים י״ז–כ״ג («שאול מודה»). מה מתואר בקטע? הביאו ראיה מן הכתוב.</a:t>
            </a:r>
          </a:p>
        </p:txBody>
      </p:sp>
      <p:sp>
        <p:nvSpPr>
          <p:cNvPr id="6" name="TextBox 5"/>
          <p:cNvSpPr txBox="1"/>
          <p:nvPr/>
        </p:nvSpPr>
        <p:spPr>
          <a:xfrm>
            <a:off x="889762" y="2946400"/>
            <a:ext cx="10412476" cy="30607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שאול בוכה: ״הקולך זה בני דוד... צדיק אתה ממני כי אתה גמלתני הטובה ואני גמלתיך הרעה״. הוא מודה שדוד לא הרג אותו כשהיה יכול.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24840" y="381000"/>
            <a:ext cx="9418320" cy="304800"/>
          </a:xfrm>
          <a:prstGeom prst="rect">
            <a:avLst/>
          </a:prstGeom>
          <a:noFill/>
        </p:spPr>
        <p:txBody>
          <a:bodyPr wrap="square" lIns="0" rIns="0" tIns="0" bIns="0" anchor="t"/>
          <a:lstStyle/>
          <a:p>
            <a:pPr algn="r" rtl="1">
              <a:lnSpc>
                <a:spcPts val="2400"/>
              </a:lnSpc>
            </a:pPr>
            <a:r>
              <a:rPr sz="1600" b="1" i="0" lang="he-IL">
                <a:solidFill>
                  <a:srgbClr val="E63323"/>
                </a:solidFill>
                <a:latin typeface="Rubik"/>
                <a:cs typeface="Rubik"/>
                <a:ea typeface="Rubik"/>
              </a:rPr>
              <a:t>תשובות</a:t>
            </a:r>
          </a:p>
        </p:txBody>
      </p:sp>
      <p:sp>
        <p:nvSpPr>
          <p:cNvPr id="4" name="TextBox 3"/>
          <p:cNvSpPr txBox="1"/>
          <p:nvPr/>
        </p:nvSpPr>
        <p:spPr>
          <a:xfrm>
            <a:off x="624840" y="685800"/>
            <a:ext cx="9418320" cy="762000"/>
          </a:xfrm>
          <a:prstGeom prst="rect">
            <a:avLst/>
          </a:prstGeom>
          <a:noFill/>
        </p:spPr>
        <p:txBody>
          <a:bodyPr wrap="square" lIns="0" rIns="0" tIns="0" bIns="0" anchor="t"/>
          <a:lstStyle/>
          <a:p>
            <a:pPr algn="r" rtl="1">
              <a:lnSpc>
                <a:spcPts val="6000"/>
              </a:lnSpc>
            </a:pPr>
            <a:r>
              <a:rPr sz="4600" b="1" i="0" lang="he-IL">
                <a:solidFill>
                  <a:srgbClr val="111111"/>
                </a:solidFill>
                <a:latin typeface="Rubik"/>
                <a:cs typeface="Rubik"/>
                <a:ea typeface="Rubik"/>
              </a:rPr>
              <a:t>מחוון – שאלת הבגרות</a:t>
            </a:r>
          </a:p>
        </p:txBody>
      </p:sp>
      <p:sp>
        <p:nvSpPr>
          <p:cNvPr id="5" name="TextBox 4"/>
          <p:cNvSpPr txBox="1"/>
          <p:nvPr/>
        </p:nvSpPr>
        <p:spPr>
          <a:xfrm>
            <a:off x="889762" y="1866900"/>
            <a:ext cx="10412476" cy="4267200"/>
          </a:xfrm>
          <a:prstGeom prst="rect">
            <a:avLst/>
          </a:prstGeom>
          <a:noFill/>
        </p:spPr>
        <p:txBody>
          <a:bodyPr wrap="square" lIns="0" rIns="0" tIns="0" bIns="0" anchor="t"/>
          <a:lstStyle/>
          <a:p>
            <a:pPr algn="r" rtl="1">
              <a:lnSpc>
                <a:spcPts val="2572"/>
              </a:lnSpc>
            </a:pPr>
            <a:r>
              <a:rPr sz="1700" b="0" i="0" lang="he-IL">
                <a:solidFill>
                  <a:srgbClr val="111111"/>
                </a:solidFill>
                <a:latin typeface="Rubik"/>
                <a:cs typeface="Rubik"/>
                <a:ea typeface="Rubik"/>
              </a:rPr>
              <a:t>שאלה מספר 3</a:t>
            </a:r>
          </a:p>
          <a:p>
            <a:pPr algn="r" rtl="1">
              <a:lnSpc>
                <a:spcPts val="2572"/>
              </a:lnSpc>
            </a:pPr>
            <a:r>
              <a:rPr sz="1700" b="0" i="0" lang="he-IL">
                <a:solidFill>
                  <a:srgbClr val="111111"/>
                </a:solidFill>
                <a:latin typeface="Rubik"/>
                <a:cs typeface="Rubik"/>
                <a:ea typeface="Rubik"/>
              </a:rPr>
              <a:t>סעיף א'</a:t>
            </a:r>
          </a:p>
          <a:p>
            <a:pPr algn="r" rtl="1">
              <a:lnSpc>
                <a:spcPts val="2572"/>
              </a:lnSpc>
            </a:pPr>
            <a:r>
              <a:rPr sz="1700" b="0" i="0" lang="he-IL">
                <a:solidFill>
                  <a:srgbClr val="111111"/>
                </a:solidFill>
                <a:latin typeface="Rubik"/>
                <a:cs typeface="Rubik"/>
                <a:ea typeface="Rubik"/>
              </a:rPr>
              <a:t>(1) הביקורת כלפי דוד היא על שחתך את כנף מעילו של המלך שאול. ולפי המדרש כל אדם שמבזה ביגוד (של אדם אחר) סופו שלא יהנה מבגדיו.</a:t>
            </a:r>
          </a:p>
          <a:p>
            <a:pPr algn="r" rtl="1">
              <a:lnSpc>
                <a:spcPts val="2572"/>
              </a:lnSpc>
            </a:pPr>
            <a:r>
              <a:rPr sz="1700" b="0" i="0" lang="he-IL">
                <a:solidFill>
                  <a:srgbClr val="111111"/>
                </a:solidFill>
                <a:latin typeface="Rubik"/>
                <a:cs typeface="Rubik"/>
                <a:ea typeface="Rubik"/>
              </a:rPr>
              <a:t>הכתובים מסייעים למדרש להשמיע את הביקורת שלו באופן הבא:</a:t>
            </a:r>
          </a:p>
          <a:p>
            <a:pPr algn="r" rtl="1">
              <a:lnSpc>
                <a:spcPts val="2572"/>
              </a:lnSpc>
            </a:pPr>
            <a:r>
              <a:rPr sz="1700" b="0" i="0" lang="he-IL">
                <a:solidFill>
                  <a:srgbClr val="111111"/>
                </a:solidFill>
                <a:latin typeface="Rubik"/>
                <a:cs typeface="Rubik"/>
                <a:ea typeface="Rubik"/>
              </a:rPr>
              <a:t>בשמואל א' כ"ד – דוד כרת את כנף מעילו של שאול – ביזה את בגדי המלך.</a:t>
            </a:r>
          </a:p>
          <a:p>
            <a:pPr algn="r" rtl="1">
              <a:lnSpc>
                <a:spcPts val="2572"/>
              </a:lnSpc>
            </a:pPr>
            <a:r>
              <a:rPr sz="1700" b="0" i="0" lang="he-IL">
                <a:solidFill>
                  <a:srgbClr val="111111"/>
                </a:solidFill>
                <a:latin typeface="Rubik"/>
                <a:cs typeface="Rubik"/>
                <a:ea typeface="Rubik"/>
              </a:rPr>
              <a:t>במלכים א' א' – דוד המלך סובל מקור בזקנתו, והבגדים שהוא לובש לא מצליחים לחמם אותו, כלומר אינו נהנה מבגדיו.</a:t>
            </a:r>
          </a:p>
          <a:p>
            <a:pPr algn="r" rtl="1">
              <a:lnSpc>
                <a:spcPts val="2572"/>
              </a:lnSpc>
            </a:pPr>
            <a:r>
              <a:rPr sz="1700" b="0" i="0" lang="he-IL">
                <a:solidFill>
                  <a:srgbClr val="111111"/>
                </a:solidFill>
                <a:latin typeface="Rubik"/>
                <a:cs typeface="Rubik"/>
                <a:ea typeface="Rubik"/>
              </a:rPr>
              <a:t>המדרש מבהיר שדוד סובל מקור בסוף ימיו, והבגדים המכסים אותו אינם מחממים אותו, כעונש על מעשהו כלפי שאול.</a:t>
            </a:r>
          </a:p>
          <a:p>
            <a:pPr algn="r" rtl="1">
              <a:lnSpc>
                <a:spcPts val="2572"/>
              </a:lnSpc>
            </a:pPr>
            <a:r>
              <a:rPr sz="1700" b="0" i="0" lang="he-IL">
                <a:solidFill>
                  <a:srgbClr val="111111"/>
                </a:solidFill>
                <a:latin typeface="Rubik"/>
                <a:cs typeface="Rubik"/>
                <a:ea typeface="Rubik"/>
              </a:rPr>
              <a:t>(2) הביקורת כלפי דוד אינה מוצדקת – כי נאמר בשמואל כ"ד 5, שדוד מצטער על המעשה שעשה. אם כן, הקור ממנו סובל דוד בסוף ימיו אינו נובע ממעשה זה. או: הביקורת כלפי דוד מוצדקת – דוד כרת את כנף המעיל של שאול מלך ישראל בכיר ה' ומדובר במעשה שלא ייעשה.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דוד חוסך את שאול – שאלון 1262</dc:title>
  <dc:subject/>
  <dc:creator/>
  <cp:keywords/>
  <dc:description/>
  <cp:lastModifiedBy/>
  <cp:revision>1</cp:revision>
  <dcterms:created xsi:type="dcterms:W3CDTF">2013-01-27T09:14:16Z</dcterms:created>
  <dcterms:modified xsi:type="dcterms:W3CDTF">2013-01-27T09:15:58Z</dcterms:modified>
  <cp:category/>
</cp:coreProperties>
</file>