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397000"/>
            <a:ext cx="5886450" cy="444500"/>
          </a:xfrm>
          <a:prstGeom prst="rect">
            <a:avLst/>
          </a:prstGeom>
          <a:noFill/>
        </p:spPr>
        <p:txBody>
          <a:bodyPr wrap="square" lIns="0" rIns="0" tIns="0" bIns="0" anchor="t"/>
          <a:lstStyle/>
          <a:p>
            <a:pPr algn="r" rtl="1">
              <a:lnSpc>
                <a:spcPts val="3500"/>
              </a:lnSpc>
            </a:pPr>
            <a:r>
              <a:rPr sz="2400" b="1" i="0" lang="he-IL">
                <a:solidFill>
                  <a:srgbClr val="8C2B1E"/>
                </a:solidFill>
                <a:latin typeface="Frank Ruhl Libre"/>
                <a:cs typeface="Frank Ruhl Libre"/>
                <a:ea typeface="Frank Ruhl Libre"/>
              </a:rPr>
              <a:t>שמואל א כ״ח</a:t>
            </a:r>
          </a:p>
        </p:txBody>
      </p:sp>
      <p:sp>
        <p:nvSpPr>
          <p:cNvPr id="4" name="TextBox 3"/>
          <p:cNvSpPr txBox="1"/>
          <p:nvPr/>
        </p:nvSpPr>
        <p:spPr>
          <a:xfrm>
            <a:off x="5629275" y="1841500"/>
            <a:ext cx="5886450" cy="2667000"/>
          </a:xfrm>
          <a:prstGeom prst="rect">
            <a:avLst/>
          </a:prstGeom>
          <a:noFill/>
        </p:spPr>
        <p:txBody>
          <a:bodyPr wrap="square" lIns="0" rIns="0" tIns="0" bIns="0" anchor="ctr"/>
          <a:lstStyle/>
          <a:p>
            <a:pPr algn="r" rtl="1">
              <a:lnSpc>
                <a:spcPts val="7559"/>
              </a:lnSpc>
            </a:pPr>
            <a:r>
              <a:rPr sz="7000" b="1" i="0" lang="he-IL">
                <a:solidFill>
                  <a:srgbClr val="3B2A1A"/>
                </a:solidFill>
                <a:latin typeface="Frank Ruhl Libre"/>
                <a:cs typeface="Frank Ruhl Libre"/>
                <a:ea typeface="Frank Ruhl Libre"/>
              </a:rPr>
              <a:t>שאול ובעלת האוב</a:t>
            </a:r>
          </a:p>
        </p:txBody>
      </p:sp>
      <p:sp>
        <p:nvSpPr>
          <p:cNvPr id="5" name="TextBox 4"/>
          <p:cNvSpPr txBox="1"/>
          <p:nvPr/>
        </p:nvSpPr>
        <p:spPr>
          <a:xfrm>
            <a:off x="8916490" y="4508500"/>
            <a:ext cx="2357339" cy="406400"/>
          </a:xfrm>
          <a:prstGeom prst="rect">
            <a:avLst/>
          </a:prstGeom>
          <a:noFill/>
        </p:spPr>
        <p:txBody>
          <a:bodyPr wrap="square" lIns="0" rIns="0" tIns="0" bIns="0" anchor="t"/>
          <a:lstStyle/>
          <a:p>
            <a:pPr algn="r" rtl="1">
              <a:lnSpc>
                <a:spcPts val="3200"/>
              </a:lnSpc>
            </a:pPr>
            <a:r>
              <a:rPr sz="2100" b="1" i="0" lang="he-IL">
                <a:solidFill>
                  <a:srgbClr val="F6EAD0"/>
                </a:solidFill>
                <a:latin typeface="Frank Ruhl Libre"/>
                <a:cs typeface="Frank Ruhl Libre"/>
                <a:ea typeface="Frank Ruhl Libre"/>
              </a:rPr>
              <a:t>שאלון 1262 · שמואל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46482" y="508000"/>
            <a:ext cx="54381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פתיחה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1</a:t>
            </a:r>
          </a:p>
        </p:txBody>
      </p:sp>
      <p:sp>
        <p:nvSpPr>
          <p:cNvPr id="6" name="TextBox 5"/>
          <p:cNvSpPr txBox="1"/>
          <p:nvPr/>
        </p:nvSpPr>
        <p:spPr>
          <a:xfrm>
            <a:off x="4611941" y="17462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נכיר את הסיפור «שאול ובעלת האוב» (שמואל א כ״ח)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2</a:t>
            </a:r>
          </a:p>
        </p:txBody>
      </p:sp>
      <p:sp>
        <p:nvSpPr>
          <p:cNvPr id="8" name="TextBox 7"/>
          <p:cNvSpPr txBox="1"/>
          <p:nvPr/>
        </p:nvSpPr>
        <p:spPr>
          <a:xfrm>
            <a:off x="4611941" y="29146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נבחן כיצד הסיפור מבטא את התמה «שמואל א»</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3</a:t>
            </a:r>
          </a:p>
        </p:txBody>
      </p:sp>
      <p:sp>
        <p:nvSpPr>
          <p:cNvPr id="10" name="TextBox 9"/>
          <p:cNvSpPr txBox="1"/>
          <p:nvPr/>
        </p:nvSpPr>
        <p:spPr>
          <a:xfrm>
            <a:off x="4611941" y="40830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נקרא פסוקי מפתח ונעמיק בפירוש רש"י ורד"ק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4</a:t>
            </a:r>
          </a:p>
        </p:txBody>
      </p:sp>
      <p:sp>
        <p:nvSpPr>
          <p:cNvPr id="12" name="TextBox 11"/>
          <p:cNvSpPr txBox="1"/>
          <p:nvPr/>
        </p:nvSpPr>
        <p:spPr>
          <a:xfrm>
            <a:off x="4611941" y="52514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הדמויות בסיפור</a:t>
            </a:r>
          </a:p>
        </p:txBody>
      </p:sp>
      <p:sp>
        <p:nvSpPr>
          <p:cNvPr id="5" name="TextBox 4"/>
          <p:cNvSpPr txBox="1"/>
          <p:nvPr/>
        </p:nvSpPr>
        <p:spPr>
          <a:xfrm>
            <a:off x="6406705" y="19177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שאול</a:t>
            </a:r>
          </a:p>
        </p:txBody>
      </p:sp>
      <p:sp>
        <p:nvSpPr>
          <p:cNvPr id="6" name="TextBox 5"/>
          <p:cNvSpPr txBox="1"/>
          <p:nvPr/>
        </p:nvSpPr>
        <p:spPr>
          <a:xfrm>
            <a:off x="6406705" y="2476500"/>
            <a:ext cx="4826889"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שאול מסרב בהתחלה, אך עבדיו והאישה פוצרים בו, והוא אוכל.</a:t>
            </a:r>
          </a:p>
        </p:txBody>
      </p:sp>
      <p:sp>
        <p:nvSpPr>
          <p:cNvPr id="7" name="TextBox 6"/>
          <p:cNvSpPr txBox="1"/>
          <p:nvPr/>
        </p:nvSpPr>
        <p:spPr>
          <a:xfrm>
            <a:off x="958405" y="19177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שמואל</a:t>
            </a:r>
          </a:p>
        </p:txBody>
      </p:sp>
      <p:sp>
        <p:nvSpPr>
          <p:cNvPr id="8" name="TextBox 7"/>
          <p:cNvSpPr txBox="1"/>
          <p:nvPr/>
        </p:nvSpPr>
        <p:spPr>
          <a:xfrm>
            <a:off x="958405" y="2476500"/>
            <a:ext cx="4826889"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שמואל כבר מת, ושאול כבר הוציא את האבות ואת הידענים מן הארץ.</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רצף האירועים</a:t>
            </a:r>
          </a:p>
        </p:txBody>
      </p:sp>
      <p:sp>
        <p:nvSpPr>
          <p:cNvPr id="5" name="TextBox 4"/>
          <p:cNvSpPr txBox="1"/>
          <p:nvPr/>
        </p:nvSpPr>
        <p:spPr>
          <a:xfrm>
            <a:off x="991076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1</a:t>
            </a:r>
          </a:p>
        </p:txBody>
      </p:sp>
      <p:sp>
        <p:nvSpPr>
          <p:cNvPr id="6" name="TextBox 5"/>
          <p:cNvSpPr txBox="1"/>
          <p:nvPr/>
        </p:nvSpPr>
        <p:spPr>
          <a:xfrm>
            <a:off x="907048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שאול מפחד מצבא פלשתים ואינו מקבל תשובה מה׳.</a:t>
            </a:r>
          </a:p>
        </p:txBody>
      </p:sp>
      <p:sp>
        <p:nvSpPr>
          <p:cNvPr id="7" name="TextBox 6"/>
          <p:cNvSpPr txBox="1"/>
          <p:nvPr/>
        </p:nvSpPr>
        <p:spPr>
          <a:xfrm>
            <a:off x="7189787"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2</a:t>
            </a:r>
          </a:p>
        </p:txBody>
      </p:sp>
      <p:sp>
        <p:nvSpPr>
          <p:cNvPr id="8" name="TextBox 7"/>
          <p:cNvSpPr txBox="1"/>
          <p:nvPr/>
        </p:nvSpPr>
        <p:spPr>
          <a:xfrm>
            <a:off x="6349507"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הוא מבקש מבעלת אוב באנדור להעלות את שמואל.</a:t>
            </a:r>
          </a:p>
        </p:txBody>
      </p:sp>
      <p:sp>
        <p:nvSpPr>
          <p:cNvPr id="9" name="TextBox 8"/>
          <p:cNvSpPr txBox="1"/>
          <p:nvPr/>
        </p:nvSpPr>
        <p:spPr>
          <a:xfrm>
            <a:off x="446881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3</a:t>
            </a:r>
          </a:p>
        </p:txBody>
      </p:sp>
      <p:sp>
        <p:nvSpPr>
          <p:cNvPr id="10" name="TextBox 9"/>
          <p:cNvSpPr txBox="1"/>
          <p:nvPr/>
        </p:nvSpPr>
        <p:spPr>
          <a:xfrm>
            <a:off x="362853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שמואל מתגלה ומבשר: ״מחר אתה ובניך עמי״.</a:t>
            </a:r>
          </a:p>
        </p:txBody>
      </p:sp>
      <p:sp>
        <p:nvSpPr>
          <p:cNvPr id="11" name="TextBox 10"/>
          <p:cNvSpPr txBox="1"/>
          <p:nvPr/>
        </p:nvSpPr>
        <p:spPr>
          <a:xfrm>
            <a:off x="1747837"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4</a:t>
            </a:r>
          </a:p>
        </p:txBody>
      </p:sp>
      <p:sp>
        <p:nvSpPr>
          <p:cNvPr id="12" name="TextBox 11"/>
          <p:cNvSpPr txBox="1"/>
          <p:nvPr/>
        </p:nvSpPr>
        <p:spPr>
          <a:xfrm>
            <a:off x="907557"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שאול מתמוטט ואוכל את סעודת האישה.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63000" y="508000"/>
            <a:ext cx="172729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1/4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שמואל א כ"ח, ג'</a:t>
            </a:r>
          </a:p>
        </p:txBody>
      </p:sp>
      <p:sp>
        <p:nvSpPr>
          <p:cNvPr id="5" name="TextBox 4"/>
          <p:cNvSpPr txBox="1"/>
          <p:nvPr/>
        </p:nvSpPr>
        <p:spPr>
          <a:xfrm>
            <a:off x="1452245" y="2125662"/>
            <a:ext cx="9287510" cy="2733675"/>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וּשְׁמוּאֵל מֵת וַיִּסְפְּדוּ־לוֹ כָּל־יִשְׂרָאֵל</a:t>
            </a:r>
            <a:r>
              <a:rPr sz="4100" b="0" i="0" lang="he-IL">
                <a:solidFill>
                  <a:srgbClr val="3B2A1A"/>
                </a:solidFill>
                <a:latin typeface="Frank Ruhl Libre"/>
                <a:cs typeface="Frank Ruhl Libre"/>
                <a:ea typeface="Frank Ruhl Libre"/>
              </a:rPr>
              <a:t> וַיִּקְבְּרֻהוּ בָרָמָה וּבְעִירוֹ וְשָׁאוּל הֵסִיר הָאֹבוֹת וְאֶת־הַיִּדְּעֹנִים מֵהָאָרֶץ</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פלשתים מתכנסים לשונם ושאול מתכנס בגלבוע.</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6927" y="508000"/>
            <a:ext cx="174337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2/4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שמואל א כ"ח, י'</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וַיִּשָּׁבַע לָהּ שָׁאוּל בַּה'</a:t>
            </a:r>
            <a:r>
              <a:rPr sz="4100" b="0" i="0" lang="he-IL">
                <a:solidFill>
                  <a:srgbClr val="3B2A1A"/>
                </a:solidFill>
                <a:latin typeface="Frank Ruhl Libre"/>
                <a:cs typeface="Frank Ruhl Libre"/>
                <a:ea typeface="Frank Ruhl Libre"/>
              </a:rPr>
              <a:t> לֵאמֹר חַי־ה' אִם־יִקְּרֵךְ עָוֺן בַּדָּבָר הַזֶּה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שאול מתחפש ובא בלילה לאישה בעין דור.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3/4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שמואל א כ"ח, י"ח</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כַּאֲשֶׁר לֹא־שָׁמַעְתָּ בְּקוֹל ה' </a:t>
            </a:r>
            <a:r>
              <a:rPr sz="4100" b="1" i="0" lang="he-IL">
                <a:solidFill>
                  <a:srgbClr val="7A1D10"/>
                </a:solidFill>
                <a:latin typeface="Frank Ruhl Libre"/>
                <a:cs typeface="Frank Ruhl Libre"/>
                <a:ea typeface="Frank Ruhl Libre"/>
              </a:rPr>
              <a:t>וְלֹא־עָשִׂיתָ חֲרוֹן־אַפּוֹ בַּעֲמָלֵק עַל־כֵּן</a:t>
            </a:r>
            <a:r>
              <a:rPr sz="4100" b="0" i="0" lang="he-IL">
                <a:solidFill>
                  <a:srgbClr val="3B2A1A"/>
                </a:solidFill>
                <a:latin typeface="Frank Ruhl Libre"/>
                <a:cs typeface="Frank Ruhl Libre"/>
                <a:ea typeface="Frank Ruhl Libre"/>
              </a:rPr>
              <a:t> הַדָּבָר הַזֶּה עָשָׂה־לְךָ ה' הַיּוֹם הַזֶּה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שמואל שואל ״למה הרגזתני להעלות אתי״.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4/4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שמואל א כ"ח, כ'</a:t>
            </a:r>
          </a:p>
        </p:txBody>
      </p:sp>
      <p:sp>
        <p:nvSpPr>
          <p:cNvPr id="5" name="TextBox 4"/>
          <p:cNvSpPr txBox="1"/>
          <p:nvPr/>
        </p:nvSpPr>
        <p:spPr>
          <a:xfrm>
            <a:off x="1452245" y="2125662"/>
            <a:ext cx="9287510" cy="2733675"/>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וַיְמַהֵר שָׁאוּל וַיִּפֹּל מְלֹא־קוֹמָתוֹ</a:t>
            </a:r>
            <a:r>
              <a:rPr sz="4100" b="0" i="0" lang="he-IL">
                <a:solidFill>
                  <a:srgbClr val="3B2A1A"/>
                </a:solidFill>
                <a:latin typeface="Frank Ruhl Libre"/>
                <a:cs typeface="Frank Ruhl Libre"/>
                <a:ea typeface="Frank Ruhl Libre"/>
              </a:rPr>
              <a:t> אַרְצָה וַיִּרָא מְאֹד מִדִּבְרֵי שְׁמוּאֵל גַּם־כֹּחַ לֹא־הָיָה בוֹ כִּי לֹא אָכַל לֶחֶם כָּל־הַיּוֹם וְכָל־הַלָּיְלָה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שאול נופל מלוא קומתו ארצה, כי גם לא היה בו כח כי לא אכל לחם כל היום וכל הלילה.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22098" y="508000"/>
            <a:ext cx="11682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מילים ומושגים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ביאורי מילים</a:t>
            </a:r>
          </a:p>
        </p:txBody>
      </p:sp>
      <p:sp>
        <p:nvSpPr>
          <p:cNvPr id="5" name="TextBox 4"/>
          <p:cNvSpPr txBox="1"/>
          <p:nvPr/>
        </p:nvSpPr>
        <p:spPr>
          <a:xfrm>
            <a:off x="8158860"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האובות והידעונים</a:t>
            </a:r>
          </a:p>
        </p:txBody>
      </p:sp>
      <p:sp>
        <p:nvSpPr>
          <p:cNvPr id="6" name="TextBox 5"/>
          <p:cNvSpPr txBox="1"/>
          <p:nvPr/>
        </p:nvSpPr>
        <p:spPr>
          <a:xfrm>
            <a:off x="8158860"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שמות מיני קסם.</a:t>
            </a:r>
          </a:p>
        </p:txBody>
      </p:sp>
      <p:sp>
        <p:nvSpPr>
          <p:cNvPr id="7" name="TextBox 6"/>
          <p:cNvSpPr txBox="1"/>
          <p:nvPr/>
        </p:nvSpPr>
        <p:spPr>
          <a:xfrm>
            <a:off x="45393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יקרך</a:t>
            </a:r>
          </a:p>
        </p:txBody>
      </p:sp>
      <p:sp>
        <p:nvSpPr>
          <p:cNvPr id="8" name="TextBox 7"/>
          <p:cNvSpPr txBox="1"/>
          <p:nvPr/>
        </p:nvSpPr>
        <p:spPr>
          <a:xfrm>
            <a:off x="45393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מלשון מקרה.</a:t>
            </a:r>
          </a:p>
        </p:txBody>
      </p:sp>
      <p:sp>
        <p:nvSpPr>
          <p:cNvPr id="9" name="TextBox 8"/>
          <p:cNvSpPr txBox="1"/>
          <p:nvPr/>
        </p:nvSpPr>
        <p:spPr>
          <a:xfrm>
            <a:off x="9198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עון</a:t>
            </a:r>
          </a:p>
        </p:txBody>
      </p:sp>
      <p:sp>
        <p:nvSpPr>
          <p:cNvPr id="10" name="TextBox 9"/>
          <p:cNvSpPr txBox="1"/>
          <p:nvPr/>
        </p:nvSpPr>
        <p:spPr>
          <a:xfrm>
            <a:off x="9198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ענין עונש, וכן (איכה ה ז): ואנחנו עונותיהם סבלנו.</a:t>
            </a:r>
          </a:p>
        </p:txBody>
      </p:sp>
      <p:sp>
        <p:nvSpPr>
          <p:cNvPr id="11" name="TextBox 10"/>
          <p:cNvSpPr txBox="1"/>
          <p:nvPr/>
        </p:nvSpPr>
        <p:spPr>
          <a:xfrm>
            <a:off x="8158860"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מלא קומתו</a:t>
            </a:r>
          </a:p>
        </p:txBody>
      </p:sp>
      <p:sp>
        <p:nvSpPr>
          <p:cNvPr id="12" name="TextBox 11"/>
          <p:cNvSpPr txBox="1"/>
          <p:nvPr/>
        </p:nvSpPr>
        <p:spPr>
          <a:xfrm>
            <a:off x="8158860"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רוצה לומר כל קומתו.</a:t>
            </a:r>
          </a:p>
        </p:txBody>
      </p:sp>
      <p:sp>
        <p:nvSpPr>
          <p:cNvPr id="13" name="TextBox 12"/>
          <p:cNvSpPr txBox="1"/>
          <p:nvPr/>
        </p:nvSpPr>
        <p:spPr>
          <a:xfrm>
            <a:off x="45393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מילה מנחה</a:t>
            </a:r>
          </a:p>
        </p:txBody>
      </p:sp>
      <p:sp>
        <p:nvSpPr>
          <p:cNvPr id="14" name="TextBox 13"/>
          <p:cNvSpPr txBox="1"/>
          <p:nvPr/>
        </p:nvSpPr>
        <p:spPr>
          <a:xfrm>
            <a:off x="45393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5" name="TextBox 14"/>
          <p:cNvSpPr txBox="1"/>
          <p:nvPr/>
        </p:nvSpPr>
        <p:spPr>
          <a:xfrm>
            <a:off x="9198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קורבנות</a:t>
            </a:r>
          </a:p>
        </p:txBody>
      </p:sp>
      <p:sp>
        <p:nvSpPr>
          <p:cNvPr id="16" name="TextBox 15"/>
          <p:cNvSpPr txBox="1"/>
          <p:nvPr/>
        </p:nvSpPr>
        <p:spPr>
          <a:xfrm>
            <a:off x="9198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מתנה מן החי או מן הצומח שמביא אדם למקדש לכבוד האל.</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רש"י</a:t>
            </a:r>
          </a:p>
        </p:txBody>
      </p:sp>
      <p:sp>
        <p:nvSpPr>
          <p:cNvPr id="5" name="TextBox 4"/>
          <p:cNvSpPr txBox="1"/>
          <p:nvPr/>
        </p:nvSpPr>
        <p:spPr>
          <a:xfrm>
            <a:off x="1072896" y="219531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רש"י על שמואל א כ"ח, ג'</a:t>
            </a:r>
          </a:p>
        </p:txBody>
      </p:sp>
      <p:sp>
        <p:nvSpPr>
          <p:cNvPr id="6" name="TextBox 5"/>
          <p:cNvSpPr txBox="1"/>
          <p:nvPr/>
        </p:nvSpPr>
        <p:spPr>
          <a:xfrm>
            <a:off x="1072896" y="2627114"/>
            <a:ext cx="10046208" cy="159107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וַיִּסְפְּדוּ לוֹ כָל יִשְׂרָאֵל וַיִּקְבְּרֻהוּ בָרָמָה וּבְעִירוֹ</a:t>
            </a:r>
            <a:r>
              <a:rPr sz="2600" b="0" i="0" lang="he-IL">
                <a:solidFill>
                  <a:srgbClr val="3B2A1A"/>
                </a:solidFill>
                <a:latin typeface="Noto Rashi Hebrew"/>
                <a:cs typeface="Noto Rashi Hebrew"/>
                <a:ea typeface="Noto Rashi Hebrew"/>
              </a:rPr>
              <a:t>. (תרגום:) וּסְפָדוּ עֲלוֹהִי כָּל יִשְׂרָאֵל וּקְבָרוּהִי בְּרָמָתָא וּסְפָדוּ עֲלוֹהִי אֱנָשׁ בְּקַרְתֵּיהּ״; ׳וּבְעִירוֹ׳ מוּסָב עַל ׳וַיִּסְפְּדוּ לוֹ׳, סְפָדוּהוּ בָרָמָה כְּשֶׁקְּבָרוּהוּ, וּסְפָדוּהוּ אִישׁ בְּעִירוֹ״:</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מסביר רש"י על «וַיִּסְפְּדוּ לוֹ כָל יִשְׂרָאֵל וַיִּקְבְּרֻהוּ בָרָמָה…»?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רד"ק</a:t>
            </a:r>
          </a:p>
        </p:txBody>
      </p:sp>
      <p:sp>
        <p:nvSpPr>
          <p:cNvPr id="5" name="TextBox 4"/>
          <p:cNvSpPr txBox="1"/>
          <p:nvPr/>
        </p:nvSpPr>
        <p:spPr>
          <a:xfrm>
            <a:off x="1072896" y="272355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רד"ק על שמואל א כ"ח, י'</a:t>
            </a:r>
          </a:p>
        </p:txBody>
      </p:sp>
      <p:sp>
        <p:nvSpPr>
          <p:cNvPr id="6" name="TextBox 5"/>
          <p:cNvSpPr txBox="1"/>
          <p:nvPr/>
        </p:nvSpPr>
        <p:spPr>
          <a:xfrm>
            <a:off x="1072896" y="3155354"/>
            <a:ext cx="10046208" cy="534590"/>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אם יקרך עון</a:t>
            </a:r>
            <a:r>
              <a:rPr sz="2600" b="0" i="0" lang="he-IL">
                <a:solidFill>
                  <a:srgbClr val="3B2A1A"/>
                </a:solidFill>
                <a:latin typeface="Noto Rashi Hebrew"/>
                <a:cs typeface="Noto Rashi Hebrew"/>
                <a:ea typeface="Noto Rashi Hebrew"/>
              </a:rPr>
              <a:t>. דגש הקו"ף לתפארת הקריאה:</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57202" y="508000"/>
            <a:ext cx="2138845"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1/3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א׳–ז׳ («שאול מבקש תשובה»).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0888" y="508000"/>
            <a:ext cx="21554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2/3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ט״ו–י״ט («נבואת שמואל»).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3103" y="508000"/>
            <a:ext cx="215315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3/3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כ׳–כ״ה («סעודה»).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1086" y="508000"/>
            <a:ext cx="84921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דיון בכיתה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מה דעתכם?</a:t>
            </a:r>
          </a:p>
        </p:txBody>
      </p:sp>
      <p:sp>
        <p:nvSpPr>
          <p:cNvPr id="5" name="TextBox 4"/>
          <p:cNvSpPr txBox="1"/>
          <p:nvPr/>
        </p:nvSpPr>
        <p:spPr>
          <a:xfrm>
            <a:off x="4926012" y="1841500"/>
            <a:ext cx="6213475" cy="1524000"/>
          </a:xfrm>
          <a:prstGeom prst="rect">
            <a:avLst/>
          </a:prstGeom>
          <a:noFill/>
        </p:spPr>
        <p:txBody>
          <a:bodyPr wrap="square" lIns="0" rIns="0" tIns="0" bIns="0" anchor="ctr"/>
          <a:lstStyle/>
          <a:p>
            <a:pPr algn="r" rtl="1">
              <a:lnSpc>
                <a:spcPts val="3105"/>
              </a:lnSpc>
            </a:pPr>
            <a:r>
              <a:rPr sz="2300" b="0" i="0" lang="he-IL">
                <a:solidFill>
                  <a:srgbClr val="3B2A1A"/>
                </a:solidFill>
                <a:latin typeface="David Libre"/>
                <a:cs typeface="David Libre"/>
                <a:ea typeface="David Libre"/>
              </a:rPr>
              <a:t>מה לדעתכם המסר המרכזי של שמואל א כ״ח?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99960" y="508000"/>
            <a:ext cx="49033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סיכום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6EAD0"/>
                </a:solidFill>
                <a:latin typeface="Frank Ruhl Libre"/>
                <a:cs typeface="Frank Ruhl Libre"/>
                <a:ea typeface="Frank Ruhl Libre"/>
              </a:rPr>
              <a:t>שאול ובעלת האוב</a:t>
            </a:r>
          </a:p>
        </p:txBody>
      </p:sp>
      <p:sp>
        <p:nvSpPr>
          <p:cNvPr id="6" name="TextBox 5"/>
          <p:cNvSpPr txBox="1"/>
          <p:nvPr/>
        </p:nvSpPr>
        <p:spPr>
          <a:xfrm>
            <a:off x="8003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שאול מבקש תשובה</a:t>
            </a:r>
          </a:p>
        </p:txBody>
      </p:sp>
      <p:sp>
        <p:nvSpPr>
          <p:cNvPr id="7" name="TextBox 6"/>
          <p:cNvSpPr txBox="1"/>
          <p:nvPr/>
        </p:nvSpPr>
        <p:spPr>
          <a:xfrm>
            <a:off x="891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בעלת האוב באנדור</a:t>
            </a:r>
          </a:p>
        </p:txBody>
      </p:sp>
      <p:sp>
        <p:nvSpPr>
          <p:cNvPr id="8" name="TextBox 7"/>
          <p:cNvSpPr txBox="1"/>
          <p:nvPr/>
        </p:nvSpPr>
        <p:spPr>
          <a:xfrm>
            <a:off x="8003794" y="3492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נבואת שמואל</a:t>
            </a:r>
          </a:p>
        </p:txBody>
      </p:sp>
      <p:sp>
        <p:nvSpPr>
          <p:cNvPr id="9" name="TextBox 8"/>
          <p:cNvSpPr txBox="1"/>
          <p:nvPr/>
        </p:nvSpPr>
        <p:spPr>
          <a:xfrm>
            <a:off x="891794" y="3492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סעודה</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605267" y="508000"/>
            <a:ext cx="168503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תרגול לקראת הבגרות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B2A1A"/>
                </a:solidFill>
                <a:latin typeface="David Libre"/>
                <a:cs typeface="David Libre"/>
                <a:ea typeface="David Libre"/>
              </a:rPr>
              <a:t>(חורף תשע"ה (שאלון 1205))</a:t>
            </a:r>
          </a:p>
          <a:p>
            <a:pPr algn="r" rtl="1">
              <a:lnSpc>
                <a:spcPts val="3000"/>
              </a:lnSpc>
            </a:pPr>
            <a:r>
              <a:rPr sz="2000" b="0" i="0" lang="he-IL">
                <a:solidFill>
                  <a:srgbClr val="3B2A1A"/>
                </a:solidFill>
                <a:latin typeface="David Libre"/>
                <a:cs typeface="David Libre"/>
                <a:ea typeface="David Libre"/>
              </a:rPr>
              <a:t>ענה על שאלה 6 (חובה).</a:t>
            </a:r>
          </a:p>
          <a:p>
            <a:pPr algn="r" rtl="1">
              <a:lnSpc>
                <a:spcPts val="3000"/>
              </a:lnSpc>
            </a:pPr>
            <a:r>
              <a:rPr sz="2000" b="0" i="0" lang="he-IL">
                <a:solidFill>
                  <a:srgbClr val="3B2A1A"/>
                </a:solidFill>
                <a:latin typeface="David Libre"/>
                <a:cs typeface="David Libre"/>
                <a:ea typeface="David Libre"/>
              </a:rPr>
              <a:t>6. הסבר על פי פסוקים 4-6 בקטע שלפניך, מדוע היה שאול זקוק לקבל תשובה מה', וכתוב את התשובה שקיבל, על פי פסוקים 16-19.</a:t>
            </a:r>
          </a:p>
          <a:p>
            <a:pPr algn="r" rtl="1">
              <a:lnSpc>
                <a:spcPts val="3000"/>
              </a:lnSpc>
            </a:pPr>
            <a:r>
              <a:rPr sz="2000" b="0" i="0" lang="he-IL">
                <a:solidFill>
                  <a:srgbClr val="3B2A1A"/>
                </a:solidFill>
                <a:latin typeface="David Libre"/>
                <a:cs typeface="David Libre"/>
                <a:ea typeface="David Libre"/>
              </a:rPr>
              <a:t>ענה על שתיים מהשאלות 7-9.</a:t>
            </a:r>
          </a:p>
          <a:p>
            <a:pPr algn="r" rtl="1">
              <a:lnSpc>
                <a:spcPts val="3000"/>
              </a:lnSpc>
            </a:pPr>
            <a:r>
              <a:rPr sz="2000" b="0" i="0" lang="he-IL">
                <a:solidFill>
                  <a:srgbClr val="3B2A1A"/>
                </a:solidFill>
                <a:latin typeface="David Libre"/>
                <a:cs typeface="David Libre"/>
                <a:ea typeface="David Libre"/>
              </a:rPr>
              <a:t>7. קרא פסוקים 7-10 בקטע שלפניך.</a:t>
            </a:r>
          </a:p>
          <a:p>
            <a:pPr algn="r" rtl="1">
              <a:lnSpc>
                <a:spcPts val="3000"/>
              </a:lnSpc>
            </a:pPr>
            <a:r>
              <a:rPr sz="2000" b="0" i="0" lang="he-IL">
                <a:solidFill>
                  <a:srgbClr val="3B2A1A"/>
                </a:solidFill>
                <a:latin typeface="David Libre"/>
                <a:cs typeface="David Libre"/>
                <a:ea typeface="David Libre"/>
              </a:rPr>
              <a:t>א. ציין אמצעי זהירות אחד שנקט שאול כאשר הלך לבעלת האוב. (2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א׳–ז׳ («שאול מבקש תשובה»).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פלשתים מתכנסים לשונם ושאול מתכנס בגלבוע. ״וירא שאול את מחנה פלשתים ויירא ויחרד לבו מאד״. הוא שואל בה׳ ולא ענהו ה׳ לא בחלמות ולא באורים ולא בנביאים.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ט״ו–י״ט («נבואת שמואל»).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שמואל שואל ״למה הרגזתני להעלות אתי״. שאול מספר שהפלשתים נלחמים בו והאל סר ממנו. שמואל עונה ״ולמה תשאלני ו ה׳ סר מעליך ויהי עֶרך״.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כ׳–כ״ה («סעודה»).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שאול נופל מלוא קומתו ארצה, כי גם לא היה בו כח כי לא אכל לחם כל היום וכל הלילה. האישה רואה את בהלתו, ואומרת שהיא הקשיבה לו ושתעשה מאכל.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תשובה לשאלה 6 (חובה)</a:t>
            </a:r>
          </a:p>
          <a:p>
            <a:pPr algn="r" rtl="1">
              <a:lnSpc>
                <a:spcPts val="2850"/>
              </a:lnSpc>
            </a:pPr>
            <a:r>
              <a:rPr sz="1900" b="0" i="0" lang="he-IL">
                <a:solidFill>
                  <a:srgbClr val="3B2A1A"/>
                </a:solidFill>
                <a:latin typeface="David Libre"/>
                <a:cs typeface="David Libre"/>
                <a:ea typeface="David Libre"/>
              </a:rPr>
              <a:t>מדוע שאול זקוק לתשובה: הפלשתים נאספו למלחמה גדולה בשונם. שאול רואה את מחנה הפלשתים ונמלא פחד נורא ("ויחרד לבו מאד"). הוא פונה לה' כדי לקבל הנחיות צבאיות או חיזוק רוחני, אך ה' אינו עונה לו באף אחת מהדרכים המקובלות: לא בחלומות, לא באורים (הכלי של הכהן הגדול) ולא בנביאים (שמואל כבר מת).</a:t>
            </a:r>
          </a:p>
          <a:p>
            <a:pPr algn="r" rtl="1">
              <a:lnSpc>
                <a:spcPts val="2850"/>
              </a:lnSpc>
            </a:pPr>
            <a:r>
              <a:rPr sz="1900" b="0" i="0" lang="he-IL">
                <a:solidFill>
                  <a:srgbClr val="3B2A1A"/>
                </a:solidFill>
                <a:latin typeface="David Libre"/>
                <a:cs typeface="David Libre"/>
                <a:ea typeface="David Libre"/>
              </a:rPr>
              <a:t>התשובה שקיבל משמואל (פסוקים 16-19): שמואל מודיע לשאול שה' סר מעליו והפך לאויבו. הממלכה נקרעה ממנו וניתנה לדוד בגלל חטאו במלחמת עמלק. שיא הבשורה המרה: למחרת, שאול, בניו וכל צבא ישראל יינגפו לפני הפלשתים – "וּמָחָר אַתָּה וּבָנֶיךָ עִמִּי" (כלומר, בעולם המתים).</a:t>
            </a:r>
          </a:p>
          <a:p>
            <a:pPr algn="r" rtl="1">
              <a:lnSpc>
                <a:spcPts val="2850"/>
              </a:lnSpc>
            </a:pPr>
            <a:r>
              <a:rPr sz="1900" b="0" i="0" lang="he-IL">
                <a:solidFill>
                  <a:srgbClr val="3B2A1A"/>
                </a:solidFill>
                <a:latin typeface="David Libre"/>
                <a:cs typeface="David Libre"/>
                <a:ea typeface="David Libre"/>
              </a:rPr>
              <a:t>תשובה לשאלה 7</a:t>
            </a:r>
          </a:p>
          <a:p>
            <a:pPr algn="r" rtl="1">
              <a:lnSpc>
                <a:spcPts val="2850"/>
              </a:lnSpc>
            </a:pPr>
            <a:r>
              <a:rPr sz="1900" b="0" i="0" lang="he-IL">
                <a:solidFill>
                  <a:srgbClr val="3B2A1A"/>
                </a:solidFill>
                <a:latin typeface="David Libre"/>
                <a:cs typeface="David Libre"/>
                <a:ea typeface="David Libre"/>
              </a:rPr>
              <a:t>א. אמצעי זהירות: שאול התחפש ("וַיִּתְחַפֵּשׂ שָׁאוּל") ופשט את בגדי המלכות שלו כדי שלא יזהו אותו. בנוסף, הוא הלך בלילה כדי לשמור על חשאיות ולא להיראות על ידי העם.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שאול ובעלת האוב – שאלון 1262</dc:title>
  <dc:subject/>
  <dc:creator/>
  <cp:keywords/>
  <dc:description/>
  <cp:lastModifiedBy/>
  <cp:revision>1</cp:revision>
  <dcterms:created xsi:type="dcterms:W3CDTF">2013-01-27T09:14:16Z</dcterms:created>
  <dcterms:modified xsi:type="dcterms:W3CDTF">2013-01-27T09:15:58Z</dcterms:modified>
  <cp:category/>
</cp:coreProperties>
</file>