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21250" y="1587500"/>
            <a:ext cx="6540500" cy="444500"/>
          </a:xfrm>
          <a:prstGeom prst="rect">
            <a:avLst/>
          </a:prstGeom>
          <a:noFill/>
        </p:spPr>
        <p:txBody>
          <a:bodyPr wrap="square" lIns="0" rIns="0" tIns="0" bIns="0" anchor="t"/>
          <a:lstStyle/>
          <a:p>
            <a:pPr algn="r" rtl="1">
              <a:lnSpc>
                <a:spcPts val="3500"/>
              </a:lnSpc>
            </a:pPr>
            <a:r>
              <a:rPr sz="2400" b="0" i="0" lang="he-IL">
                <a:solidFill>
                  <a:srgbClr val="F5A524"/>
                </a:solidFill>
                <a:latin typeface="Secular One"/>
                <a:cs typeface="Secular One"/>
                <a:ea typeface="Secular One"/>
              </a:rPr>
              <a:t>שמואל א ל״א</a:t>
            </a:r>
          </a:p>
        </p:txBody>
      </p:sp>
      <p:sp>
        <p:nvSpPr>
          <p:cNvPr id="4" name="TextBox 3"/>
          <p:cNvSpPr txBox="1"/>
          <p:nvPr/>
        </p:nvSpPr>
        <p:spPr>
          <a:xfrm>
            <a:off x="4921250" y="2032000"/>
            <a:ext cx="6540500" cy="2413000"/>
          </a:xfrm>
          <a:prstGeom prst="rect">
            <a:avLst/>
          </a:prstGeom>
          <a:noFill/>
        </p:spPr>
        <p:txBody>
          <a:bodyPr wrap="square" lIns="0" rIns="0" tIns="0" bIns="0" anchor="ctr"/>
          <a:lstStyle/>
          <a:p>
            <a:pPr algn="r" rtl="1">
              <a:lnSpc>
                <a:spcPts val="8100"/>
              </a:lnSpc>
            </a:pPr>
            <a:r>
              <a:rPr sz="7500" b="0" i="0" lang="he-IL">
                <a:solidFill>
                  <a:srgbClr val="F2EFE8"/>
                </a:solidFill>
                <a:latin typeface="Secular One"/>
                <a:cs typeface="Secular One"/>
                <a:ea typeface="Secular One"/>
              </a:rPr>
              <a:t>מות שאול</a:t>
            </a:r>
          </a:p>
        </p:txBody>
      </p:sp>
      <p:sp>
        <p:nvSpPr>
          <p:cNvPr id="5" name="TextBox 4"/>
          <p:cNvSpPr txBox="1"/>
          <p:nvPr/>
        </p:nvSpPr>
        <p:spPr>
          <a:xfrm>
            <a:off x="4921250" y="4445000"/>
            <a:ext cx="6540500" cy="406400"/>
          </a:xfrm>
          <a:prstGeom prst="rect">
            <a:avLst/>
          </a:prstGeom>
          <a:noFill/>
        </p:spPr>
        <p:txBody>
          <a:bodyPr wrap="square" lIns="0" rIns="0" tIns="0" bIns="0" anchor="t"/>
          <a:lstStyle/>
          <a:p>
            <a:pPr algn="r" rtl="1">
              <a:lnSpc>
                <a:spcPts val="3200"/>
              </a:lnSpc>
            </a:pPr>
            <a:r>
              <a:rPr sz="2200" b="0" i="0" lang="he-IL">
                <a:solidFill>
                  <a:srgbClr val="DDDDDD"/>
                </a:solidFill>
                <a:latin typeface="Assistant"/>
                <a:cs typeface="Assistant"/>
                <a:ea typeface="Assistant"/>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מטרות השיעור</a:t>
            </a:r>
          </a:p>
        </p:txBody>
      </p:sp>
      <p:sp>
        <p:nvSpPr>
          <p:cNvPr id="5" name="TextBox 4"/>
          <p:cNvSpPr txBox="1"/>
          <p:nvPr/>
        </p:nvSpPr>
        <p:spPr>
          <a:xfrm>
            <a:off x="10706100" y="20224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1</a:t>
            </a:r>
          </a:p>
        </p:txBody>
      </p:sp>
      <p:sp>
        <p:nvSpPr>
          <p:cNvPr id="6" name="TextBox 5"/>
          <p:cNvSpPr txBox="1"/>
          <p:nvPr/>
        </p:nvSpPr>
        <p:spPr>
          <a:xfrm>
            <a:off x="4611941" y="19272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נכיר את הסיפור «מות שאול» (שמואל א ל״א) ואת הדמויות בו</a:t>
            </a:r>
          </a:p>
        </p:txBody>
      </p:sp>
      <p:sp>
        <p:nvSpPr>
          <p:cNvPr id="7" name="TextBox 6"/>
          <p:cNvSpPr txBox="1"/>
          <p:nvPr/>
        </p:nvSpPr>
        <p:spPr>
          <a:xfrm>
            <a:off x="10706100" y="31718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2</a:t>
            </a:r>
          </a:p>
        </p:txBody>
      </p:sp>
      <p:sp>
        <p:nvSpPr>
          <p:cNvPr id="8" name="TextBox 7"/>
          <p:cNvSpPr txBox="1"/>
          <p:nvPr/>
        </p:nvSpPr>
        <p:spPr>
          <a:xfrm>
            <a:off x="4611941" y="30765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נבחן כיצד הסיפור מבטא את התמה «שמואל א»</a:t>
            </a:r>
          </a:p>
        </p:txBody>
      </p:sp>
      <p:sp>
        <p:nvSpPr>
          <p:cNvPr id="9" name="TextBox 8"/>
          <p:cNvSpPr txBox="1"/>
          <p:nvPr/>
        </p:nvSpPr>
        <p:spPr>
          <a:xfrm>
            <a:off x="10706100" y="43211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3</a:t>
            </a:r>
          </a:p>
        </p:txBody>
      </p:sp>
      <p:sp>
        <p:nvSpPr>
          <p:cNvPr id="10" name="TextBox 9"/>
          <p:cNvSpPr txBox="1"/>
          <p:nvPr/>
        </p:nvSpPr>
        <p:spPr>
          <a:xfrm>
            <a:off x="4611941" y="42259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נקרא פסוקי מפתח ונעמיק בפירוש רש"י ורד"ק</a:t>
            </a:r>
          </a:p>
        </p:txBody>
      </p:sp>
      <p:sp>
        <p:nvSpPr>
          <p:cNvPr id="11" name="TextBox 10"/>
          <p:cNvSpPr txBox="1"/>
          <p:nvPr/>
        </p:nvSpPr>
        <p:spPr>
          <a:xfrm>
            <a:off x="10706100" y="54705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4</a:t>
            </a:r>
          </a:p>
        </p:txBody>
      </p:sp>
      <p:sp>
        <p:nvSpPr>
          <p:cNvPr id="12" name="TextBox 11"/>
          <p:cNvSpPr txBox="1"/>
          <p:nvPr/>
        </p:nvSpPr>
        <p:spPr>
          <a:xfrm>
            <a:off x="4611941" y="53752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הדמויות בסיפור</a:t>
            </a:r>
          </a:p>
        </p:txBody>
      </p:sp>
      <p:sp>
        <p:nvSpPr>
          <p:cNvPr id="5" name="TextBox 4"/>
          <p:cNvSpPr txBox="1"/>
          <p:nvPr/>
        </p:nvSpPr>
        <p:spPr>
          <a:xfrm>
            <a:off x="8236966" y="2146300"/>
            <a:ext cx="2982468"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שאול</a:t>
            </a:r>
          </a:p>
        </p:txBody>
      </p:sp>
      <p:sp>
        <p:nvSpPr>
          <p:cNvPr id="6" name="TextBox 5"/>
          <p:cNvSpPr txBox="1"/>
          <p:nvPr/>
        </p:nvSpPr>
        <p:spPr>
          <a:xfrm>
            <a:off x="8236966" y="2705100"/>
            <a:ext cx="2982468"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שאול נופל על חרבו.</a:t>
            </a:r>
          </a:p>
        </p:txBody>
      </p:sp>
      <p:sp>
        <p:nvSpPr>
          <p:cNvPr id="7" name="TextBox 6"/>
          <p:cNvSpPr txBox="1"/>
          <p:nvPr/>
        </p:nvSpPr>
        <p:spPr>
          <a:xfrm>
            <a:off x="4604766" y="2146300"/>
            <a:ext cx="2982468"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שמואל</a:t>
            </a:r>
          </a:p>
        </p:txBody>
      </p:sp>
      <p:sp>
        <p:nvSpPr>
          <p:cNvPr id="8" name="TextBox 7"/>
          <p:cNvSpPr txBox="1"/>
          <p:nvPr/>
        </p:nvSpPr>
        <p:spPr>
          <a:xfrm>
            <a:off x="4604766" y="2705100"/>
            <a:ext cx="2982468"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הספר, שפתח בהולדת שמואל, מסיים במות שאול, ומכין את עליית דוד בספר שמואל ב׳.</a:t>
            </a:r>
          </a:p>
        </p:txBody>
      </p:sp>
      <p:sp>
        <p:nvSpPr>
          <p:cNvPr id="9" name="TextBox 8"/>
          <p:cNvSpPr txBox="1"/>
          <p:nvPr/>
        </p:nvSpPr>
        <p:spPr>
          <a:xfrm>
            <a:off x="972566" y="2146300"/>
            <a:ext cx="2982468"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עשו</a:t>
            </a:r>
          </a:p>
        </p:txBody>
      </p:sp>
      <p:sp>
        <p:nvSpPr>
          <p:cNvPr id="10" name="TextBox 9"/>
          <p:cNvSpPr txBox="1"/>
          <p:nvPr/>
        </p:nvSpPr>
        <p:spPr>
          <a:xfrm>
            <a:off x="972566" y="2705100"/>
            <a:ext cx="2982468"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אנשי יבש גלעד שומעים על מה שעשו הפלשתים לשאול.</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רצף האירועים</a:t>
            </a:r>
          </a:p>
        </p:txBody>
      </p:sp>
      <p:sp>
        <p:nvSpPr>
          <p:cNvPr id="5" name="TextBox 4"/>
          <p:cNvSpPr txBox="1"/>
          <p:nvPr/>
        </p:nvSpPr>
        <p:spPr>
          <a:xfrm>
            <a:off x="994886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1</a:t>
            </a:r>
          </a:p>
        </p:txBody>
      </p:sp>
      <p:sp>
        <p:nvSpPr>
          <p:cNvPr id="6" name="TextBox 5"/>
          <p:cNvSpPr txBox="1"/>
          <p:nvPr/>
        </p:nvSpPr>
        <p:spPr>
          <a:xfrm>
            <a:off x="905740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פלשתים מנצחים בגלבוע; בני שאול נהרגים.</a:t>
            </a:r>
          </a:p>
        </p:txBody>
      </p:sp>
      <p:sp>
        <p:nvSpPr>
          <p:cNvPr id="7" name="TextBox 6"/>
          <p:cNvSpPr txBox="1"/>
          <p:nvPr/>
        </p:nvSpPr>
        <p:spPr>
          <a:xfrm>
            <a:off x="7227887"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2</a:t>
            </a:r>
          </a:p>
        </p:txBody>
      </p:sp>
      <p:sp>
        <p:nvSpPr>
          <p:cNvPr id="8" name="TextBox 7"/>
          <p:cNvSpPr txBox="1"/>
          <p:nvPr/>
        </p:nvSpPr>
        <p:spPr>
          <a:xfrm>
            <a:off x="6336426"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שאול נופל על חרבו.</a:t>
            </a:r>
          </a:p>
        </p:txBody>
      </p:sp>
      <p:sp>
        <p:nvSpPr>
          <p:cNvPr id="9" name="TextBox 8"/>
          <p:cNvSpPr txBox="1"/>
          <p:nvPr/>
        </p:nvSpPr>
        <p:spPr>
          <a:xfrm>
            <a:off x="450691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3</a:t>
            </a:r>
          </a:p>
        </p:txBody>
      </p:sp>
      <p:sp>
        <p:nvSpPr>
          <p:cNvPr id="10" name="TextBox 9"/>
          <p:cNvSpPr txBox="1"/>
          <p:nvPr/>
        </p:nvSpPr>
        <p:spPr>
          <a:xfrm>
            <a:off x="361545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הפלשתים תולים את גופות שאול ובניו בבית שאן.</a:t>
            </a:r>
          </a:p>
        </p:txBody>
      </p:sp>
      <p:sp>
        <p:nvSpPr>
          <p:cNvPr id="11" name="TextBox 10"/>
          <p:cNvSpPr txBox="1"/>
          <p:nvPr/>
        </p:nvSpPr>
        <p:spPr>
          <a:xfrm>
            <a:off x="1785937"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4</a:t>
            </a:r>
          </a:p>
        </p:txBody>
      </p:sp>
      <p:sp>
        <p:nvSpPr>
          <p:cNvPr id="12" name="TextBox 11"/>
          <p:cNvSpPr txBox="1"/>
          <p:nvPr/>
        </p:nvSpPr>
        <p:spPr>
          <a:xfrm>
            <a:off x="894476"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אנשי יבש גלעד מצילים את הגופות ושורפים אותן.</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שמואל א ל"א, ד'</a:t>
            </a:r>
          </a:p>
        </p:txBody>
      </p:sp>
      <p:sp>
        <p:nvSpPr>
          <p:cNvPr id="5" name="TextBox 4"/>
          <p:cNvSpPr txBox="1"/>
          <p:nvPr/>
        </p:nvSpPr>
        <p:spPr>
          <a:xfrm>
            <a:off x="1059815" y="2384425"/>
            <a:ext cx="10072370" cy="2597050"/>
          </a:xfrm>
          <a:prstGeom prst="rect">
            <a:avLst/>
          </a:prstGeom>
          <a:noFill/>
        </p:spPr>
        <p:txBody>
          <a:bodyPr wrap="square" lIns="0" rIns="0" tIns="0" bIns="0" anchor="t"/>
          <a:lstStyle/>
          <a:p>
            <a:pPr algn="ctr" rtl="1">
              <a:lnSpc>
                <a:spcPts val="6816"/>
              </a:lnSpc>
            </a:pPr>
            <a:r>
              <a:rPr sz="3900" b="0" i="0" lang="he-IL">
                <a:solidFill>
                  <a:srgbClr val="F2EFE8"/>
                </a:solidFill>
                <a:latin typeface="Frank Ruhl Libre"/>
                <a:cs typeface="Frank Ruhl Libre"/>
                <a:ea typeface="Frank Ruhl Libre"/>
              </a:rPr>
              <a:t>וַיֹּאמֶר שָׁאוּל לְנֹשֵׂא כֵלָיו שְׁלֹף חַרְבְּךָ וְדָקְרֵנִי בָהּ פֶּן־יָבוֹאוּ הָעֲרֵלִים הָאֵלֶּה וּדְקָרֻנִי וְהִתְעַלְּלוּ־בִי וְלֹא אָבָה נֹשֵׂא כֵלָיו כִּי יָרֵא מְאֹד וַיִּקַּח </a:t>
            </a:r>
            <a:r>
              <a:rPr sz="3900" b="1" i="0" lang="he-IL">
                <a:solidFill>
                  <a:srgbClr val="F5A524"/>
                </a:solidFill>
                <a:latin typeface="Frank Ruhl Libre"/>
                <a:cs typeface="Frank Ruhl Libre"/>
                <a:ea typeface="Frank Ruhl Libre"/>
              </a:rPr>
              <a:t>שָׁאוּל אֶת</a:t>
            </a:r>
            <a:r>
              <a:rPr sz="3900" b="0" i="0" lang="he-IL">
                <a:solidFill>
                  <a:srgbClr val="F2EFE8"/>
                </a:solidFill>
                <a:latin typeface="Frank Ruhl Libre"/>
                <a:cs typeface="Frank Ruhl Libre"/>
                <a:ea typeface="Frank Ruhl Libre"/>
              </a:rPr>
              <a:t>־הַחֶרֶב וַיִּפֹּל עָלֶיהָ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הפלשתים נלחמים בישראל, ״וינסו אנשי ישראל מפני פלשתים ויפלו חללים בהר הגלבע״.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שמואל א ל"א, ח'</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וַיְהִי מִמָּחֳרָת </a:t>
            </a:r>
            <a:r>
              <a:rPr sz="4100" b="1" i="0" lang="he-IL">
                <a:solidFill>
                  <a:srgbClr val="F5A524"/>
                </a:solidFill>
                <a:latin typeface="Frank Ruhl Libre"/>
                <a:cs typeface="Frank Ruhl Libre"/>
                <a:ea typeface="Frank Ruhl Libre"/>
              </a:rPr>
              <a:t>וַיָּבֹאוּ פְלִשְׁתִּים</a:t>
            </a:r>
            <a:r>
              <a:rPr sz="4100" b="0" i="0" lang="he-IL">
                <a:solidFill>
                  <a:srgbClr val="F2EFE8"/>
                </a:solidFill>
                <a:latin typeface="Frank Ruhl Libre"/>
                <a:cs typeface="Frank Ruhl Libre"/>
                <a:ea typeface="Frank Ruhl Libre"/>
              </a:rPr>
              <a:t> לְפַשֵּׁט אֶת־הַחֲלָלִים וַיִּמְצְאוּ אֶת־שָׁאוּל וְאֶת־שְׁלֹשֶׁת בָּנָיו נֹפְלִים בְּהַר הַגִּלְבֹּעַ</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אנשי ישראל שבעבר העמק ושבעבר הירדן רואים שהצבא נס ושאול ובניו מתו.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שמואל א ל"א, י"א</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וַיִּשְׁמְעוּ אֵלָיו יֹשְׁבֵי יָבֵישׁ</a:t>
            </a:r>
            <a:r>
              <a:rPr sz="4100" b="0" i="0" lang="he-IL">
                <a:solidFill>
                  <a:srgbClr val="F2EFE8"/>
                </a:solidFill>
                <a:latin typeface="Frank Ruhl Libre"/>
                <a:cs typeface="Frank Ruhl Libre"/>
                <a:ea typeface="Frank Ruhl Libre"/>
              </a:rPr>
              <a:t> גִּלְעָד אֵת אֲשֶׁר־עָשׂוּ פְלִשְׁתִּים לְשָׁאוּל</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אנשי יבש גלעד שומעים על מה שעשו הפלשתים לשאול.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שמואל א ל"א, א'</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וּפְלִשְׁתִּים נִלְחָמִים בְּיִשְׂרָאֵל </a:t>
            </a:r>
            <a:r>
              <a:rPr sz="4100" b="1" i="0" lang="he-IL">
                <a:solidFill>
                  <a:srgbClr val="F5A524"/>
                </a:solidFill>
                <a:latin typeface="Frank Ruhl Libre"/>
                <a:cs typeface="Frank Ruhl Libre"/>
                <a:ea typeface="Frank Ruhl Libre"/>
              </a:rPr>
              <a:t>וַיָּנֻסוּ אַנְשֵׁי יִשְׂרָאֵל מִפְּנֵי פְלִשְׁתִּים וַיִּפְּלוּ חֲלָלִים</a:t>
            </a:r>
            <a:r>
              <a:rPr sz="4100" b="0" i="0" lang="he-IL">
                <a:solidFill>
                  <a:srgbClr val="F2EFE8"/>
                </a:solidFill>
                <a:latin typeface="Frank Ruhl Libre"/>
                <a:cs typeface="Frank Ruhl Libre"/>
                <a:ea typeface="Frank Ruhl Libre"/>
              </a:rPr>
              <a:t> בְּהַר הַגִּלְבֹּעַ</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הפלשתים נלחמים בישראל, ״וינסו אנשי ישראל מפני פלשתים ויפלו חללים בהר הגלבע״.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ביאורי מילים</a:t>
            </a:r>
          </a:p>
        </p:txBody>
      </p:sp>
      <p:sp>
        <p:nvSpPr>
          <p:cNvPr id="5" name="TextBox 4"/>
          <p:cNvSpPr txBox="1"/>
          <p:nvPr/>
        </p:nvSpPr>
        <p:spPr>
          <a:xfrm>
            <a:off x="8145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שלוף</a:t>
            </a:r>
          </a:p>
        </p:txBody>
      </p:sp>
      <p:sp>
        <p:nvSpPr>
          <p:cNvPr id="6" name="TextBox 5"/>
          <p:cNvSpPr txBox="1"/>
          <p:nvPr/>
        </p:nvSpPr>
        <p:spPr>
          <a:xfrm>
            <a:off x="8145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ענין הוצאת החרב מתעדה, כמו (לעיל יז נא): וישלפה מתערה.</a:t>
            </a:r>
          </a:p>
        </p:txBody>
      </p:sp>
      <p:sp>
        <p:nvSpPr>
          <p:cNvPr id="7" name="TextBox 6"/>
          <p:cNvSpPr txBox="1"/>
          <p:nvPr/>
        </p:nvSpPr>
        <p:spPr>
          <a:xfrm>
            <a:off x="45262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ודקרני</a:t>
            </a:r>
          </a:p>
        </p:txBody>
      </p:sp>
      <p:sp>
        <p:nvSpPr>
          <p:cNvPr id="8" name="TextBox 7"/>
          <p:cNvSpPr txBox="1"/>
          <p:nvPr/>
        </p:nvSpPr>
        <p:spPr>
          <a:xfrm>
            <a:off x="45262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ענין נעיצה, כמו (זכריה יב י): אשר דקרו.</a:t>
            </a:r>
          </a:p>
        </p:txBody>
      </p:sp>
      <p:sp>
        <p:nvSpPr>
          <p:cNvPr id="9" name="TextBox 8"/>
          <p:cNvSpPr txBox="1"/>
          <p:nvPr/>
        </p:nvSpPr>
        <p:spPr>
          <a:xfrm>
            <a:off x="906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והתעללו</a:t>
            </a:r>
          </a:p>
        </p:txBody>
      </p:sp>
      <p:sp>
        <p:nvSpPr>
          <p:cNvPr id="10" name="TextBox 9"/>
          <p:cNvSpPr txBox="1"/>
          <p:nvPr/>
        </p:nvSpPr>
        <p:spPr>
          <a:xfrm>
            <a:off x="906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ענין לעג שחוק ובזיון, כמו (במדבר כב כט): התעללת בי.</a:t>
            </a:r>
          </a:p>
        </p:txBody>
      </p:sp>
      <p:sp>
        <p:nvSpPr>
          <p:cNvPr id="11" name="TextBox 10"/>
          <p:cNvSpPr txBox="1"/>
          <p:nvPr/>
        </p:nvSpPr>
        <p:spPr>
          <a:xfrm>
            <a:off x="8145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ולא אבה</a:t>
            </a:r>
          </a:p>
        </p:txBody>
      </p:sp>
      <p:sp>
        <p:nvSpPr>
          <p:cNvPr id="12" name="TextBox 11"/>
          <p:cNvSpPr txBox="1"/>
          <p:nvPr/>
        </p:nvSpPr>
        <p:spPr>
          <a:xfrm>
            <a:off x="8145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ולא רצה.</a:t>
            </a:r>
          </a:p>
        </p:txBody>
      </p:sp>
      <p:sp>
        <p:nvSpPr>
          <p:cNvPr id="13" name="TextBox 12"/>
          <p:cNvSpPr txBox="1"/>
          <p:nvPr/>
        </p:nvSpPr>
        <p:spPr>
          <a:xfrm>
            <a:off x="45262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לפשט</a:t>
            </a:r>
          </a:p>
        </p:txBody>
      </p:sp>
      <p:sp>
        <p:nvSpPr>
          <p:cNvPr id="14" name="TextBox 13"/>
          <p:cNvSpPr txBox="1"/>
          <p:nvPr/>
        </p:nvSpPr>
        <p:spPr>
          <a:xfrm>
            <a:off x="45262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להסיר בגדיהם, כמו (ויקרא ו ד): ופשט את בגדיו.</a:t>
            </a:r>
          </a:p>
        </p:txBody>
      </p:sp>
      <p:sp>
        <p:nvSpPr>
          <p:cNvPr id="15" name="TextBox 14"/>
          <p:cNvSpPr txBox="1"/>
          <p:nvPr/>
        </p:nvSpPr>
        <p:spPr>
          <a:xfrm>
            <a:off x="906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נופלים</a:t>
            </a:r>
          </a:p>
        </p:txBody>
      </p:sp>
      <p:sp>
        <p:nvSpPr>
          <p:cNvPr id="16" name="TextBox 15"/>
          <p:cNvSpPr txBox="1"/>
          <p:nvPr/>
        </p:nvSpPr>
        <p:spPr>
          <a:xfrm>
            <a:off x="906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רוצה לומר נופלים בארץ פגרים מתים.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רש"י</a:t>
            </a:r>
          </a:p>
        </p:txBody>
      </p:sp>
      <p:sp>
        <p:nvSpPr>
          <p:cNvPr id="5" name="TextBox 4"/>
          <p:cNvSpPr txBox="1"/>
          <p:nvPr/>
        </p:nvSpPr>
        <p:spPr>
          <a:xfrm>
            <a:off x="1060958" y="289688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רש"י על שמואל א ל"א, י"א</a:t>
            </a:r>
          </a:p>
        </p:txBody>
      </p:sp>
      <p:sp>
        <p:nvSpPr>
          <p:cNvPr id="6" name="TextBox 5"/>
          <p:cNvSpPr txBox="1"/>
          <p:nvPr/>
        </p:nvSpPr>
        <p:spPr>
          <a:xfrm>
            <a:off x="1060958" y="3328689"/>
            <a:ext cx="9993884" cy="5689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וַיִּשְׁמְעוּ אֵלָיו</a:t>
            </a:r>
            <a:r>
              <a:rPr sz="2800" b="0" i="0" lang="he-IL">
                <a:solidFill>
                  <a:srgbClr val="FFFFFF"/>
                </a:solidFill>
                <a:latin typeface="Noto Serif Hebrew"/>
                <a:cs typeface="Noto Serif Hebrew"/>
                <a:ea typeface="Noto Serif Hebrew"/>
              </a:rPr>
              <a:t>. כְּמוֹ עָלָיו, עַל שָׁאוּל:</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מסביר רש"י על «וַיִּשְׁמְעוּ אֵלָיו»?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רד"ק</a:t>
            </a:r>
          </a:p>
        </p:txBody>
      </p:sp>
      <p:sp>
        <p:nvSpPr>
          <p:cNvPr id="5" name="TextBox 4"/>
          <p:cNvSpPr txBox="1"/>
          <p:nvPr/>
        </p:nvSpPr>
        <p:spPr>
          <a:xfrm>
            <a:off x="1060958" y="232796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רד"ק על שמואל א ל"א, ד'</a:t>
            </a:r>
          </a:p>
        </p:txBody>
      </p:sp>
      <p:sp>
        <p:nvSpPr>
          <p:cNvPr id="6" name="TextBox 5"/>
          <p:cNvSpPr txBox="1"/>
          <p:nvPr/>
        </p:nvSpPr>
        <p:spPr>
          <a:xfrm>
            <a:off x="1060958" y="2759769"/>
            <a:ext cx="9993884" cy="17067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ודקרוני והתעללו בי</a:t>
            </a:r>
            <a:r>
              <a:rPr sz="2800" b="0" i="0" lang="he-IL">
                <a:solidFill>
                  <a:srgbClr val="FFFFFF"/>
                </a:solidFill>
                <a:latin typeface="Noto Serif Hebrew"/>
                <a:cs typeface="Noto Serif Hebrew"/>
                <a:ea typeface="Noto Serif Hebrew"/>
              </a:rPr>
              <a:t>. בהרגם אותי דקירות הרבה דרך נקמה ובזיון וכן אשר התעללתי במצרים וכל לשון התפעל בזה הוא עצם המעשה ההוא באיזה מעשה שיהיה שיבא זה הלשון ות"י ויתלעבון בי לשון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1</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א׳–ו׳ («התבוסה»).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2</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ז׳–י׳ («אחרי המלחמה»).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3</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י״א–י״ג («יבש גלעד»).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מה דעתכם?</a:t>
            </a:r>
          </a:p>
        </p:txBody>
      </p:sp>
      <p:sp>
        <p:nvSpPr>
          <p:cNvPr id="5" name="TextBox 4"/>
          <p:cNvSpPr txBox="1"/>
          <p:nvPr/>
        </p:nvSpPr>
        <p:spPr>
          <a:xfrm>
            <a:off x="4926203" y="2032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מה לדעתכם המסר המרכזי של שמואל א ל״א?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מפת מושגים</a:t>
            </a:r>
          </a:p>
        </p:txBody>
      </p:sp>
      <p:sp>
        <p:nvSpPr>
          <p:cNvPr id="5" name="TextBox 4"/>
          <p:cNvSpPr txBox="1"/>
          <p:nvPr/>
        </p:nvSpPr>
        <p:spPr>
          <a:xfrm>
            <a:off x="4853305" y="3619500"/>
            <a:ext cx="2485390" cy="952500"/>
          </a:xfrm>
          <a:prstGeom prst="rect">
            <a:avLst/>
          </a:prstGeom>
          <a:noFill/>
        </p:spPr>
        <p:txBody>
          <a:bodyPr wrap="square" lIns="0" rIns="0" tIns="0" bIns="0" anchor="ctr"/>
          <a:lstStyle/>
          <a:p>
            <a:pPr algn="ctr" rtl="1">
              <a:lnSpc>
                <a:spcPts val="3105"/>
              </a:lnSpc>
            </a:pPr>
            <a:r>
              <a:rPr sz="2700" b="0" i="0" lang="he-IL">
                <a:solidFill>
                  <a:srgbClr val="0D1117"/>
                </a:solidFill>
                <a:latin typeface="Secular One"/>
                <a:cs typeface="Secular One"/>
                <a:ea typeface="Secular One"/>
              </a:rPr>
              <a:t>מות שאול</a:t>
            </a:r>
          </a:p>
        </p:txBody>
      </p:sp>
      <p:sp>
        <p:nvSpPr>
          <p:cNvPr id="6" name="TextBox 5"/>
          <p:cNvSpPr txBox="1"/>
          <p:nvPr/>
        </p:nvSpPr>
        <p:spPr>
          <a:xfrm>
            <a:off x="8003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התבוסה</a:t>
            </a:r>
          </a:p>
        </p:txBody>
      </p:sp>
      <p:sp>
        <p:nvSpPr>
          <p:cNvPr id="7" name="TextBox 6"/>
          <p:cNvSpPr txBox="1"/>
          <p:nvPr/>
        </p:nvSpPr>
        <p:spPr>
          <a:xfrm>
            <a:off x="891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אחרי המלחמה</a:t>
            </a:r>
          </a:p>
        </p:txBody>
      </p:sp>
      <p:sp>
        <p:nvSpPr>
          <p:cNvPr id="8" name="TextBox 7"/>
          <p:cNvSpPr txBox="1"/>
          <p:nvPr/>
        </p:nvSpPr>
        <p:spPr>
          <a:xfrm>
            <a:off x="8003794" y="3683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יבש גלעד</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בסגנון בגרות</a:t>
            </a:r>
          </a:p>
        </p:txBody>
      </p:sp>
      <p:sp>
        <p:nvSpPr>
          <p:cNvPr id="5" name="TextBox 4"/>
          <p:cNvSpPr txBox="1"/>
          <p:nvPr/>
        </p:nvSpPr>
        <p:spPr>
          <a:xfrm>
            <a:off x="929005" y="2095500"/>
            <a:ext cx="10333990" cy="4000500"/>
          </a:xfrm>
          <a:prstGeom prst="rect">
            <a:avLst/>
          </a:prstGeom>
          <a:noFill/>
        </p:spPr>
        <p:txBody>
          <a:bodyPr wrap="square" lIns="0" rIns="0" tIns="0" bIns="0" anchor="t"/>
          <a:lstStyle/>
          <a:p>
            <a:pPr algn="r" rtl="1">
              <a:lnSpc>
                <a:spcPts val="3000"/>
              </a:lnSpc>
            </a:pPr>
            <a:r>
              <a:rPr sz="2000" b="0" i="0" lang="he-IL">
                <a:solidFill>
                  <a:srgbClr val="F2EFE8"/>
                </a:solidFill>
                <a:latin typeface="Assistant"/>
                <a:cs typeface="Assistant"/>
                <a:ea typeface="Assistant"/>
              </a:rPr>
              <a:t>(קיץ תשפ"ג (שאלון 1262))</a:t>
            </a:r>
          </a:p>
          <a:p>
            <a:pPr algn="r" rtl="1">
              <a:lnSpc>
                <a:spcPts val="3000"/>
              </a:lnSpc>
            </a:pPr>
            <a:r>
              <a:rPr sz="2000" b="0" i="0" lang="he-IL">
                <a:solidFill>
                  <a:srgbClr val="F2EFE8"/>
                </a:solidFill>
                <a:latin typeface="Assistant"/>
                <a:cs typeface="Assistant"/>
                <a:ea typeface="Assistant"/>
              </a:rPr>
              <a:t>4. קראו שמואל א, פרק ל"א.</a:t>
            </a:r>
          </a:p>
          <a:p>
            <a:pPr algn="r" rtl="1">
              <a:lnSpc>
                <a:spcPts val="3000"/>
              </a:lnSpc>
            </a:pPr>
            <a:r>
              <a:rPr sz="2000" b="0" i="0" lang="he-IL">
                <a:solidFill>
                  <a:srgbClr val="F2EFE8"/>
                </a:solidFill>
                <a:latin typeface="Assistant"/>
                <a:cs typeface="Assistant"/>
                <a:ea typeface="Assistant"/>
              </a:rPr>
              <a:t>א. קראו פסוקים א'–ז'. (1) הסבירו מהו החשש של שאול, והאם הוא מוצדק. בססו את דבריכם על הכתוב. (5 נקודות) (2) שאול יצא לקרב נגד הפלשתים, אף על פי שניבאו לו כי ימות בקרב זה. קראו את דברי יוסף בן מתתיהו שלפניכם:</a:t>
            </a:r>
          </a:p>
          <a:p>
            <a:pPr algn="r" rtl="1">
              <a:lnSpc>
                <a:spcPts val="3000"/>
              </a:lnSpc>
            </a:pPr>
            <a:r>
              <a:rPr sz="2000" b="0" i="0" lang="he-IL">
                <a:solidFill>
                  <a:srgbClr val="F2EFE8"/>
                </a:solidFill>
                <a:latin typeface="Assistant"/>
                <a:cs typeface="Assistant"/>
                <a:ea typeface="Assistant"/>
              </a:rPr>
              <a:t>"אם אין בני אדם מצפים בליבם לשום טובה אלא יודעים מראש, שיש להם הכרח למות, ולמות בתוך המלחמה, ועם זאת אינם מפחדים ואינם נבהלים מן הפורענות [...] - הרי סבורני שזאת היא ראיה [הוכחה] של ממש לגבורה. ודבר זה עשה שאול והוכיח, שכל השואפים לתהילה אחרי מותם מן הראוי להם לפעול כך". (יוסף בן מתתיהו, קדמוניות היהודים, ספר שישי, עמ' 218)</a:t>
            </a:r>
          </a:p>
          <a:p>
            <a:pPr algn="r" rtl="1">
              <a:lnSpc>
                <a:spcPts val="3000"/>
              </a:lnSpc>
            </a:pPr>
            <a:r>
              <a:rPr sz="2000" b="0" i="0" lang="he-IL">
                <a:solidFill>
                  <a:srgbClr val="F2EFE8"/>
                </a:solidFill>
                <a:latin typeface="Assistant"/>
                <a:cs typeface="Assistant"/>
                <a:ea typeface="Assistant"/>
              </a:rPr>
              <a:t>הסבירו כיצד יוסף בן מתתיהו מציג את שאול, ומדוע הוא מציג אותו כך.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1</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א׳–ו׳ («התבוסה»).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הפלשתים נלחמים בישראל, ״וינסו אנשי ישראל מפני פלשתים ויפלו חללים בהר הגלבע״. הם רודפים אחרי שאול ובניו ומכים את יהונתן, אבינדב ומלכי שוע.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2</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ז׳–י׳ («אחרי המלחמה»).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אנשי ישראל שבעבר העמק ושבעבר הירדן רואים שהצבא נס ושאול ובניו מתו. ״ויעזבו את הערים וינסו ויבאו פלשתים וישבו בהן״.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3</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י״א–י״ג («יבש גלעד»).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אנשי יבש גלעד שומעים על מה שעשו הפלשתים לשאול. ויקומו כל איש חיל וילכו כל הלילה ויקחו את גוית שאול ואת גוית בניו מחומת בית שאן ויבאו יבשה וישרפו אתם שם.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(1/2)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1191"/>
              </a:lnSpc>
            </a:pPr>
            <a:r>
              <a:rPr sz="800" b="0" i="0" lang="he-IL">
                <a:solidFill>
                  <a:srgbClr val="F2EFE8"/>
                </a:solidFill>
                <a:latin typeface="Assistant"/>
                <a:cs typeface="Assistant"/>
                <a:ea typeface="Assistant"/>
              </a:rPr>
              <a:t>שאלה 4</a:t>
            </a:r>
          </a:p>
          <a:p>
            <a:pPr algn="r" rtl="1">
              <a:lnSpc>
                <a:spcPts val="1191"/>
              </a:lnSpc>
            </a:pPr>
            <a:r>
              <a:rPr sz="800" b="0" i="0" lang="he-IL">
                <a:solidFill>
                  <a:srgbClr val="F2EFE8"/>
                </a:solidFill>
                <a:latin typeface="Assistant"/>
                <a:cs typeface="Assistant"/>
                <a:ea typeface="Assistant"/>
              </a:rPr>
              <a:t>סעיף א'</a:t>
            </a:r>
          </a:p>
          <a:p>
            <a:pPr algn="r" rtl="1">
              <a:lnSpc>
                <a:spcPts val="1191"/>
              </a:lnSpc>
            </a:pPr>
            <a:r>
              <a:rPr sz="800" b="0" i="0" lang="he-IL">
                <a:solidFill>
                  <a:srgbClr val="F2EFE8"/>
                </a:solidFill>
                <a:latin typeface="Assistant"/>
                <a:cs typeface="Assistant"/>
                <a:ea typeface="Assistant"/>
              </a:rPr>
              <a:t>(1) החשש של שאול: "וַיִּמְצָאֻהוּ הַמּוֹרִים אֲנָשִׁים בַּקָּשֶׁת וַיָּחֶל מְאֹד מֵהַמּוֹרִים". שאול חשש מפני הקשתים הפלשתים: "פֶּן יָבוֹאוּ הָעֲרֵלִים הָאֵלֶּה וּדְקָרֻנִי וְהִתְעַלְּלוּ בִי" – הוא חשש מכך שהקשתים יהרגו אותו ויתעללו בגופתו.</a:t>
            </a:r>
          </a:p>
          <a:p>
            <a:pPr algn="r" rtl="1">
              <a:lnSpc>
                <a:spcPts val="1191"/>
              </a:lnSpc>
            </a:pPr>
            <a:r>
              <a:rPr sz="800" b="0" i="0" lang="he-IL">
                <a:solidFill>
                  <a:srgbClr val="F2EFE8"/>
                </a:solidFill>
                <a:latin typeface="Assistant"/>
                <a:cs typeface="Assistant"/>
                <a:ea typeface="Assistant"/>
              </a:rPr>
              <a:t>החשש שלו היה מוצדק. למחרת היום כאשר הפלשתים מוצאים את גופתו, הם מתעללים בה. הם כורתים את ראשו, מפשיטים מעליו את כליו ואת גופתו הם תולים לראווה על חומות העיר. לביסוס: "וַיְהִי מִמָּחֳרָת וַיָּבֹאוּ פְלִשְׁתִּים לְפַשֵּׁט אֶת הַחֲלָלִים וַיִּמְצְאוּ אֶת שָׁאוּל... וַיִּכְרְתוּ אֶת רֹאשׁוֹ וְאֶת גְּוִיָּתוֹ תָּקְעוּ בְּחוֹמַת בֵּית שָׁן".</a:t>
            </a:r>
          </a:p>
          <a:p>
            <a:pPr algn="r" rtl="1">
              <a:lnSpc>
                <a:spcPts val="1191"/>
              </a:lnSpc>
            </a:pPr>
            <a:r>
              <a:rPr sz="800" b="0" i="0" lang="he-IL">
                <a:solidFill>
                  <a:srgbClr val="F2EFE8"/>
                </a:solidFill>
                <a:latin typeface="Assistant"/>
                <a:cs typeface="Assistant"/>
                <a:ea typeface="Assistant"/>
              </a:rPr>
              <a:t>(2) יוסף בן מתתיהו מציג את שאול כגיבור. לדבריו, אדם היודע שהוא עתיד למות במלחמה ואינו חושש מכך, הרי שזאת הוכחה לגבורה. שאול ידע שהוא עתיד למות בקרב מול הפלשתים, ולמרות זאת יצא למלחמה וכשידע שמותו קרב, הוא נפל על חרבו. שאול קיבל עליו את מותו הצפוי ולא פחד מזה והעדיף למות מחרבו שלו ולא מחצי האויב, לכן לפי בן מתתיהו, הוא הוכיח גבורה.</a:t>
            </a:r>
          </a:p>
          <a:p>
            <a:pPr algn="r" rtl="1">
              <a:lnSpc>
                <a:spcPts val="1191"/>
              </a:lnSpc>
            </a:pPr>
            <a:r>
              <a:rPr sz="800" b="0" i="0" lang="he-IL">
                <a:solidFill>
                  <a:srgbClr val="F2EFE8"/>
                </a:solidFill>
                <a:latin typeface="Assistant"/>
                <a:cs typeface="Assistant"/>
                <a:ea typeface="Assistant"/>
              </a:rPr>
              <a:t>סעיף ב'</a:t>
            </a:r>
          </a:p>
          <a:p>
            <a:pPr algn="r" rtl="1">
              <a:lnSpc>
                <a:spcPts val="1191"/>
              </a:lnSpc>
            </a:pPr>
            <a:r>
              <a:rPr sz="800" b="0" i="0" lang="he-IL">
                <a:solidFill>
                  <a:srgbClr val="F2EFE8"/>
                </a:solidFill>
                <a:latin typeface="Assistant"/>
                <a:cs typeface="Assistant"/>
                <a:ea typeface="Assistant"/>
              </a:rPr>
              <a:t>(1) מעשים של השפלה (על התלמיד לציין ולהסביר שניים):</a:t>
            </a:r>
          </a:p>
          <a:p>
            <a:pPr algn="r" rtl="1">
              <a:lnSpc>
                <a:spcPts val="1191"/>
              </a:lnSpc>
            </a:pPr>
            <a:r>
              <a:rPr sz="800" b="0" i="0" lang="he-IL">
                <a:solidFill>
                  <a:srgbClr val="F2EFE8"/>
                </a:solidFill>
                <a:latin typeface="Assistant"/>
                <a:cs typeface="Assistant"/>
                <a:ea typeface="Assistant"/>
              </a:rPr>
              <a:t>הפלשתים לוקחים את גופת שאול וכורתים את ראשו.</a:t>
            </a:r>
          </a:p>
          <a:p>
            <a:pPr algn="r" rtl="1">
              <a:lnSpc>
                <a:spcPts val="1191"/>
              </a:lnSpc>
            </a:pPr>
            <a:r>
              <a:rPr sz="800" b="0" i="0" lang="he-IL">
                <a:solidFill>
                  <a:srgbClr val="F2EFE8"/>
                </a:solidFill>
                <a:latin typeface="Assistant"/>
                <a:cs typeface="Assistant"/>
                <a:ea typeface="Assistant"/>
              </a:rPr>
              <a:t>הפלשתים מפשיטים את גופת שאול.</a:t>
            </a:r>
          </a:p>
          <a:p>
            <a:pPr algn="r" rtl="1">
              <a:lnSpc>
                <a:spcPts val="1191"/>
              </a:lnSpc>
            </a:pPr>
            <a:r>
              <a:rPr sz="800" b="0" i="0" lang="he-IL">
                <a:solidFill>
                  <a:srgbClr val="F2EFE8"/>
                </a:solidFill>
                <a:latin typeface="Assistant"/>
                <a:cs typeface="Assistant"/>
                <a:ea typeface="Assistant"/>
              </a:rPr>
              <a:t>הפלשתים מודיעים בכל עריהם על מות שאול, לשמוח על מותו.</a:t>
            </a:r>
          </a:p>
          <a:p>
            <a:pPr algn="r" rtl="1">
              <a:lnSpc>
                <a:spcPts val="1191"/>
              </a:lnSpc>
            </a:pPr>
            <a:r>
              <a:rPr sz="800" b="0" i="0" lang="he-IL">
                <a:solidFill>
                  <a:srgbClr val="F2EFE8"/>
                </a:solidFill>
                <a:latin typeface="Assistant"/>
                <a:cs typeface="Assistant"/>
                <a:ea typeface="Assistant"/>
              </a:rPr>
              <a:t>הפלשתים תולים את גופת שאול על חומת בית שאן, לבזות אותו.</a:t>
            </a:r>
          </a:p>
          <a:p>
            <a:pPr algn="r" rtl="1">
              <a:lnSpc>
                <a:spcPts val="1191"/>
              </a:lnSpc>
            </a:pPr>
            <a:r>
              <a:rPr sz="800" b="0" i="0" lang="he-IL">
                <a:solidFill>
                  <a:srgbClr val="F2EFE8"/>
                </a:solidFill>
                <a:latin typeface="Assistant"/>
                <a:cs typeface="Assistant"/>
                <a:ea typeface="Assistant"/>
              </a:rPr>
              <a:t>(2) מעשים של חסד (על התלמיד לציין ולהסביר שניים):</a:t>
            </a:r>
          </a:p>
          <a:p>
            <a:pPr algn="r" rtl="1">
              <a:lnSpc>
                <a:spcPts val="1191"/>
              </a:lnSpc>
            </a:pPr>
            <a:r>
              <a:rPr sz="800" b="0" i="0" lang="he-IL">
                <a:solidFill>
                  <a:srgbClr val="F2EFE8"/>
                </a:solidFill>
                <a:latin typeface="Assistant"/>
                <a:cs typeface="Assistant"/>
                <a:ea typeface="Assistant"/>
              </a:rPr>
              <a:t>אנשי יבש גלעד מסירים את גופות שאול ובניו מעל חומות בית שאן.</a:t>
            </a:r>
          </a:p>
          <a:p>
            <a:pPr algn="r" rtl="1">
              <a:lnSpc>
                <a:spcPts val="1191"/>
              </a:lnSpc>
            </a:pPr>
            <a:r>
              <a:rPr sz="800" b="0" i="0" lang="he-IL">
                <a:solidFill>
                  <a:srgbClr val="F2EFE8"/>
                </a:solidFill>
                <a:latin typeface="Assistant"/>
                <a:cs typeface="Assistant"/>
                <a:ea typeface="Assistant"/>
              </a:rPr>
              <a:t>אנשי יבש גלעד מביאים את עצמות שאול ובניו לקבורה.</a:t>
            </a:r>
          </a:p>
          <a:p>
            <a:pPr algn="r" rtl="1">
              <a:lnSpc>
                <a:spcPts val="1191"/>
              </a:lnSpc>
            </a:pPr>
            <a:r>
              <a:rPr sz="800" b="0" i="0" lang="he-IL">
                <a:solidFill>
                  <a:srgbClr val="F2EFE8"/>
                </a:solidFill>
                <a:latin typeface="Assistant"/>
                <a:cs typeface="Assistant"/>
                <a:ea typeface="Assistant"/>
              </a:rPr>
              <a:t>אנשי יבש גלעד צמים שבעה ימים, לאות אבל על מות שאול ובניו.</a:t>
            </a:r>
          </a:p>
          <a:p>
            <a:pPr algn="r" rtl="1">
              <a:lnSpc>
                <a:spcPts val="1191"/>
              </a:lnSpc>
            </a:pPr>
            <a:r>
              <a:rPr sz="800" b="0" i="0" lang="he-IL">
                <a:solidFill>
                  <a:srgbClr val="F2EFE8"/>
                </a:solidFill>
                <a:latin typeface="Assistant"/>
                <a:cs typeface="Assistant"/>
                <a:ea typeface="Assistant"/>
              </a:rPr>
              <a:t>זהו דף שאלות מתוך בחינת הבגרות בתנ"ך של מועד מיוחד, אוגוסט תש"פ (2020). השאלות סובבות סביב שמואל א', פרק ל"א (מות שאול בגלבוע) תוך השוואה לפרקים אחרים בספר שמואל המאירים את דמותו ואת גורלו של המלך הראשון.</a:t>
            </a:r>
          </a:p>
          <a:p>
            <a:pPr algn="r" rtl="1">
              <a:lnSpc>
                <a:spcPts val="1191"/>
              </a:lnSpc>
            </a:pPr>
            <a:r>
              <a:rPr sz="800" b="0" i="0" lang="he-IL">
                <a:solidFill>
                  <a:srgbClr val="F2EFE8"/>
                </a:solidFill>
                <a:latin typeface="Assistant"/>
                <a:cs typeface="Assistant"/>
                <a:ea typeface="Assistant"/>
              </a:rPr>
              <a:t>להלן תמלול השאלות והתשובות המלאות והמנומקות לפי תוכנית הלימודים.</a:t>
            </a:r>
          </a:p>
          <a:p>
            <a:pPr algn="r" rtl="1">
              <a:lnSpc>
                <a:spcPts val="1191"/>
              </a:lnSpc>
            </a:pPr>
            <a:r>
              <a:rPr sz="800" b="0" i="0" lang="he-IL">
                <a:solidFill>
                  <a:srgbClr val="F2EFE8"/>
                </a:solidFill>
                <a:latin typeface="Assistant"/>
                <a:cs typeface="Assistant"/>
                <a:ea typeface="Assistant"/>
              </a:rPr>
              <a:t>תמלול: מועד מיוחד, אוגוסט תש"פ, 1281</a:t>
            </a:r>
          </a:p>
          <a:p>
            <a:pPr algn="r" rtl="1">
              <a:lnSpc>
                <a:spcPts val="1191"/>
              </a:lnSpc>
            </a:pPr>
            <a:r>
              <a:rPr sz="800" b="0" i="0" lang="he-IL">
                <a:solidFill>
                  <a:srgbClr val="F2EFE8"/>
                </a:solidFill>
                <a:latin typeface="Assistant"/>
                <a:cs typeface="Assistant"/>
                <a:ea typeface="Assistant"/>
              </a:rPr>
              <a:t>10. בפרק שלפניך מסופר על תוצאות הקרב של ישראל נגד הפלשתים. ציין מן הכתוב שלוש מתוצאות הקרב.</a:t>
            </a:r>
          </a:p>
          <a:p>
            <a:pPr algn="r" rtl="1">
              <a:lnSpc>
                <a:spcPts val="1191"/>
              </a:lnSpc>
            </a:pPr>
            <a:r>
              <a:rPr sz="800" b="0" i="0" lang="he-IL">
                <a:solidFill>
                  <a:srgbClr val="F2EFE8"/>
                </a:solidFill>
                <a:latin typeface="Assistant"/>
                <a:cs typeface="Assistant"/>
                <a:ea typeface="Assistant"/>
              </a:rPr>
              <a:t>ענה על שתיים מן השאלות 11-13.</a:t>
            </a:r>
          </a:p>
          <a:p>
            <a:pPr algn="r" rtl="1">
              <a:lnSpc>
                <a:spcPts val="1191"/>
              </a:lnSpc>
            </a:pPr>
            <a:r>
              <a:rPr sz="800" b="0" i="0" lang="he-IL">
                <a:solidFill>
                  <a:srgbClr val="F2EFE8"/>
                </a:solidFill>
                <a:latin typeface="Assistant"/>
                <a:cs typeface="Assistant"/>
                <a:ea typeface="Assistant"/>
              </a:rPr>
              <a:t>11. קרא גם שמואל ב, א', 6-10. א. בכל אחד מן הקטעים שקראת מסופר על מותו של שאול בשדה הקרב, אבל שני הסיפורים שונים זה מזה. ציין שני פרטים שונים בין הסיפורים. (3 נקודות) ב. מה יכולה להיות הסיבה לשוני בין שני הסיפורים? (2 נקודות)</a:t>
            </a:r>
          </a:p>
          <a:p>
            <a:pPr algn="r" rtl="1">
              <a:lnSpc>
                <a:spcPts val="1191"/>
              </a:lnSpc>
            </a:pPr>
            <a:r>
              <a:rPr sz="800" b="0" i="0" lang="he-IL">
                <a:solidFill>
                  <a:srgbClr val="F2EFE8"/>
                </a:solidFill>
                <a:latin typeface="Assistant"/>
                <a:cs typeface="Assistant"/>
                <a:ea typeface="Assistant"/>
              </a:rPr>
              <a:t>12. קרא גם שמואל א, ט', 15-16. א. על פי שמואל א, ט', 15-16, ציין מה הייתה המטרה של משיחת שאול למלך. (2.5 נקודות) ב. על פי המסופר בשמואל א, ל"א שלפניך, האם הצליח שאול לממש מטרה זו? נמק את דבריך. (2.5 נקודות)</a:t>
            </a:r>
          </a:p>
          <a:p>
            <a:pPr algn="r" rtl="1">
              <a:lnSpc>
                <a:spcPts val="1191"/>
              </a:lnSpc>
            </a:pPr>
            <a:r>
              <a:rPr sz="800" b="0" i="0" lang="he-IL">
                <a:solidFill>
                  <a:srgbClr val="F2EFE8"/>
                </a:solidFill>
                <a:latin typeface="Assistant"/>
                <a:cs typeface="Assistant"/>
                <a:ea typeface="Assistant"/>
              </a:rPr>
              <a:t>13. קרא פסוקים 11-13 בפרק שלפניך וגם שמואל א, י"א, 1-11. הסבר מדוע דווקא אנשי יבש גלעד הם שעשו את החסד המתואר בפסוקים 11-13 בפרק שלפניך.</a:t>
            </a:r>
          </a:p>
          <a:p>
            <a:pPr algn="r" rtl="1">
              <a:lnSpc>
                <a:spcPts val="1191"/>
              </a:lnSpc>
            </a:pPr>
            <a:r>
              <a:rPr sz="800" b="0" i="0" lang="he-IL">
                <a:solidFill>
                  <a:srgbClr val="F2EFE8"/>
                </a:solidFill>
                <a:latin typeface="Assistant"/>
                <a:cs typeface="Assistant"/>
                <a:ea typeface="Assistant"/>
              </a:rPr>
              <a:t>תשובות מפורטות לבגרות- יש לבדוק את התשובות</a:t>
            </a:r>
          </a:p>
          <a:p>
            <a:pPr algn="r" rtl="1">
              <a:lnSpc>
                <a:spcPts val="1191"/>
              </a:lnSpc>
            </a:pPr>
            <a:r>
              <a:rPr sz="800" b="0" i="0" lang="he-IL">
                <a:solidFill>
                  <a:srgbClr val="F2EFE8"/>
                </a:solidFill>
                <a:latin typeface="Assistant"/>
                <a:cs typeface="Assistant"/>
                <a:ea typeface="Assistant"/>
              </a:rPr>
              <a:t>תשובה לשאלה 10: תוצאות הקרב בגלבוע</a:t>
            </a:r>
          </a:p>
          <a:p>
            <a:pPr algn="r" rtl="1">
              <a:lnSpc>
                <a:spcPts val="1191"/>
              </a:lnSpc>
            </a:pPr>
            <a:r>
              <a:rPr sz="800" b="0" i="0" lang="he-IL">
                <a:solidFill>
                  <a:srgbClr val="F2EFE8"/>
                </a:solidFill>
                <a:latin typeface="Assistant"/>
                <a:cs typeface="Assistant"/>
                <a:ea typeface="Assistant"/>
              </a:rPr>
              <a:t>על פי פסוקים 1-7, ניתן לציין את התוצאות הבאות:</a:t>
            </a:r>
          </a:p>
          <a:p>
            <a:pPr algn="r" rtl="1">
              <a:lnSpc>
                <a:spcPts val="1191"/>
              </a:lnSpc>
            </a:pPr>
            <a:r>
              <a:rPr sz="800" b="0" i="0" lang="he-IL">
                <a:solidFill>
                  <a:srgbClr val="F2EFE8"/>
                </a:solidFill>
                <a:latin typeface="Assistant"/>
                <a:cs typeface="Assistant"/>
                <a:ea typeface="Assistant"/>
              </a:rPr>
              <a:t>תבוסת הצבא ובריחה: צבא ישראל ניגף לפני הפלשתים ורבים נפלו חללים בהר הגלבוע.</a:t>
            </a:r>
          </a:p>
          <a:p>
            <a:pPr algn="r" rtl="1">
              <a:lnSpc>
                <a:spcPts val="1191"/>
              </a:lnSpc>
            </a:pPr>
            <a:r>
              <a:rPr sz="800" b="0" i="0" lang="he-IL">
                <a:solidFill>
                  <a:srgbClr val="F2EFE8"/>
                </a:solidFill>
                <a:latin typeface="Assistant"/>
                <a:cs typeface="Assistant"/>
                <a:ea typeface="Assistant"/>
              </a:rPr>
              <a:t>מות בני המלך: שלושת בניו של שאול – יהונתן, אבינדב ומלכי-שוע – נהרגו בקרב.</a:t>
            </a:r>
          </a:p>
          <a:p>
            <a:pPr algn="r" rtl="1">
              <a:lnSpc>
                <a:spcPts val="1191"/>
              </a:lnSpc>
            </a:pPr>
            <a:r>
              <a:rPr sz="800" b="0" i="0" lang="he-IL">
                <a:solidFill>
                  <a:srgbClr val="F2EFE8"/>
                </a:solidFill>
                <a:latin typeface="Assistant"/>
                <a:cs typeface="Assistant"/>
                <a:ea typeface="Assistant"/>
              </a:rPr>
              <a:t>מות המלך שאול: שאול נפצע קשה מהמורים (קשתים), ובסופו של דבר נפל על חרבו והתאבד כדי שלא ייפול חי בידי הפלשתים.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(2/2)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1191"/>
              </a:lnSpc>
            </a:pPr>
            <a:r>
              <a:rPr sz="800" b="0" i="0" lang="he-IL">
                <a:solidFill>
                  <a:srgbClr val="F2EFE8"/>
                </a:solidFill>
                <a:latin typeface="Assistant"/>
                <a:cs typeface="Assistant"/>
                <a:ea typeface="Assistant"/>
              </a:rPr>
              <a:t>חורבן יישובי האזור: תושבי הערים הישראליות שבעבר הירדן ובאזור העמק נטשו את עריהם, והפלשתים כבשו אותן והתיישבו בהן.</a:t>
            </a:r>
          </a:p>
          <a:p>
            <a:pPr algn="r" rtl="1">
              <a:lnSpc>
                <a:spcPts val="1191"/>
              </a:lnSpc>
            </a:pPr>
            <a:r>
              <a:rPr sz="800" b="0" i="0" lang="he-IL">
                <a:solidFill>
                  <a:srgbClr val="F2EFE8"/>
                </a:solidFill>
                <a:latin typeface="Assistant"/>
                <a:cs typeface="Assistant"/>
                <a:ea typeface="Assistant"/>
              </a:rPr>
              <a:t>תשובה לשאלה 11: מות שאול - גרסאות סותרות</a:t>
            </a:r>
          </a:p>
          <a:p>
            <a:pPr algn="r" rtl="1">
              <a:lnSpc>
                <a:spcPts val="1191"/>
              </a:lnSpc>
            </a:pPr>
            <a:r>
              <a:rPr sz="800" b="0" i="0" lang="he-IL">
                <a:solidFill>
                  <a:srgbClr val="F2EFE8"/>
                </a:solidFill>
                <a:latin typeface="Assistant"/>
                <a:cs typeface="Assistant"/>
                <a:ea typeface="Assistant"/>
              </a:rPr>
              <a:t>א. שני פרטים שונים:</a:t>
            </a:r>
          </a:p>
          <a:p>
            <a:pPr algn="r" rtl="1">
              <a:lnSpc>
                <a:spcPts val="1191"/>
              </a:lnSpc>
            </a:pPr>
            <a:r>
              <a:rPr sz="800" b="0" i="0" lang="he-IL">
                <a:solidFill>
                  <a:srgbClr val="F2EFE8"/>
                </a:solidFill>
                <a:latin typeface="Assistant"/>
                <a:cs typeface="Assistant"/>
                <a:ea typeface="Assistant"/>
              </a:rPr>
              <a:t>אופן המות: בשמואל א' ל"א נאמר ששאול נפל על חרבו והתאבד. בשמואל ב' א', הנער העמלקי טוען שהוא הרג את שאול לבקשתו של המלך ("עמד נא עלי ומתתני").</a:t>
            </a:r>
          </a:p>
          <a:p>
            <a:pPr algn="r" rtl="1">
              <a:lnSpc>
                <a:spcPts val="1191"/>
              </a:lnSpc>
            </a:pPr>
            <a:r>
              <a:rPr sz="800" b="0" i="0" lang="he-IL">
                <a:solidFill>
                  <a:srgbClr val="F2EFE8"/>
                </a:solidFill>
                <a:latin typeface="Assistant"/>
                <a:cs typeface="Assistant"/>
                <a:ea typeface="Assistant"/>
              </a:rPr>
              <a:t>הדמויות בשטח: בשמואל א' ל"א מוזכר נושא הכלים של שאול שמת יחד איתו. בשמואל ב' א' מוזכר נער עמלקי המביא את כתר המלך וצעדתו לדוד.</a:t>
            </a:r>
          </a:p>
          <a:p>
            <a:pPr algn="r" rtl="1">
              <a:lnSpc>
                <a:spcPts val="1191"/>
              </a:lnSpc>
            </a:pPr>
            <a:r>
              <a:rPr sz="800" b="0" i="0" lang="he-IL">
                <a:solidFill>
                  <a:srgbClr val="F2EFE8"/>
                </a:solidFill>
                <a:latin typeface="Assistant"/>
                <a:cs typeface="Assistant"/>
                <a:ea typeface="Assistant"/>
              </a:rPr>
              <a:t>ב. סיבת השוני: הסבר מקובל הוא שהנער העמלקי משקר. הוא מצא את גופת שאול לאחר מותו, לקח את הכתר והצעדה, והמציא סיפור שלפיו הוא הרג את המלך. מטרתו הייתה "למצוא חן" בעיני דוד, יריבו של שאול, בתקווה לקבל שכר או מעמד מהמלך החדש.</a:t>
            </a:r>
          </a:p>
          <a:p>
            <a:pPr algn="r" rtl="1">
              <a:lnSpc>
                <a:spcPts val="1191"/>
              </a:lnSpc>
            </a:pPr>
            <a:r>
              <a:rPr sz="800" b="0" i="0" lang="he-IL">
                <a:solidFill>
                  <a:srgbClr val="F2EFE8"/>
                </a:solidFill>
                <a:latin typeface="Assistant"/>
                <a:cs typeface="Assistant"/>
                <a:ea typeface="Assistant"/>
              </a:rPr>
              <a:t>תשובה לשאלה 12: המטרה מול התוצאה</a:t>
            </a:r>
          </a:p>
          <a:p>
            <a:pPr algn="r" rtl="1">
              <a:lnSpc>
                <a:spcPts val="1191"/>
              </a:lnSpc>
            </a:pPr>
            <a:r>
              <a:rPr sz="800" b="0" i="0" lang="he-IL">
                <a:solidFill>
                  <a:srgbClr val="F2EFE8"/>
                </a:solidFill>
                <a:latin typeface="Assistant"/>
                <a:cs typeface="Assistant"/>
                <a:ea typeface="Assistant"/>
              </a:rPr>
              <a:t>א. מטרת המשיחה (פרק ט'): ה' מצווה על שמואל למשוח את שאול כדי שיושיע את עם ישראל מיד הפלשתים: "וְהוֹשִׁיעַ אֶת עַמִּי מִיַּד פְּלִשְׁתִּים כִּי רָאִיתִי אֶת עַמִּי כִּי בָּאָה צַעֲקָתוֹ אֵלָי".</a:t>
            </a:r>
          </a:p>
          <a:p>
            <a:pPr algn="r" rtl="1">
              <a:lnSpc>
                <a:spcPts val="1191"/>
              </a:lnSpc>
            </a:pPr>
            <a:r>
              <a:rPr sz="800" b="0" i="0" lang="he-IL">
                <a:solidFill>
                  <a:srgbClr val="F2EFE8"/>
                </a:solidFill>
                <a:latin typeface="Assistant"/>
                <a:cs typeface="Assistant"/>
                <a:ea typeface="Assistant"/>
              </a:rPr>
              <a:t>ב. האם המטרה מומשה? לפי פרק ל"א, שאול לא הצליח לממש מטרה זו בטווח הארוך. הקרב האחרון הסתיים בתבוסה קשה, הפלשתים השתלטו על ערים ישראליות, והמלך המושיע ובניו נהרגו. למרות הצלחות מסוימות בתחילת דרכו, סוף מלכותו מסמן חזרה לשעבוד פלשתי ולכישלון צבאי.</a:t>
            </a:r>
          </a:p>
          <a:p>
            <a:pPr algn="r" rtl="1">
              <a:lnSpc>
                <a:spcPts val="1191"/>
              </a:lnSpc>
            </a:pPr>
            <a:r>
              <a:rPr sz="800" b="0" i="0" lang="he-IL">
                <a:solidFill>
                  <a:srgbClr val="F2EFE8"/>
                </a:solidFill>
                <a:latin typeface="Assistant"/>
                <a:cs typeface="Assistant"/>
                <a:ea typeface="Assistant"/>
              </a:rPr>
              <a:t>תשובה לשאלה 13: החסד של אנשי יבש גלעד</a:t>
            </a:r>
          </a:p>
          <a:p>
            <a:pPr algn="r" rtl="1">
              <a:lnSpc>
                <a:spcPts val="1191"/>
              </a:lnSpc>
            </a:pPr>
            <a:r>
              <a:rPr sz="800" b="0" i="0" lang="he-IL">
                <a:solidFill>
                  <a:srgbClr val="F2EFE8"/>
                </a:solidFill>
                <a:latin typeface="Assistant"/>
                <a:cs typeface="Assistant"/>
                <a:ea typeface="Assistant"/>
              </a:rPr>
              <a:t>אנשי יבש גלעד חילצו את גופות שאול ובניו מחומת בית-שאן וקברו אותן בגלל חוב של הכרת תודה. בשמואל א' פרק י"א, בתחילת מלכותו, שאול הציל את אנשי יבש גלעד מידיו של נחש העמוני, שאיים לנקר לכל תושבי העיר את העין הימנית. שאול גייס את כל ישראל והביס את העמונים. חילוץ הגופות בפרק ל"א הוא מעשה של "חסד של אמת" שנועד להשיב לשאול טובה תחת טובה ולכבד את מי שהציל את חייהם בעבר.</a:t>
            </a:r>
          </a:p>
          <a:p>
            <a:pPr algn="r" rtl="1">
              <a:lnSpc>
                <a:spcPts val="1191"/>
              </a:lnSpc>
            </a:pPr>
            <a:r>
              <a:rPr sz="800" b="0" i="0" lang="he-IL">
                <a:solidFill>
                  <a:srgbClr val="F2EFE8"/>
                </a:solidFill>
                <a:latin typeface="Assistant"/>
                <a:cs typeface="Assistant"/>
                <a:ea typeface="Assistant"/>
              </a:rPr>
              <a:t>חורף תשפ"ו</a:t>
            </a:r>
          </a:p>
          <a:p>
            <a:pPr algn="r" rtl="1">
              <a:lnSpc>
                <a:spcPts val="1191"/>
              </a:lnSpc>
            </a:pPr>
            <a:r>
              <a:rPr sz="800" b="0" i="0" lang="he-IL">
                <a:solidFill>
                  <a:srgbClr val="F2EFE8"/>
                </a:solidFill>
                <a:latin typeface="Assistant"/>
                <a:cs typeface="Assistant"/>
                <a:ea typeface="Assistant"/>
              </a:rPr>
              <a:t>תמלול: בין שאול לדוד (שמואל א, פרק ל"א)</a:t>
            </a:r>
          </a:p>
          <a:p>
            <a:pPr algn="r" rtl="1">
              <a:lnSpc>
                <a:spcPts val="1191"/>
              </a:lnSpc>
            </a:pPr>
            <a:r>
              <a:rPr sz="800" b="0" i="0" lang="he-IL">
                <a:solidFill>
                  <a:srgbClr val="F2EFE8"/>
                </a:solidFill>
                <a:latin typeface="Assistant"/>
                <a:cs typeface="Assistant"/>
                <a:ea typeface="Assistant"/>
              </a:rPr>
              <a:t>4. קראו שמואל א, פרק ל"א.א. קראו פסוקים א'–ז'.(1) הסבירו מהו החשש של שאול, והאם הוא מוצדק. בססו את דבריכם על הכתוב.(2) שאול יצא לקרב נגד הפלשתים, אף על פי שניבאו לו כי ימות בקרב זה. קראו את דברי יוסף בן מתתיהו... הסבירו כיצד יוסף בן מתתיהו מציג את שאול, ומדוע הוא מציג אותו כך.</a:t>
            </a:r>
          </a:p>
          <a:p>
            <a:pPr algn="r" rtl="1">
              <a:lnSpc>
                <a:spcPts val="1191"/>
              </a:lnSpc>
            </a:pPr>
            <a:r>
              <a:rPr sz="800" b="0" i="0" lang="he-IL">
                <a:solidFill>
                  <a:srgbClr val="F2EFE8"/>
                </a:solidFill>
                <a:latin typeface="Assistant"/>
                <a:cs typeface="Assistant"/>
                <a:ea typeface="Assistant"/>
              </a:rPr>
              <a:t>ב. קראו פסוקים ו'–י"ג.(1) ציינו והסבירו שני מעשים של השפלה.(2) ציינו והסבירו שני מעשים של חסד.</a:t>
            </a:r>
          </a:p>
          <a:p>
            <a:pPr algn="r" rtl="1">
              <a:lnSpc>
                <a:spcPts val="1191"/>
              </a:lnSpc>
            </a:pPr>
            <a:r>
              <a:rPr sz="800" b="0" i="0" lang="he-IL">
                <a:solidFill>
                  <a:srgbClr val="F2EFE8"/>
                </a:solidFill>
                <a:latin typeface="Assistant"/>
                <a:cs typeface="Assistant"/>
                <a:ea typeface="Assistant"/>
              </a:rPr>
              <a:t>שאלה 4</a:t>
            </a:r>
          </a:p>
          <a:p>
            <a:pPr algn="r" rtl="1">
              <a:lnSpc>
                <a:spcPts val="1191"/>
              </a:lnSpc>
            </a:pPr>
            <a:r>
              <a:rPr sz="800" b="0" i="0" lang="he-IL">
                <a:solidFill>
                  <a:srgbClr val="F2EFE8"/>
                </a:solidFill>
                <a:latin typeface="Assistant"/>
                <a:cs typeface="Assistant"/>
                <a:ea typeface="Assistant"/>
              </a:rPr>
              <a:t>סעיף א'</a:t>
            </a:r>
          </a:p>
          <a:p>
            <a:pPr algn="r" rtl="1">
              <a:lnSpc>
                <a:spcPts val="1191"/>
              </a:lnSpc>
            </a:pPr>
            <a:r>
              <a:rPr sz="800" b="0" i="0" lang="he-IL">
                <a:solidFill>
                  <a:srgbClr val="F2EFE8"/>
                </a:solidFill>
                <a:latin typeface="Assistant"/>
                <a:cs typeface="Assistant"/>
                <a:ea typeface="Assistant"/>
              </a:rPr>
              <a:t>(1) חשש המלך: שאול חשש מפני הקשתים הפלשתים, שמא ימות מידיהם. חששו היה מוצדק מאחר ומתואר שהפלשתים הצליחו להדביק את שאול ובניו, הרגו את שלושת בניו והקשתים הפלשתים מצאו אותו.</a:t>
            </a:r>
          </a:p>
          <a:p>
            <a:pPr algn="r" rtl="1">
              <a:lnSpc>
                <a:spcPts val="1191"/>
              </a:lnSpc>
            </a:pPr>
            <a:r>
              <a:rPr sz="800" b="0" i="0" lang="he-IL">
                <a:solidFill>
                  <a:srgbClr val="F2EFE8"/>
                </a:solidFill>
                <a:latin typeface="Assistant"/>
                <a:cs typeface="Assistant"/>
                <a:ea typeface="Assistant"/>
              </a:rPr>
              <a:t>לביסוס: "וַיַּדְבְּקוּ פְלִשְׁתִּים אֶת שָׁאוּל וְאֶת בָּנָיו, וַיַּכּוּ פְלִשׁתִּים אֶת יְהוֹנָתָן וְאֶת אֲבִינָדָב וְאֶת מַלְכִּי-שׁוּעַ בְּנֵי שָׁאוּל. וַתִּכְבַּד הַמִּלְחָמָה אֶל שָׁאוּל וַיִּמְצָאֻהוּ הַמּוֹרִים אֲנָשִׁים בַּקָּשֶׁת וַיָּחֶל מְאֹד מֵהַמּוֹרִים".</a:t>
            </a:r>
          </a:p>
          <a:p>
            <a:pPr algn="r" rtl="1">
              <a:lnSpc>
                <a:spcPts val="1191"/>
              </a:lnSpc>
            </a:pPr>
            <a:r>
              <a:rPr sz="800" b="0" i="0" lang="he-IL">
                <a:solidFill>
                  <a:srgbClr val="F2EFE8"/>
                </a:solidFill>
                <a:latin typeface="Assistant"/>
                <a:cs typeface="Assistant"/>
                <a:ea typeface="Assistant"/>
              </a:rPr>
              <a:t>(2) הערכת גבורתו: יוסף בן מתתיהו מציג את שאול כגיבור. לדבריו, שאול ידע מראש שהוא עלול למות במלחמה ולמרות זאת הוא יצא לקרב כנגד הפלשתים. אדם העושה זאת, היוצא למלחמה למרות הידיעה שהוא עלול למות בה, הרי שזהו מעשה של גבורה (בדומה לשאול).</a:t>
            </a:r>
          </a:p>
          <a:p>
            <a:pPr algn="r" rtl="1">
              <a:lnSpc>
                <a:spcPts val="1191"/>
              </a:lnSpc>
            </a:pPr>
            <a:r>
              <a:rPr sz="800" b="0" i="0" lang="he-IL">
                <a:solidFill>
                  <a:srgbClr val="F2EFE8"/>
                </a:solidFill>
                <a:latin typeface="Assistant"/>
                <a:cs typeface="Assistant"/>
                <a:ea typeface="Assistant"/>
              </a:rPr>
              <a:t>סעיף ב'</a:t>
            </a:r>
          </a:p>
          <a:p>
            <a:pPr algn="r" rtl="1">
              <a:lnSpc>
                <a:spcPts val="1191"/>
              </a:lnSpc>
            </a:pPr>
            <a:r>
              <a:rPr sz="800" b="0" i="0" lang="he-IL">
                <a:solidFill>
                  <a:srgbClr val="F2EFE8"/>
                </a:solidFill>
                <a:latin typeface="Assistant"/>
                <a:cs typeface="Assistant"/>
                <a:ea typeface="Assistant"/>
              </a:rPr>
              <a:t>(1) שני מעשים של השפלה:</a:t>
            </a:r>
          </a:p>
          <a:p>
            <a:pPr algn="r" rtl="1">
              <a:lnSpc>
                <a:spcPts val="1191"/>
              </a:lnSpc>
            </a:pPr>
            <a:r>
              <a:rPr sz="800" b="0" i="0" lang="he-IL">
                <a:solidFill>
                  <a:srgbClr val="F2EFE8"/>
                </a:solidFill>
                <a:latin typeface="Assistant"/>
                <a:cs typeface="Assistant"/>
                <a:ea typeface="Assistant"/>
              </a:rPr>
              <a:t>למחרת המלחמה, לאחר שהפסידו ישראל בקרב מול הפלשתים, הפלשתים מצאו את גוויתו של שאול ונהגו בה בצורה משפילה, הם הפשיטו מעל גוויתו את כליו וכרתו את ראשו, אותו שלחו ברחבי ערי פלשתים לבשר על ניצחונם עליו.</a:t>
            </a:r>
          </a:p>
          <a:p>
            <a:pPr algn="r" rtl="1">
              <a:lnSpc>
                <a:spcPts val="1191"/>
              </a:lnSpc>
            </a:pPr>
            <a:r>
              <a:rPr sz="800" b="0" i="0" lang="he-IL">
                <a:solidFill>
                  <a:srgbClr val="F2EFE8"/>
                </a:solidFill>
                <a:latin typeface="Assistant"/>
                <a:cs typeface="Assistant"/>
                <a:ea typeface="Assistant"/>
              </a:rPr>
              <a:t>הפלשתים לקחו את גוויתו של שאול ותקעו אותה על חומת בית שאן כדי לבזות אותו.</a:t>
            </a:r>
          </a:p>
          <a:p>
            <a:pPr algn="r" rtl="1">
              <a:lnSpc>
                <a:spcPts val="1191"/>
              </a:lnSpc>
            </a:pPr>
            <a:r>
              <a:rPr sz="800" b="0" i="0" lang="he-IL">
                <a:solidFill>
                  <a:srgbClr val="F2EFE8"/>
                </a:solidFill>
                <a:latin typeface="Assistant"/>
                <a:cs typeface="Assistant"/>
                <a:ea typeface="Assistant"/>
              </a:rPr>
              <a:t>(2) שני מעשים של חסד:</a:t>
            </a:r>
          </a:p>
          <a:p>
            <a:pPr algn="r" rtl="1">
              <a:lnSpc>
                <a:spcPts val="1191"/>
              </a:lnSpc>
            </a:pPr>
            <a:r>
              <a:rPr sz="800" b="0" i="0" lang="he-IL">
                <a:solidFill>
                  <a:srgbClr val="F2EFE8"/>
                </a:solidFill>
                <a:latin typeface="Assistant"/>
                <a:cs typeface="Assistant"/>
                <a:ea typeface="Assistant"/>
              </a:rPr>
              <a:t>אנשי יבש גלעד ששמעו על ההשפלה והביזוי של גופת שאול ובניו, הלכו בחשכת הלילה לבית שאן והסירו את הגוויות שתלו הפלשתים על חומת העיר.</a:t>
            </a:r>
          </a:p>
          <a:p>
            <a:pPr algn="r" rtl="1">
              <a:lnSpc>
                <a:spcPts val="1191"/>
              </a:lnSpc>
            </a:pPr>
            <a:r>
              <a:rPr sz="800" b="0" i="0" lang="he-IL">
                <a:solidFill>
                  <a:srgbClr val="F2EFE8"/>
                </a:solidFill>
                <a:latin typeface="Assistant"/>
                <a:cs typeface="Assistant"/>
                <a:ea typeface="Assistant"/>
              </a:rPr>
              <a:t>אנשי יבש גלעד לקחו את עצמות שאול ובניו והביאו אותם לקבורה.</a:t>
            </a:r>
          </a:p>
          <a:p>
            <a:pPr algn="r" rtl="1">
              <a:lnSpc>
                <a:spcPts val="1191"/>
              </a:lnSpc>
            </a:pPr>
            <a:r>
              <a:rPr sz="800" b="0" i="0" lang="he-IL">
                <a:solidFill>
                  <a:srgbClr val="F2EFE8"/>
                </a:solidFill>
                <a:latin typeface="Assistant"/>
                <a:cs typeface="Assistant"/>
                <a:ea typeface="Assistant"/>
              </a:rPr>
              <a:t>או: אנשי יבש גלעד נהגו בחסד בשאול ובניו והתאבלו וצמו במשך שבעה ימים עליהם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מות שאול – שאלון 1262</dc:title>
  <dc:subject/>
  <dc:creator/>
  <cp:keywords/>
  <dc:description/>
  <cp:lastModifiedBy/>
  <cp:revision>1</cp:revision>
  <dcterms:created xsi:type="dcterms:W3CDTF">2013-01-27T09:14:16Z</dcterms:created>
  <dcterms:modified xsi:type="dcterms:W3CDTF">2013-01-27T09:15:58Z</dcterms:modified>
  <cp:category/>
</cp:coreProperties>
</file>