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629275" y="1460500"/>
            <a:ext cx="5886450" cy="444500"/>
          </a:xfrm>
          <a:prstGeom prst="rect">
            <a:avLst/>
          </a:prstGeom>
          <a:noFill/>
        </p:spPr>
        <p:txBody>
          <a:bodyPr wrap="square" lIns="0" rIns="0" tIns="0" bIns="0" anchor="t"/>
          <a:lstStyle/>
          <a:p>
            <a:pPr algn="r" rtl="1">
              <a:lnSpc>
                <a:spcPts val="3500"/>
              </a:lnSpc>
            </a:pPr>
            <a:r>
              <a:rPr sz="2400" b="1" i="0" lang="he-IL">
                <a:solidFill>
                  <a:srgbClr val="E76F51"/>
                </a:solidFill>
                <a:latin typeface="Miriam Libre"/>
                <a:cs typeface="Miriam Libre"/>
                <a:ea typeface="Miriam Libre"/>
              </a:rPr>
              <a:t>שמואל א ח׳</a:t>
            </a:r>
          </a:p>
        </p:txBody>
      </p:sp>
      <p:sp>
        <p:nvSpPr>
          <p:cNvPr id="4" name="TextBox 3"/>
          <p:cNvSpPr txBox="1"/>
          <p:nvPr/>
        </p:nvSpPr>
        <p:spPr>
          <a:xfrm>
            <a:off x="5629275" y="1905000"/>
            <a:ext cx="5886450" cy="2413000"/>
          </a:xfrm>
          <a:prstGeom prst="rect">
            <a:avLst/>
          </a:prstGeom>
          <a:noFill/>
        </p:spPr>
        <p:txBody>
          <a:bodyPr wrap="square" lIns="0" rIns="0" tIns="0" bIns="0" anchor="ctr"/>
          <a:lstStyle/>
          <a:p>
            <a:pPr algn="r" rtl="1">
              <a:lnSpc>
                <a:spcPts val="7020"/>
              </a:lnSpc>
            </a:pPr>
            <a:r>
              <a:rPr sz="6500" b="1" i="0" lang="he-IL">
                <a:solidFill>
                  <a:srgbClr val="1D3557"/>
                </a:solidFill>
                <a:latin typeface="Miriam Libre"/>
                <a:cs typeface="Miriam Libre"/>
                <a:ea typeface="Miriam Libre"/>
              </a:rPr>
              <a:t>בקשת מלך</a:t>
            </a:r>
          </a:p>
        </p:txBody>
      </p:sp>
      <p:sp>
        <p:nvSpPr>
          <p:cNvPr id="5" name="TextBox 4"/>
          <p:cNvSpPr txBox="1"/>
          <p:nvPr/>
        </p:nvSpPr>
        <p:spPr>
          <a:xfrm>
            <a:off x="9052646" y="4318000"/>
            <a:ext cx="2219171" cy="406400"/>
          </a:xfrm>
          <a:prstGeom prst="rect">
            <a:avLst/>
          </a:prstGeom>
          <a:noFill/>
        </p:spPr>
        <p:txBody>
          <a:bodyPr wrap="square" lIns="0" rIns="0" tIns="0" bIns="0" anchor="t"/>
          <a:lstStyle/>
          <a:p>
            <a:pPr algn="r" rtl="1">
              <a:lnSpc>
                <a:spcPts val="3200"/>
              </a:lnSpc>
            </a:pPr>
            <a:r>
              <a:rPr sz="2100" b="0" i="0" lang="he-IL">
                <a:solidFill>
                  <a:srgbClr val="F1E3C3"/>
                </a:solidFill>
                <a:latin typeface="Assistant"/>
                <a:cs typeface="Assistant"/>
                <a:ea typeface="Assistant"/>
              </a:rPr>
              <a:t>שאלון 1262 · שמואל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מטרות השיעור</a:t>
            </a:r>
          </a:p>
        </p:txBody>
      </p:sp>
      <p:sp>
        <p:nvSpPr>
          <p:cNvPr id="5" name="TextBox 4"/>
          <p:cNvSpPr txBox="1"/>
          <p:nvPr/>
        </p:nvSpPr>
        <p:spPr>
          <a:xfrm rot="18900000">
            <a:off x="10561435" y="16968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1</a:t>
            </a:r>
          </a:p>
        </p:txBody>
      </p:sp>
      <p:sp>
        <p:nvSpPr>
          <p:cNvPr id="6" name="TextBox 5"/>
          <p:cNvSpPr txBox="1"/>
          <p:nvPr/>
        </p:nvSpPr>
        <p:spPr>
          <a:xfrm>
            <a:off x="4867021" y="17653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נכיר את הסיפור «בקשת מלך» (שמואל א ח׳) ואת הדמויות בו</a:t>
            </a:r>
          </a:p>
        </p:txBody>
      </p:sp>
      <p:sp>
        <p:nvSpPr>
          <p:cNvPr id="7" name="TextBox 6"/>
          <p:cNvSpPr txBox="1"/>
          <p:nvPr/>
        </p:nvSpPr>
        <p:spPr>
          <a:xfrm rot="18900000">
            <a:off x="10561435" y="28652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2</a:t>
            </a:r>
          </a:p>
        </p:txBody>
      </p:sp>
      <p:sp>
        <p:nvSpPr>
          <p:cNvPr id="8" name="TextBox 7"/>
          <p:cNvSpPr txBox="1"/>
          <p:nvPr/>
        </p:nvSpPr>
        <p:spPr>
          <a:xfrm>
            <a:off x="4867021" y="29337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נבחן כיצד הסיפור מבטא את התמה «שמואל א»</a:t>
            </a:r>
          </a:p>
        </p:txBody>
      </p:sp>
      <p:sp>
        <p:nvSpPr>
          <p:cNvPr id="9" name="TextBox 8"/>
          <p:cNvSpPr txBox="1"/>
          <p:nvPr/>
        </p:nvSpPr>
        <p:spPr>
          <a:xfrm rot="18900000">
            <a:off x="10561435" y="40336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3</a:t>
            </a:r>
          </a:p>
        </p:txBody>
      </p:sp>
      <p:sp>
        <p:nvSpPr>
          <p:cNvPr id="10" name="TextBox 9"/>
          <p:cNvSpPr txBox="1"/>
          <p:nvPr/>
        </p:nvSpPr>
        <p:spPr>
          <a:xfrm>
            <a:off x="4867021" y="41021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נקרא פסוקי מפתח ונעמיק בפירוש רש"י ורד"ק</a:t>
            </a:r>
          </a:p>
        </p:txBody>
      </p:sp>
      <p:sp>
        <p:nvSpPr>
          <p:cNvPr id="11" name="TextBox 10"/>
          <p:cNvSpPr txBox="1"/>
          <p:nvPr/>
        </p:nvSpPr>
        <p:spPr>
          <a:xfrm rot="18900000">
            <a:off x="10561435" y="52020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4</a:t>
            </a:r>
          </a:p>
        </p:txBody>
      </p:sp>
      <p:sp>
        <p:nvSpPr>
          <p:cNvPr id="12" name="TextBox 11"/>
          <p:cNvSpPr txBox="1"/>
          <p:nvPr/>
        </p:nvSpPr>
        <p:spPr>
          <a:xfrm>
            <a:off x="4867021" y="52705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הדמויות בסיפור</a:t>
            </a:r>
          </a:p>
        </p:txBody>
      </p:sp>
      <p:sp>
        <p:nvSpPr>
          <p:cNvPr id="5" name="TextBox 4"/>
          <p:cNvSpPr txBox="1"/>
          <p:nvPr/>
        </p:nvSpPr>
        <p:spPr>
          <a:xfrm>
            <a:off x="6413246" y="1924050"/>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שמואל</a:t>
            </a:r>
          </a:p>
        </p:txBody>
      </p:sp>
      <p:sp>
        <p:nvSpPr>
          <p:cNvPr id="6" name="TextBox 5"/>
          <p:cNvSpPr txBox="1"/>
          <p:nvPr/>
        </p:nvSpPr>
        <p:spPr>
          <a:xfrm>
            <a:off x="6413246" y="2482850"/>
            <a:ext cx="4813808" cy="3594100"/>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שמואל מוסר את דבריהם לה׳, וה׳ אומר שוב ״שמע בקולם והמלכת להם מלך״.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רצף האירועים</a:t>
            </a:r>
          </a:p>
        </p:txBody>
      </p:sp>
      <p:sp>
        <p:nvSpPr>
          <p:cNvPr id="5" name="TextBox 4"/>
          <p:cNvSpPr txBox="1"/>
          <p:nvPr/>
        </p:nvSpPr>
        <p:spPr>
          <a:xfrm>
            <a:off x="9910762"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1</a:t>
            </a:r>
          </a:p>
        </p:txBody>
      </p:sp>
      <p:sp>
        <p:nvSpPr>
          <p:cNvPr id="6" name="TextBox 5"/>
          <p:cNvSpPr txBox="1"/>
          <p:nvPr/>
        </p:nvSpPr>
        <p:spPr>
          <a:xfrm>
            <a:off x="9077023"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זקני ישראל מבקשים ״שימה לנו מלך לשפטנו ככל הגוים״.</a:t>
            </a:r>
          </a:p>
        </p:txBody>
      </p:sp>
      <p:sp>
        <p:nvSpPr>
          <p:cNvPr id="7" name="TextBox 6"/>
          <p:cNvSpPr txBox="1"/>
          <p:nvPr/>
        </p:nvSpPr>
        <p:spPr>
          <a:xfrm>
            <a:off x="7189787"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2</a:t>
            </a:r>
          </a:p>
        </p:txBody>
      </p:sp>
      <p:sp>
        <p:nvSpPr>
          <p:cNvPr id="8" name="TextBox 7"/>
          <p:cNvSpPr txBox="1"/>
          <p:nvPr/>
        </p:nvSpPr>
        <p:spPr>
          <a:xfrm>
            <a:off x="6356048"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שמואל מתאכזב וה׳ אומר: ״לא אותך מאסו כי אותי מאסו״.</a:t>
            </a:r>
          </a:p>
        </p:txBody>
      </p:sp>
      <p:sp>
        <p:nvSpPr>
          <p:cNvPr id="9" name="TextBox 8"/>
          <p:cNvSpPr txBox="1"/>
          <p:nvPr/>
        </p:nvSpPr>
        <p:spPr>
          <a:xfrm>
            <a:off x="4468812"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3</a:t>
            </a:r>
          </a:p>
        </p:txBody>
      </p:sp>
      <p:sp>
        <p:nvSpPr>
          <p:cNvPr id="10" name="TextBox 9"/>
          <p:cNvSpPr txBox="1"/>
          <p:nvPr/>
        </p:nvSpPr>
        <p:spPr>
          <a:xfrm>
            <a:off x="3635073"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משפט המלך: שמואל מזהיר מפני לקיחת הבנים, הבנות והשדות.</a:t>
            </a:r>
          </a:p>
        </p:txBody>
      </p:sp>
      <p:sp>
        <p:nvSpPr>
          <p:cNvPr id="11" name="TextBox 10"/>
          <p:cNvSpPr txBox="1"/>
          <p:nvPr/>
        </p:nvSpPr>
        <p:spPr>
          <a:xfrm>
            <a:off x="1747837"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4</a:t>
            </a:r>
          </a:p>
        </p:txBody>
      </p:sp>
      <p:sp>
        <p:nvSpPr>
          <p:cNvPr id="12" name="TextBox 11"/>
          <p:cNvSpPr txBox="1"/>
          <p:nvPr/>
        </p:nvSpPr>
        <p:spPr>
          <a:xfrm>
            <a:off x="914098"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העם מתעקש ״לא כי אם מלך יהיה עלינו״.</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שמואל א ח', א'</a:t>
            </a:r>
          </a:p>
        </p:txBody>
      </p:sp>
      <p:sp>
        <p:nvSpPr>
          <p:cNvPr id="5" name="TextBox 4"/>
          <p:cNvSpPr txBox="1"/>
          <p:nvPr/>
        </p:nvSpPr>
        <p:spPr>
          <a:xfrm>
            <a:off x="1079436" y="3036887"/>
            <a:ext cx="10033127" cy="911225"/>
          </a:xfrm>
          <a:prstGeom prst="rect">
            <a:avLst/>
          </a:prstGeom>
          <a:noFill/>
        </p:spPr>
        <p:txBody>
          <a:bodyPr wrap="square" lIns="0" rIns="0" tIns="0" bIns="0" anchor="t"/>
          <a:lstStyle/>
          <a:p>
            <a:pPr algn="ctr" rtl="1">
              <a:lnSpc>
                <a:spcPts val="7175"/>
              </a:lnSpc>
            </a:pPr>
            <a:r>
              <a:rPr sz="4100" b="1" i="0" lang="he-IL">
                <a:solidFill>
                  <a:srgbClr val="C1440E"/>
                </a:solidFill>
                <a:latin typeface="Frank Ruhl Libre"/>
                <a:cs typeface="Frank Ruhl Libre"/>
                <a:ea typeface="Frank Ruhl Libre"/>
              </a:rPr>
              <a:t>וַיְהִי כַּאֲשֶׁר זָקֵן שְׁמוּאֵל</a:t>
            </a:r>
            <a:r>
              <a:rPr sz="4100" b="0" i="0" lang="he-IL">
                <a:solidFill>
                  <a:srgbClr val="1D3557"/>
                </a:solidFill>
                <a:latin typeface="Frank Ruhl Libre"/>
                <a:cs typeface="Frank Ruhl Libre"/>
                <a:ea typeface="Frank Ruhl Libre"/>
              </a:rPr>
              <a:t> וַיָּשֶׂם אֶת־בָּנָיו שֹׁפְטִים לְיִשְׂרָאֵל</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לפי טקסטולוגיה, פרקים ה׳ עד ח׳ מתארים את המעבר ממשטר שופטים למלוכה.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שמואל א ח', ו'</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C1440E"/>
                </a:solidFill>
                <a:latin typeface="Frank Ruhl Libre"/>
                <a:cs typeface="Frank Ruhl Libre"/>
                <a:ea typeface="Frank Ruhl Libre"/>
              </a:rPr>
              <a:t>וַיֵּרַע הַדָּבָר בְּעֵינֵי שְׁמוּאֵל</a:t>
            </a:r>
            <a:r>
              <a:rPr sz="4100" b="0" i="0" lang="he-IL">
                <a:solidFill>
                  <a:srgbClr val="1D3557"/>
                </a:solidFill>
                <a:latin typeface="Frank Ruhl Libre"/>
                <a:cs typeface="Frank Ruhl Libre"/>
                <a:ea typeface="Frank Ruhl Libre"/>
              </a:rPr>
              <a:t> כַּאֲשֶׁר אָמְרוּ תְּנָה־לָּנוּ מֶלֶךְ לְשָׁפְטֵנוּ וַיִּתְפַּלֵּל שְׁמוּאֵל אֶל־ה'</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״וירע הדבר בעיני שמואל״ והוא מתפלל.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שמואל א ח', י'</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C1440E"/>
                </a:solidFill>
                <a:latin typeface="Frank Ruhl Libre"/>
                <a:cs typeface="Frank Ruhl Libre"/>
                <a:ea typeface="Frank Ruhl Libre"/>
              </a:rPr>
              <a:t>וַיֹּאמֶר שְׁמוּאֵל אֵת כָּל־דִּבְרֵי</a:t>
            </a:r>
            <a:r>
              <a:rPr sz="4100" b="0" i="0" lang="he-IL">
                <a:solidFill>
                  <a:srgbClr val="1D3557"/>
                </a:solidFill>
                <a:latin typeface="Frank Ruhl Libre"/>
                <a:cs typeface="Frank Ruhl Libre"/>
                <a:ea typeface="Frank Ruhl Libre"/>
              </a:rPr>
              <a:t> ה' אֶל־הָעָם הַשֹּׁאֲלִים מֵאִתּוֹ מֶלֶךְ</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שמואל מפרט מה ייקח המלך: את הבנים למרכבות ולפרשים, את הבנות לרקחות ולטבחות, את השדות, הכרמים והזיתים לעבדיו, ואת העבדים ובהמות.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שמואל א ח', י"ט</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C1440E"/>
                </a:solidFill>
                <a:latin typeface="Frank Ruhl Libre"/>
                <a:cs typeface="Frank Ruhl Libre"/>
                <a:ea typeface="Frank Ruhl Libre"/>
              </a:rPr>
              <a:t>וַיְמָאֲנוּ הָעָם לִשְׁמֹעַ בְּקוֹל</a:t>
            </a:r>
            <a:r>
              <a:rPr sz="4100" b="0" i="0" lang="he-IL">
                <a:solidFill>
                  <a:srgbClr val="1D3557"/>
                </a:solidFill>
                <a:latin typeface="Frank Ruhl Libre"/>
                <a:cs typeface="Frank Ruhl Libre"/>
                <a:ea typeface="Frank Ruhl Libre"/>
              </a:rPr>
              <a:t> שְׁמוּאֵל וַיֹּאמְרוּ לֹּא כִּי אִם־מֶלֶךְ יִהְיֶה עָלֵינוּ</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העם מסרב לשמוע: ״לא כי אם מלך יהיה עלינו והיינו גם אנחנו ככל הגוים ושפטנו מלכנו ויצא לפנינו ונלחם את מלחמתנו״.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וימאנו</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לא רצו.</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מילה מנחה</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9264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התגלות האל</a:t>
            </a:r>
          </a:p>
        </p:txBody>
      </p:sp>
      <p:sp>
        <p:nvSpPr>
          <p:cNvPr id="10" name="TextBox 9"/>
          <p:cNvSpPr txBox="1"/>
          <p:nvPr/>
        </p:nvSpPr>
        <p:spPr>
          <a:xfrm>
            <a:off x="9264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האלוהים הוא יישות מופשטת, הבוחרת להתגלות לנביאיו ולנבחריו בלבד.</a:t>
            </a:r>
          </a:p>
        </p:txBody>
      </p:sp>
      <p:sp>
        <p:nvSpPr>
          <p:cNvPr id="11" name="TextBox 10"/>
          <p:cNvSpPr txBox="1"/>
          <p:nvPr/>
        </p:nvSpPr>
        <p:spPr>
          <a:xfrm>
            <a:off x="8165401" y="427990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מספר טיפולוגי</a:t>
            </a:r>
          </a:p>
        </p:txBody>
      </p:sp>
      <p:sp>
        <p:nvSpPr>
          <p:cNvPr id="12" name="TextBox 11"/>
          <p:cNvSpPr txBox="1"/>
          <p:nvPr/>
        </p:nvSpPr>
        <p:spPr>
          <a:xfrm>
            <a:off x="8165401" y="474980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מספרים מסוימים חוזרים במקרא הרבה יותר ממספרים אחרים.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רש"י</a:t>
            </a:r>
          </a:p>
        </p:txBody>
      </p:sp>
      <p:sp>
        <p:nvSpPr>
          <p:cNvPr id="5" name="TextBox 4"/>
          <p:cNvSpPr txBox="1"/>
          <p:nvPr/>
        </p:nvSpPr>
        <p:spPr>
          <a:xfrm>
            <a:off x="1162939" y="2686050"/>
            <a:ext cx="9967722" cy="304800"/>
          </a:xfrm>
          <a:prstGeom prst="rect">
            <a:avLst/>
          </a:prstGeom>
          <a:noFill/>
        </p:spPr>
        <p:txBody>
          <a:bodyPr wrap="square" lIns="0" rIns="0" tIns="0" bIns="0" anchor="t"/>
          <a:lstStyle/>
          <a:p>
            <a:pPr algn="r" rtl="1">
              <a:lnSpc>
                <a:spcPts val="2400"/>
              </a:lnSpc>
            </a:pPr>
            <a:r>
              <a:rPr sz="1700" b="1" i="0" lang="he-IL">
                <a:solidFill>
                  <a:srgbClr val="2A9D8F"/>
                </a:solidFill>
                <a:latin typeface="Miriam Libre"/>
                <a:cs typeface="Miriam Libre"/>
                <a:ea typeface="Miriam Libre"/>
              </a:rPr>
              <a:t>רש"י על שמואל א ח', ו'</a:t>
            </a:r>
          </a:p>
        </p:txBody>
      </p:sp>
      <p:sp>
        <p:nvSpPr>
          <p:cNvPr id="6" name="TextBox 5"/>
          <p:cNvSpPr txBox="1"/>
          <p:nvPr/>
        </p:nvSpPr>
        <p:spPr>
          <a:xfrm>
            <a:off x="1162939" y="3117850"/>
            <a:ext cx="9967722" cy="609600"/>
          </a:xfrm>
          <a:prstGeom prst="rect">
            <a:avLst/>
          </a:prstGeom>
          <a:noFill/>
        </p:spPr>
        <p:txBody>
          <a:bodyPr wrap="square" lIns="0" rIns="0" tIns="0" bIns="0" anchor="t"/>
          <a:lstStyle/>
          <a:p>
            <a:pPr algn="r" rtl="1">
              <a:lnSpc>
                <a:spcPts val="4800"/>
              </a:lnSpc>
            </a:pPr>
            <a:r>
              <a:rPr sz="3000" b="1" i="0" lang="he-IL">
                <a:solidFill>
                  <a:srgbClr val="C1440E"/>
                </a:solidFill>
                <a:latin typeface="Noto Serif Hebrew"/>
                <a:cs typeface="Noto Serif Hebrew"/>
                <a:ea typeface="Noto Serif Hebrew"/>
              </a:rPr>
              <a:t>וַיֵּרַע הַדָּבָר</a:t>
            </a:r>
            <a:r>
              <a:rPr sz="3000" b="0" i="0" lang="he-IL">
                <a:solidFill>
                  <a:srgbClr val="1D3557"/>
                </a:solidFill>
                <a:latin typeface="Noto Serif Hebrew"/>
                <a:cs typeface="Noto Serif Hebrew"/>
                <a:ea typeface="Noto Serif Hebrew"/>
              </a:rPr>
              <a:t>. לְפִי שֶׁאָמְרוּ לְשָׁפְטֵנוּ כְּכָל הַגּוֹיִם:</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0" i="0" lang="he-IL">
                <a:solidFill>
                  <a:srgbClr val="F1E3C3"/>
                </a:solidFill>
                <a:latin typeface="Assistant"/>
                <a:cs typeface="Assistant"/>
                <a:ea typeface="Assistant"/>
              </a:rPr>
              <a:t>מה מסביר רש"י על «וַיֵּרַע הַדָּבָר»?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רד"ק</a:t>
            </a:r>
          </a:p>
        </p:txBody>
      </p:sp>
      <p:sp>
        <p:nvSpPr>
          <p:cNvPr id="5" name="TextBox 4"/>
          <p:cNvSpPr txBox="1"/>
          <p:nvPr/>
        </p:nvSpPr>
        <p:spPr>
          <a:xfrm>
            <a:off x="1162939" y="2686050"/>
            <a:ext cx="9967722" cy="304800"/>
          </a:xfrm>
          <a:prstGeom prst="rect">
            <a:avLst/>
          </a:prstGeom>
          <a:noFill/>
        </p:spPr>
        <p:txBody>
          <a:bodyPr wrap="square" lIns="0" rIns="0" tIns="0" bIns="0" anchor="t"/>
          <a:lstStyle/>
          <a:p>
            <a:pPr algn="r" rtl="1">
              <a:lnSpc>
                <a:spcPts val="2400"/>
              </a:lnSpc>
            </a:pPr>
            <a:r>
              <a:rPr sz="1700" b="1" i="0" lang="he-IL">
                <a:solidFill>
                  <a:srgbClr val="2A9D8F"/>
                </a:solidFill>
                <a:latin typeface="Miriam Libre"/>
                <a:cs typeface="Miriam Libre"/>
                <a:ea typeface="Miriam Libre"/>
              </a:rPr>
              <a:t>רד"ק על שמואל א ח', י"ט</a:t>
            </a:r>
          </a:p>
        </p:txBody>
      </p:sp>
      <p:sp>
        <p:nvSpPr>
          <p:cNvPr id="6" name="TextBox 5"/>
          <p:cNvSpPr txBox="1"/>
          <p:nvPr/>
        </p:nvSpPr>
        <p:spPr>
          <a:xfrm>
            <a:off x="1162939" y="3117850"/>
            <a:ext cx="9967722" cy="609600"/>
          </a:xfrm>
          <a:prstGeom prst="rect">
            <a:avLst/>
          </a:prstGeom>
          <a:noFill/>
        </p:spPr>
        <p:txBody>
          <a:bodyPr wrap="square" lIns="0" rIns="0" tIns="0" bIns="0" anchor="t"/>
          <a:lstStyle/>
          <a:p>
            <a:pPr algn="r" rtl="1">
              <a:lnSpc>
                <a:spcPts val="4800"/>
              </a:lnSpc>
            </a:pPr>
            <a:r>
              <a:rPr sz="3000" b="1" i="0" lang="he-IL">
                <a:solidFill>
                  <a:srgbClr val="C1440E"/>
                </a:solidFill>
                <a:latin typeface="Noto Serif Hebrew"/>
                <a:cs typeface="Noto Serif Hebrew"/>
                <a:ea typeface="Noto Serif Hebrew"/>
              </a:rPr>
              <a:t>ויאמרו לא</a:t>
            </a:r>
            <a:r>
              <a:rPr sz="3000" b="0" i="0" lang="he-IL">
                <a:solidFill>
                  <a:srgbClr val="1D3557"/>
                </a:solidFill>
                <a:latin typeface="Noto Serif Hebrew"/>
                <a:cs typeface="Noto Serif Hebrew"/>
                <a:ea typeface="Noto Serif Hebrew"/>
              </a:rPr>
              <a:t>. בדגש הלמ"ד וכן ויאמרו לא כי ברחוב נלין:</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0" i="0" lang="he-IL">
                <a:solidFill>
                  <a:srgbClr val="F1E3C3"/>
                </a:solidFill>
                <a:latin typeface="Assistant"/>
                <a:cs typeface="Assistant"/>
                <a:ea typeface="Assistant"/>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א׳–ה׳ («הבקשה»).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י׳–י״ח («משפט המלך»).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י״ט–כ״ב («העם מתעקש»).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1D3557"/>
                </a:solidFill>
                <a:latin typeface="Assistant"/>
                <a:cs typeface="Assistant"/>
                <a:ea typeface="Assistant"/>
              </a:rPr>
              <a:t>מה לדעתכם המסר המרכזי של שמואל א ח׳?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1E3C3"/>
                </a:solidFill>
                <a:latin typeface="Miriam Libre"/>
                <a:cs typeface="Miriam Libre"/>
                <a:ea typeface="Miriam Libre"/>
              </a:rPr>
              <a:t>בקשת מלך</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הבקשה</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תגובת ה׳</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משפט המלך</a:t>
            </a:r>
          </a:p>
        </p:txBody>
      </p:sp>
      <p:sp>
        <p:nvSpPr>
          <p:cNvPr id="9" name="TextBox 8"/>
          <p:cNvSpPr txBox="1"/>
          <p:nvPr/>
        </p:nvSpPr>
        <p:spPr>
          <a:xfrm>
            <a:off x="898334" y="3498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העם מתעקש</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D3557"/>
                </a:solidFill>
                <a:latin typeface="Assistant"/>
                <a:cs typeface="Assistant"/>
                <a:ea typeface="Assistant"/>
              </a:rPr>
              <a:t>(קיץ תשפ"ב (שאלון 2022))</a:t>
            </a:r>
          </a:p>
          <a:p>
            <a:pPr algn="r" rtl="1">
              <a:lnSpc>
                <a:spcPts val="3000"/>
              </a:lnSpc>
            </a:pPr>
            <a:r>
              <a:rPr sz="2000" b="0" i="0" lang="he-IL">
                <a:solidFill>
                  <a:srgbClr val="1D3557"/>
                </a:solidFill>
                <a:latin typeface="Assistant"/>
                <a:cs typeface="Assistant"/>
                <a:ea typeface="Assistant"/>
              </a:rPr>
              <a:t>6. קראו שמואל א, פרק ח'. א. קראו פסוקים א'-ט'. (1) מדוע לדעת ה' הבקשה של העם להמליך עליהם מלך משמעה שהם מואסים בו? הסבירו שתי סיבות שונות, ובססו את דבריכם על הכתוב. (6 נקודות) (2) קראו גם דברים, פרק י"ז, פסוקים י"ד-ט"ו. על פי הנאמר בפסוקים אלה, הסבירו מדוע על אף ההתנגדות של ה' להמלכת מלך הוא אומר לשמואל "שמע בקול העם" (פסוק ז'). בססו את דבריכם על שני הקטעים.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א׳–ה׳ («הבקשה»).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לפי טקסטולוגיה, פרקים ה׳ עד ח׳ מתארים את המעבר ממשטר שופטים למלוכה. שמואל זקן ומשים את בניו יואל ואבייה שופטים בבאר שבע, אך ״לא הלכו בניו בדרכו ויטו אחרי הבצע ויקחו שחד ויטו משפט״.</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י׳–י״ח («משפט המלך»).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שמואל מפרט מה ייקח המלך: את הבנים למרכבות ולפרשים, את הבנות לרקחות ולטבחות, את השדות, הכרמים והזיתים לעבדיו, ואת העבדים ובהמות. ״ואתם תהיו לו לעבדים״.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י״ט–כ״ב («העם מתעקש»).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העם מסרב לשמוע: ״לא כי אם מלך יהיה עלינו והיינו גם אנחנו ככל הגוים ושפטנו מלכנו ויצא לפנינו ונלחם את מלחמתנו״. הם רוצים מנהיג שיוביל במלחמה.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707"/>
              </a:lnSpc>
            </a:pPr>
            <a:r>
              <a:rPr sz="1800" b="0" i="0" lang="he-IL">
                <a:solidFill>
                  <a:srgbClr val="1D3557"/>
                </a:solidFill>
                <a:latin typeface="Assistant"/>
                <a:cs typeface="Assistant"/>
                <a:ea typeface="Assistant"/>
              </a:rPr>
              <a:t>תמלול: שאלה 6 (שמואל א, ח')</a:t>
            </a:r>
          </a:p>
          <a:p>
            <a:pPr algn="r" rtl="1">
              <a:lnSpc>
                <a:spcPts val="2707"/>
              </a:lnSpc>
            </a:pPr>
            <a:r>
              <a:rPr sz="1800" b="0" i="0" lang="he-IL">
                <a:solidFill>
                  <a:srgbClr val="1D3557"/>
                </a:solidFill>
                <a:latin typeface="Assistant"/>
                <a:cs typeface="Assistant"/>
                <a:ea typeface="Assistant"/>
              </a:rPr>
              <a:t>סעיף א'</a:t>
            </a:r>
          </a:p>
          <a:p>
            <a:pPr algn="r" rtl="1">
              <a:lnSpc>
                <a:spcPts val="2707"/>
              </a:lnSpc>
            </a:pPr>
            <a:r>
              <a:rPr sz="1800" b="0" i="0" lang="he-IL">
                <a:solidFill>
                  <a:srgbClr val="1D3557"/>
                </a:solidFill>
                <a:latin typeface="Assistant"/>
                <a:cs typeface="Assistant"/>
                <a:ea typeface="Assistant"/>
              </a:rPr>
              <a:t>(1) לדעת ה' הבקשה של העם להמליך עליהם מלך משמעה שהם מואסים בו (על התלמיד להסביר שתי סיבות שונות ולבסס):</a:t>
            </a:r>
          </a:p>
          <a:p>
            <a:pPr algn="r" rtl="1">
              <a:lnSpc>
                <a:spcPts val="2707"/>
              </a:lnSpc>
            </a:pPr>
            <a:r>
              <a:rPr sz="1800" b="0" i="0" lang="he-IL">
                <a:solidFill>
                  <a:srgbClr val="1D3557"/>
                </a:solidFill>
                <a:latin typeface="Assistant"/>
                <a:cs typeface="Assistant"/>
                <a:ea typeface="Assistant"/>
              </a:rPr>
              <a:t>"וְעַתָּה שִׂימָה לָּנוּ מֶלֶךְ לְשָׁפְטֵנוּ כְּכָל הַגּוֹיִם" – העם מבקש להמליך עליו מלך כדי להידמות לעמי הגויים עובדי האלילים, ובכך הוא מוותר על הייחודיות שלו כעם סגולה המונהג ע"י האל.</a:t>
            </a:r>
          </a:p>
          <a:p>
            <a:pPr algn="r" rtl="1">
              <a:lnSpc>
                <a:spcPts val="2707"/>
              </a:lnSpc>
            </a:pPr>
            <a:r>
              <a:rPr sz="1800" b="0" i="0" lang="he-IL">
                <a:solidFill>
                  <a:srgbClr val="1D3557"/>
                </a:solidFill>
                <a:latin typeface="Assistant"/>
                <a:cs typeface="Assistant"/>
                <a:ea typeface="Assistant"/>
              </a:rPr>
              <a:t>"כְּכָל הַמַּעֲשִׂים אֲשֶׁר עָשׂוּ מִיּוֹם הַעֲלֹתִי אֹתָם מִמִּצְרַיִם וְעַד הַיּוֹם הַזֶּה וַיַּעַזְבֻנִי וַיַּעַבְדוּ אֱלֹהִים אֲחֵרִים" – ה' משווה את בקשת העם למלך לחטאי העם בעבר, כאשר הם חטאו לה' בעבודה זרה.</a:t>
            </a:r>
          </a:p>
          <a:p>
            <a:pPr algn="r" rtl="1">
              <a:lnSpc>
                <a:spcPts val="2707"/>
              </a:lnSpc>
            </a:pPr>
            <a:r>
              <a:rPr sz="1800" b="0" i="0" lang="he-IL">
                <a:solidFill>
                  <a:srgbClr val="1D3557"/>
                </a:solidFill>
                <a:latin typeface="Assistant"/>
                <a:cs typeface="Assistant"/>
                <a:ea typeface="Assistant"/>
              </a:rPr>
              <a:t>(2) על אף ההתנגדות של ה' להמלכת מלך הוא אומר לשמואל "שמע בקול העם":</a:t>
            </a:r>
          </a:p>
          <a:p>
            <a:pPr algn="r" rtl="1">
              <a:lnSpc>
                <a:spcPts val="2707"/>
              </a:lnSpc>
            </a:pPr>
            <a:r>
              <a:rPr sz="1800" b="0" i="0" lang="he-IL">
                <a:solidFill>
                  <a:srgbClr val="1D3557"/>
                </a:solidFill>
                <a:latin typeface="Assistant"/>
                <a:cs typeface="Assistant"/>
                <a:ea typeface="Assistant"/>
              </a:rPr>
              <a:t>לפי דברים: "כִּי תָבֹא אֶל הָאָרֶץ... וְאָמַרְתָּ אָשִׂימָה עָלַי מֶלֶךְ... שׂוֹם תָּשִׂים עָלֶיךָ מֶלֶךְ אֲשֶׁר יִבְחַר ה' אֱלֹהֶיךָ בּוֹ" – לפי חוק המלך, לאחר שהעם התיישב בארץ, הוא רשאי להמליך עליו מלך שה' יבחר בו. כלומר, הדרישה למלוכה מעוגנת בחוק.</a:t>
            </a:r>
          </a:p>
          <a:p>
            <a:pPr algn="r" rtl="1">
              <a:lnSpc>
                <a:spcPts val="2707"/>
              </a:lnSpc>
            </a:pPr>
            <a:r>
              <a:rPr sz="1800" b="0" i="0" lang="he-IL">
                <a:solidFill>
                  <a:srgbClr val="1D3557"/>
                </a:solidFill>
                <a:latin typeface="Assistant"/>
                <a:cs typeface="Assistant"/>
                <a:ea typeface="Assistant"/>
              </a:rPr>
              <a:t>לפי שמואל א': ה' מסכים להמלכת מלך כי בניו של שמואל, שהיו אמורים להיות ממשיכי דרכו בהנהגת העם, חוטאים ואינם ראויים להיות למנהיגים: "וְלֹא הָלְכוּ בָנָיו בִּדְרָכָו וַיִּטּוּ אַחֲרֵי הַבָּצַע וַיִּקְחוּ שֹׁחַד וַיַּטּוּ מִשְׁפָּט".</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או: כדי להוכיח את העם על טעותו, ללמד אותו לקח על כך שהוא מעדיף מלך בשר ודם שיעביד אותם בפרך וינצל אותם, במקום את מלכות ה' שהיטיבה איתו: "אַךְ כִּי הָעֵד תָּעִיד בָּהֶם וְהִגַּדְתָּ לָהֶם מִשְׁפַּט הַמֶּלֶךְ אֲשֶׁר יִמְלֹךְ עֲלֵיהֶם".</a:t>
            </a:r>
          </a:p>
          <a:p>
            <a:pPr algn="r" rtl="1">
              <a:lnSpc>
                <a:spcPts val="2850"/>
              </a:lnSpc>
            </a:pPr>
            <a:r>
              <a:rPr sz="1900" b="0" i="0" lang="he-IL">
                <a:solidFill>
                  <a:srgbClr val="1D3557"/>
                </a:solidFill>
                <a:latin typeface="Assistant"/>
                <a:cs typeface="Assistant"/>
                <a:ea typeface="Assistant"/>
              </a:rPr>
              <a:t>סעיף ב'</a:t>
            </a:r>
          </a:p>
          <a:p>
            <a:pPr algn="r" rtl="1">
              <a:lnSpc>
                <a:spcPts val="2850"/>
              </a:lnSpc>
            </a:pPr>
            <a:r>
              <a:rPr sz="1900" b="0" i="0" lang="he-IL">
                <a:solidFill>
                  <a:srgbClr val="1D3557"/>
                </a:solidFill>
                <a:latin typeface="Assistant"/>
                <a:cs typeface="Assistant"/>
                <a:ea typeface="Assistant"/>
              </a:rPr>
              <a:t>לדברי בר אפרת, משפט המלך בשמואל מתאר את המעמסה שתטול על כל יחיד בחייו הפרטיים כתוצאה משלטון המלוכה על העם. המלך ישתמש באזרחים וברכושם לצרכיו (על התלמיד להביא שתי דוגמאות מתחומים שונים):</a:t>
            </a:r>
          </a:p>
          <a:p>
            <a:pPr algn="r" rtl="1">
              <a:lnSpc>
                <a:spcPts val="2850"/>
              </a:lnSpc>
            </a:pPr>
            <a:r>
              <a:rPr sz="1900" b="0" i="0" lang="he-IL">
                <a:solidFill>
                  <a:srgbClr val="1D3557"/>
                </a:solidFill>
                <a:latin typeface="Assistant"/>
                <a:cs typeface="Assistant"/>
                <a:ea typeface="Assistant"/>
              </a:rPr>
              <a:t>בתחום הצבאי: "אֶת בְּנֵיכֶם יִקָּח... וְשָׂם לוֹ שָׂרֵי אֲלָפִים וְשָׂרֵי חֲמִשִּׁים" – המלך יקח את הבנים כדי שישרתו בצבאו. או: "וְלַעֲשׂוֹת כְּלֵי מִלְחַמְתּוֹ וּכְלֵי רִכְבּוֹ".</a:t>
            </a:r>
          </a:p>
          <a:p>
            <a:pPr algn="r" rtl="1">
              <a:lnSpc>
                <a:spcPts val="2850"/>
              </a:lnSpc>
            </a:pPr>
            <a:r>
              <a:rPr sz="1900" b="0" i="0" lang="he-IL">
                <a:solidFill>
                  <a:srgbClr val="1D3557"/>
                </a:solidFill>
                <a:latin typeface="Assistant"/>
                <a:cs typeface="Assistant"/>
                <a:ea typeface="Assistant"/>
              </a:rPr>
              <a:t>בתחום החקלאי/כלכלי: "וְלַחֲרֹשׁ חֲרִישׁוֹ וְלִקְצֹר קְצִירוֹ" – המלך יקח את הבנים כדי שיעבדו את השדות השייכים לו (במקום את שדה המשפחה). או: "וְאֶת שְׂדֹתֵיכֶם וְאֶת כַּרְמֵיכֶם... הַטּוֹבִים יִקָּח וְנָתַן לַעֲבָדָיו" – המלך יקח מניצולו את החלקות החקלאיות השייכות להם וייתן אותם למקורביו.</a:t>
            </a:r>
          </a:p>
          <a:p>
            <a:pPr algn="r" rtl="1">
              <a:lnSpc>
                <a:spcPts val="2850"/>
              </a:lnSpc>
            </a:pPr>
            <a:r>
              <a:rPr sz="1900" b="0" i="0" lang="he-IL">
                <a:solidFill>
                  <a:srgbClr val="1D3557"/>
                </a:solidFill>
                <a:latin typeface="Assistant"/>
                <a:cs typeface="Assistant"/>
                <a:ea typeface="Assistant"/>
              </a:rPr>
              <a:t>בתחום העבודה: המלך יקח את הבנים והבנות ויעבדו למענו, במקום שהם יעזרו למשפחותיהם. "וְאֶת בְּנוֹתֵיכֶם יִקָּח לְרַקָּחוֹת וּלְטַבָּחוֹת וּלְאֹפוֹת". או: "וְאֶת עַבְדֵיכֶם וְאֶת שִׁפְחוֹתֵיכֶם וְאֶת בַּחוּרֵיכֶם הַטּוֹבִים וְאֶת חֲמוֹרֵיכֶם יִקָּח וְעָשָׂה לִמְלַאכְתּוֹ".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בקשת מלך – שאלון 1262</dc:title>
  <dc:subject/>
  <dc:creator/>
  <cp:keywords/>
  <dc:description/>
  <cp:lastModifiedBy/>
  <cp:revision>1</cp:revision>
  <dcterms:created xsi:type="dcterms:W3CDTF">2013-01-27T09:14:16Z</dcterms:created>
  <dcterms:modified xsi:type="dcterms:W3CDTF">2013-01-27T09:15:58Z</dcterms:modified>
  <cp:category/>
</cp:coreProperties>
</file>