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מלכים ב י״ז</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חורבן ממלכת ישראל</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1262 · מלכים 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«חורבן ממלכת ישראל» (מלכים ב י״ז)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«מלכים ב»</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רש"י ומלבי"ם</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8236966" y="1905000"/>
            <a:ext cx="2982468"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הושע</a:t>
            </a:r>
          </a:p>
        </p:txBody>
      </p:sp>
      <p:sp>
        <p:nvSpPr>
          <p:cNvPr id="6" name="TextBox 5"/>
          <p:cNvSpPr txBox="1"/>
          <p:nvPr/>
        </p:nvSpPr>
        <p:spPr>
          <a:xfrm>
            <a:off x="8236966" y="2463800"/>
            <a:ext cx="2982468"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הושע בן אלה, מלך ישראל האחרון, נעשה מלך בעזרת תגלת פלאסר מלך אשור ושילם לו מס.</a:t>
            </a:r>
          </a:p>
        </p:txBody>
      </p:sp>
      <p:sp>
        <p:nvSpPr>
          <p:cNvPr id="7" name="TextBox 6"/>
          <p:cNvSpPr txBox="1"/>
          <p:nvPr/>
        </p:nvSpPr>
        <p:spPr>
          <a:xfrm>
            <a:off x="4604766" y="1905000"/>
            <a:ext cx="2982468"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משה</a:t>
            </a:r>
          </a:p>
        </p:txBody>
      </p:sp>
      <p:sp>
        <p:nvSpPr>
          <p:cNvPr id="8" name="TextBox 7"/>
          <p:cNvSpPr txBox="1"/>
          <p:nvPr/>
        </p:nvSpPr>
        <p:spPr>
          <a:xfrm>
            <a:off x="4604766" y="2463800"/>
            <a:ext cx="2982468"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השומרונים רואים את עצמם כישראלים שמרו על תורת משה.</a:t>
            </a:r>
          </a:p>
        </p:txBody>
      </p:sp>
      <p:sp>
        <p:nvSpPr>
          <p:cNvPr id="9" name="TextBox 8"/>
          <p:cNvSpPr txBox="1"/>
          <p:nvPr/>
        </p:nvSpPr>
        <p:spPr>
          <a:xfrm>
            <a:off x="972566" y="1905000"/>
            <a:ext cx="2982468"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ירבעם</a:t>
            </a:r>
          </a:p>
        </p:txBody>
      </p:sp>
      <p:sp>
        <p:nvSpPr>
          <p:cNvPr id="10" name="TextBox 9"/>
          <p:cNvSpPr txBox="1"/>
          <p:nvPr/>
        </p:nvSpPr>
        <p:spPr>
          <a:xfrm>
            <a:off x="972566" y="2463800"/>
            <a:ext cx="2982468"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החטאים כוללים גם העברת בנים ובנות באש, קסם ונחש, ושני עגלי הזהב של ירבעם.</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91076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905740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הושע וגלות שומרון (פסוקים א׳–ו׳)</a:t>
            </a:r>
          </a:p>
        </p:txBody>
      </p:sp>
      <p:sp>
        <p:nvSpPr>
          <p:cNvPr id="7" name="TextBox 6"/>
          <p:cNvSpPr txBox="1"/>
          <p:nvPr/>
        </p:nvSpPr>
        <p:spPr>
          <a:xfrm>
            <a:off x="7189787"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2</a:t>
            </a:r>
          </a:p>
        </p:txBody>
      </p:sp>
      <p:sp>
        <p:nvSpPr>
          <p:cNvPr id="8" name="TextBox 7"/>
          <p:cNvSpPr txBox="1"/>
          <p:nvPr/>
        </p:nvSpPr>
        <p:spPr>
          <a:xfrm>
            <a:off x="6336426"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הסיבות לגלות (פסוקים ז׳–כ״ג)</a:t>
            </a:r>
          </a:p>
        </p:txBody>
      </p:sp>
      <p:sp>
        <p:nvSpPr>
          <p:cNvPr id="9" name="TextBox 8"/>
          <p:cNvSpPr txBox="1"/>
          <p:nvPr/>
        </p:nvSpPr>
        <p:spPr>
          <a:xfrm>
            <a:off x="446881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3</a:t>
            </a:r>
          </a:p>
        </p:txBody>
      </p:sp>
      <p:sp>
        <p:nvSpPr>
          <p:cNvPr id="10" name="TextBox 9"/>
          <p:cNvSpPr txBox="1"/>
          <p:nvPr/>
        </p:nvSpPr>
        <p:spPr>
          <a:xfrm>
            <a:off x="361545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השומרונים (פסוקים כ״ד–מ״א)</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מקום ההתרחשות</a:t>
            </a:r>
          </a:p>
        </p:txBody>
      </p:sp>
      <p:sp>
        <p:nvSpPr>
          <p:cNvPr id="5" name="TextBox 4"/>
          <p:cNvSpPr txBox="1"/>
          <p:nvPr/>
        </p:nvSpPr>
        <p:spPr>
          <a:xfrm>
            <a:off x="1878161" y="4502943"/>
            <a:ext cx="559296" cy="292100"/>
          </a:xfrm>
          <a:prstGeom prst="rect">
            <a:avLst/>
          </a:prstGeom>
          <a:noFill/>
        </p:spPr>
        <p:txBody>
          <a:bodyPr wrap="square" lIns="0" rIns="0" tIns="0" bIns="0" anchor="t"/>
          <a:lstStyle/>
          <a:p>
            <a:pPr algn="r" rtl="1">
              <a:lnSpc>
                <a:spcPts val="1800"/>
              </a:lnSpc>
            </a:pPr>
            <a:r>
              <a:rPr sz="1500" b="0" i="0" lang="he-IL">
                <a:solidFill>
                  <a:srgbClr val="3F4A52"/>
                </a:solidFill>
                <a:latin typeface="Playpen Sans Hebrew"/>
                <a:cs typeface="Playpen Sans Hebrew"/>
                <a:ea typeface="Playpen Sans Hebrew"/>
              </a:rPr>
              <a:t>מצרים</a:t>
            </a:r>
          </a:p>
        </p:txBody>
      </p:sp>
      <p:sp>
        <p:nvSpPr>
          <p:cNvPr id="6" name="TextBox 5"/>
          <p:cNvSpPr txBox="1"/>
          <p:nvPr/>
        </p:nvSpPr>
        <p:spPr>
          <a:xfrm>
            <a:off x="4983112" y="2443857"/>
            <a:ext cx="565050" cy="292100"/>
          </a:xfrm>
          <a:prstGeom prst="rect">
            <a:avLst/>
          </a:prstGeom>
          <a:noFill/>
        </p:spPr>
        <p:txBody>
          <a:bodyPr wrap="square" lIns="0" rIns="0" tIns="0" bIns="0" anchor="t"/>
          <a:lstStyle/>
          <a:p>
            <a:pPr algn="r" rtl="1">
              <a:lnSpc>
                <a:spcPts val="1800"/>
              </a:lnSpc>
            </a:pPr>
            <a:r>
              <a:rPr sz="1500" b="0" i="0" lang="he-IL">
                <a:solidFill>
                  <a:srgbClr val="3F4A52"/>
                </a:solidFill>
                <a:latin typeface="Playpen Sans Hebrew"/>
                <a:cs typeface="Playpen Sans Hebrew"/>
                <a:ea typeface="Playpen Sans Hebrew"/>
              </a:rPr>
              <a:t>שומרון</a:t>
            </a:r>
          </a:p>
        </p:txBody>
      </p:sp>
      <p:sp>
        <p:nvSpPr>
          <p:cNvPr id="7" name="TextBox 6"/>
          <p:cNvSpPr txBox="1"/>
          <p:nvPr/>
        </p:nvSpPr>
        <p:spPr>
          <a:xfrm>
            <a:off x="5887085" y="1714500"/>
            <a:ext cx="5624830" cy="4381500"/>
          </a:xfrm>
          <a:prstGeom prst="rect">
            <a:avLst/>
          </a:prstGeom>
          <a:noFill/>
        </p:spPr>
        <p:txBody>
          <a:bodyPr wrap="square" lIns="0" rIns="0" tIns="0" bIns="0" anchor="t"/>
          <a:lstStyle/>
          <a:p>
            <a:pPr algn="r" rtl="1">
              <a:lnSpc>
                <a:spcPts val="4160"/>
              </a:lnSpc>
            </a:pPr>
            <a:r>
              <a:rPr sz="2600" b="0" i="0" lang="he-IL">
                <a:solidFill>
                  <a:srgbClr val="3F4A52"/>
                </a:solidFill>
                <a:latin typeface="David Libre"/>
                <a:cs typeface="David Libre"/>
                <a:ea typeface="David Libre"/>
              </a:rPr>
              <a:t>📍 מצרים</a:t>
            </a:r>
          </a:p>
          <a:p>
            <a:pPr algn="r" rtl="1">
              <a:lnSpc>
                <a:spcPts val="4160"/>
              </a:lnSpc>
            </a:pPr>
            <a:r>
              <a:rPr sz="2600" b="0" i="0" lang="he-IL">
                <a:solidFill>
                  <a:srgbClr val="3F4A52"/>
                </a:solidFill>
                <a:latin typeface="David Libre"/>
                <a:cs typeface="David Libre"/>
                <a:ea typeface="David Libre"/>
              </a:rPr>
              <a:t>📍 שומרון</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מלכים ב י"ז, ב'</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וַיַּעַשׂ הָרַע בְּעֵינֵי ה'</a:t>
            </a:r>
            <a:r>
              <a:rPr sz="4100" b="0" i="0" lang="he-IL">
                <a:solidFill>
                  <a:srgbClr val="33414A"/>
                </a:solidFill>
                <a:latin typeface="Frank Ruhl Libre"/>
                <a:cs typeface="Frank Ruhl Libre"/>
                <a:ea typeface="Frank Ruhl Libre"/>
              </a:rPr>
              <a:t> רַק לֹא כְּמַלְכֵי יִשְׂרָאֵל אֲשֶׁר הָיוּ לְפָנָיו</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פרק יז מספר על סוף ממלכת ישראל, שהתקיימה כמאתיים שנה (כ-928 עד 722 לפנהס).</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מלכים ב י"ז, ז'</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וַיְהִי </a:t>
            </a:r>
            <a:r>
              <a:rPr sz="4100" b="1" i="0" lang="he-IL">
                <a:solidFill>
                  <a:srgbClr val="33414A"/>
                </a:solidFill>
                <a:latin typeface="Frank Ruhl Libre"/>
                <a:cs typeface="Frank Ruhl Libre"/>
                <a:ea typeface="Frank Ruhl Libre"/>
              </a:rPr>
              <a:t>כִּי־חָטְאוּ בְנֵי־יִשְׂרָאֵל</a:t>
            </a:r>
            <a:r>
              <a:rPr sz="4100" b="0" i="0" lang="he-IL">
                <a:solidFill>
                  <a:srgbClr val="33414A"/>
                </a:solidFill>
                <a:latin typeface="Frank Ruhl Libre"/>
                <a:cs typeface="Frank Ruhl Libre"/>
                <a:ea typeface="Frank Ruhl Libre"/>
              </a:rPr>
              <a:t> לַה' אֱלֹהֵיהֶם הַמַּעֲלֶה אֹתָם מֵאֶרֶץ מִצְרַיִם מִתַּחַת יַד פַּרְעֹה מֶלֶךְ־מִצְרָיִם וַיִּירְאוּ אֱלֹהִים אֲחֵרִים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עורך הספר עוצר את הסיפור ונושא נאום הסבר דתי.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מלכים ב י"ז, כ"ה</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וַיְהִי בִּתְחִלַּת שִׁבְתָּם שָׁם לֹא יָרְאוּ אֶת־ה' וַיְשַׁלַּח ה' </a:t>
            </a:r>
            <a:r>
              <a:rPr sz="4100" b="1" i="0" lang="he-IL">
                <a:solidFill>
                  <a:srgbClr val="33414A"/>
                </a:solidFill>
                <a:latin typeface="Frank Ruhl Libre"/>
                <a:cs typeface="Frank Ruhl Libre"/>
                <a:ea typeface="Frank Ruhl Libre"/>
              </a:rPr>
              <a:t>בָּהֶם אֶת־הָאֲרָיוֹת</a:t>
            </a:r>
            <a:r>
              <a:rPr sz="4100" b="0" i="0" lang="he-IL">
                <a:solidFill>
                  <a:srgbClr val="33414A"/>
                </a:solidFill>
                <a:latin typeface="Frank Ruhl Libre"/>
                <a:cs typeface="Frank Ruhl Libre"/>
                <a:ea typeface="Frank Ruhl Libre"/>
              </a:rPr>
              <a:t> וַיִּהְיוּ הֹרְגִים בָּהֶם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מלך אשור מביא אנשים מבבל, כותה, עוה, חמת וספרוים ומושיב אותם בערי שומרון.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מלכים ב י"ז, ד'</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וַיִּמְצָא מֶלֶךְ־אַשּׁוּר בְּהוֹשֵׁעַ קֶשֶׁר אֲשֶׁר שָׁלַח מַלְאָכִים אֶל־</a:t>
            </a:r>
            <a:r>
              <a:rPr sz="4100" b="1" i="0" lang="he-IL">
                <a:solidFill>
                  <a:srgbClr val="33414A"/>
                </a:solidFill>
                <a:latin typeface="Frank Ruhl Libre"/>
                <a:cs typeface="Frank Ruhl Libre"/>
                <a:ea typeface="Frank Ruhl Libre"/>
              </a:rPr>
              <a:t>סוֹא מֶלֶךְ־מִצְרַיִם</a:t>
            </a:r>
            <a:r>
              <a:rPr sz="4100" b="0" i="0" lang="he-IL">
                <a:solidFill>
                  <a:srgbClr val="33414A"/>
                </a:solidFill>
                <a:latin typeface="Frank Ruhl Libre"/>
                <a:cs typeface="Frank Ruhl Libre"/>
                <a:ea typeface="Frank Ruhl Libre"/>
              </a:rPr>
              <a:t> וְלֹא־הֶעֱלָה מִנְחָה לְמֶלֶךְ אַשּׁוּר כְּשָׁנָה בְשָׁנָה וַיַּעְצְרֵהוּ מֶלֶךְ אַשּׁוּר וַיַּאַסְרֵהוּ בֵּית כֶּלֶא</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הושע בן אלה, מלך ישראל האחרון, נעשה מלך בעזרת תגלת פלאסר מלך אשור ושילם לו מס.</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ויעצרהו</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עכבו ומנעו, כמו (לעיל ד כד): אל תעצר לי.</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כלא</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ענין תפיסה, כמו (ירמיהו לב ג): אשר כלאו צדקיהו.</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מילה מנחה</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אלילות</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פולחן לאלים שונים או אמונה בהם.</a:t>
            </a:r>
          </a:p>
        </p:txBody>
      </p:sp>
      <p:sp>
        <p:nvSpPr>
          <p:cNvPr id="13" name="TextBox 12"/>
          <p:cNvSpPr txBox="1"/>
          <p:nvPr/>
        </p:nvSpPr>
        <p:spPr>
          <a:xfrm>
            <a:off x="45262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קורבנות</a:t>
            </a:r>
          </a:p>
        </p:txBody>
      </p:sp>
      <p:sp>
        <p:nvSpPr>
          <p:cNvPr id="14" name="TextBox 13"/>
          <p:cNvSpPr txBox="1"/>
          <p:nvPr/>
        </p:nvSpPr>
        <p:spPr>
          <a:xfrm>
            <a:off x="45262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מתנה מן החי או מן הצומח שמביא אדם למקדש לכבוד האל.</a:t>
            </a:r>
          </a:p>
        </p:txBody>
      </p:sp>
      <p:sp>
        <p:nvSpPr>
          <p:cNvPr id="15" name="TextBox 14"/>
          <p:cNvSpPr txBox="1"/>
          <p:nvPr/>
        </p:nvSpPr>
        <p:spPr>
          <a:xfrm>
            <a:off x="906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ברית</a:t>
            </a:r>
          </a:p>
        </p:txBody>
      </p:sp>
      <p:sp>
        <p:nvSpPr>
          <p:cNvPr id="16" name="TextBox 15"/>
          <p:cNvSpPr txBox="1"/>
          <p:nvPr/>
        </p:nvSpPr>
        <p:spPr>
          <a:xfrm>
            <a:off x="906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הסכם בין שני צדדים שווים במעמדם או שאינם שווים, המתחייבים זה לזה או שרק צד אחד מתחייב.</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רש"י</a:t>
            </a:r>
          </a:p>
        </p:txBody>
      </p:sp>
      <p:sp>
        <p:nvSpPr>
          <p:cNvPr id="5" name="TextBox 4"/>
          <p:cNvSpPr txBox="1"/>
          <p:nvPr/>
        </p:nvSpPr>
        <p:spPr>
          <a:xfrm>
            <a:off x="1059815" y="20764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רש"י על מלכים ב י"ז, ב'</a:t>
            </a:r>
          </a:p>
        </p:txBody>
      </p:sp>
      <p:sp>
        <p:nvSpPr>
          <p:cNvPr id="6" name="TextBox 5"/>
          <p:cNvSpPr txBox="1"/>
          <p:nvPr/>
        </p:nvSpPr>
        <p:spPr>
          <a:xfrm>
            <a:off x="1059815" y="2508250"/>
            <a:ext cx="10072370" cy="18288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רַק לֹא כְּמַלְכֵי יִשְׂרָאֵל</a:t>
            </a:r>
            <a:r>
              <a:rPr sz="3000" b="0" i="0" lang="he-IL">
                <a:solidFill>
                  <a:srgbClr val="33414A"/>
                </a:solidFill>
                <a:latin typeface="Noto Serif Hebrew"/>
                <a:cs typeface="Noto Serif Hebrew"/>
                <a:ea typeface="Noto Serif Hebrew"/>
              </a:rPr>
              <a:t>. שֶׁבִּטֵּל פַּרְדֵיסָאוֹת שֶׁיָּשְׁבוּ מִימֵי יָרָבְעָם עַל הַדְּרָכִים, לִשְׁמֹר שֶׁלֹּא יַעֲלוּ יִשְׂרָאֵל לָרֶגֶל, וְזֶה בִּטְּלָן, לְפִי שֶׁגָּלוּ עֶגְלֵי הַזָּהָב כְּבָר בִּשְׁתֵּי גָּלֻיּוֹת, בְּגָלוּת רִאשׁוֹנָה, וַיִּקַּח אֶת עִיּוֹן וְאֶת דָּן,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רש"י על «רַק לֹא כְּמַלְכֵי יִשְׂרָאֵל»?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מלבי"ם</a:t>
            </a:r>
          </a:p>
        </p:txBody>
      </p:sp>
      <p:sp>
        <p:nvSpPr>
          <p:cNvPr id="5" name="TextBox 4"/>
          <p:cNvSpPr txBox="1"/>
          <p:nvPr/>
        </p:nvSpPr>
        <p:spPr>
          <a:xfrm>
            <a:off x="1059815" y="2122289"/>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מלבי"ם על מלכים ב י"ז, ז'</a:t>
            </a:r>
          </a:p>
        </p:txBody>
      </p:sp>
      <p:sp>
        <p:nvSpPr>
          <p:cNvPr id="6" name="TextBox 5"/>
          <p:cNvSpPr txBox="1"/>
          <p:nvPr/>
        </p:nvSpPr>
        <p:spPr>
          <a:xfrm>
            <a:off x="1059815" y="2554089"/>
            <a:ext cx="10072370" cy="1737121"/>
          </a:xfrm>
          <a:prstGeom prst="rect">
            <a:avLst/>
          </a:prstGeom>
          <a:noFill/>
        </p:spPr>
        <p:txBody>
          <a:bodyPr wrap="square" lIns="0" rIns="0" tIns="0" bIns="0" anchor="t"/>
          <a:lstStyle/>
          <a:p>
            <a:pPr algn="r" rtl="1">
              <a:lnSpc>
                <a:spcPts val="4560"/>
              </a:lnSpc>
            </a:pPr>
            <a:r>
              <a:rPr sz="2850" b="1" i="0" lang="he-IL">
                <a:solidFill>
                  <a:srgbClr val="C4665A"/>
                </a:solidFill>
                <a:latin typeface="Noto Serif Hebrew"/>
                <a:cs typeface="Noto Serif Hebrew"/>
                <a:ea typeface="Noto Serif Hebrew"/>
              </a:rPr>
              <a:t>ויהי</a:t>
            </a:r>
            <a:r>
              <a:rPr sz="2850" b="0" i="0" lang="he-IL">
                <a:solidFill>
                  <a:srgbClr val="33414A"/>
                </a:solidFill>
                <a:latin typeface="Noto Serif Hebrew"/>
                <a:cs typeface="Noto Serif Hebrew"/>
                <a:ea typeface="Noto Serif Hebrew"/>
              </a:rPr>
              <a:t> עתה ספר סבת גלות ישראל שהיה על רוב פשעיהם שהלכו מדחי אל דחי, תחלה חטאו לה' המעלה אותם מארץ מצרים, רצה לומר כי כל העכו"ם נתונים תחת הטבע ומשטרי הכוכבים והמזלות,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א׳–ו׳ («הושע וגלות שומרון»).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ז׳–כ״ג («הסיבות לגלות»).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כ״ד–מ״א («השומרונים»).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האם לדעתך צדקו ראשי האבות בתגובתם כלפי השומרונים?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חורבן ממלכת ישראל</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הושע וגלות שומרון</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הסיבות לגלות</a:t>
            </a:r>
          </a:p>
        </p:txBody>
      </p:sp>
      <p:sp>
        <p:nvSpPr>
          <p:cNvPr id="8" name="TextBox 7"/>
          <p:cNvSpPr txBox="1"/>
          <p:nvPr/>
        </p:nvSpPr>
        <p:spPr>
          <a:xfrm>
            <a:off x="7990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השומרונים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(קיץ תשפ"ג (שאלון 1362))</a:t>
            </a:r>
          </a:p>
          <a:p>
            <a:pPr algn="r" rtl="1">
              <a:lnSpc>
                <a:spcPts val="3000"/>
              </a:lnSpc>
            </a:pPr>
            <a:r>
              <a:rPr sz="2000" b="0" i="0" lang="he-IL">
                <a:solidFill>
                  <a:srgbClr val="3F4A52"/>
                </a:solidFill>
                <a:latin typeface="David Libre"/>
                <a:cs typeface="David Libre"/>
                <a:ea typeface="David Libre"/>
              </a:rPr>
              <a:t>1. קראו מלכים ב, פרק י"ז, פסוקים כ"ד–ל"ד.</a:t>
            </a:r>
          </a:p>
          <a:p>
            <a:pPr algn="r" rtl="1">
              <a:lnSpc>
                <a:spcPts val="3000"/>
              </a:lnSpc>
            </a:pPr>
            <a:r>
              <a:rPr sz="2000" b="0" i="0" lang="he-IL">
                <a:solidFill>
                  <a:srgbClr val="3F4A52"/>
                </a:solidFill>
                <a:latin typeface="David Libre"/>
                <a:cs typeface="David Libre"/>
                <a:ea typeface="David Libre"/>
              </a:rPr>
              <a:t>א. (1) קראו גם את הקטע שלפניכם הלקוח מאתר הקהילה השומרונית בישראל.</a:t>
            </a:r>
          </a:p>
          <a:p>
            <a:pPr algn="r" rtl="1">
              <a:lnSpc>
                <a:spcPts val="3000"/>
              </a:lnSpc>
            </a:pPr>
            <a:r>
              <a:rPr sz="2000" b="0" i="0" lang="he-IL">
                <a:solidFill>
                  <a:srgbClr val="3F4A52"/>
                </a:solidFill>
                <a:latin typeface="David Libre"/>
                <a:cs typeface="David Libre"/>
                <a:ea typeface="David Libre"/>
              </a:rPr>
              <a:t>"הקהילה השומרונית היא נצר לבני ישראל מתקופת המדבר. השומרונים משתייכים לשבטים אפרים, מנשה ולוי. השם שומרונים נובע מהתיישבותם בשומרון, כשם שהמונח 'יהודים' נובע מהתיישבות ממלכת יהודה - ביהודה".</a:t>
            </a:r>
          </a:p>
          <a:p>
            <a:pPr algn="r" rtl="1">
              <a:lnSpc>
                <a:spcPts val="3000"/>
              </a:lnSpc>
            </a:pPr>
            <a:r>
              <a:rPr sz="2000" b="0" i="0" lang="he-IL">
                <a:solidFill>
                  <a:srgbClr val="3F4A52"/>
                </a:solidFill>
                <a:latin typeface="David Libre"/>
                <a:cs typeface="David Libre"/>
                <a:ea typeface="David Libre"/>
              </a:rPr>
              <a:t>(shomronim.co.il)</a:t>
            </a:r>
          </a:p>
          <a:p>
            <a:pPr algn="r" rtl="1">
              <a:lnSpc>
                <a:spcPts val="3000"/>
              </a:lnSpc>
            </a:pPr>
            <a:r>
              <a:rPr sz="2000" b="0" i="0" lang="he-IL">
                <a:solidFill>
                  <a:srgbClr val="3F4A52"/>
                </a:solidFill>
                <a:latin typeface="David Libre"/>
                <a:cs typeface="David Libre"/>
                <a:ea typeface="David Libre"/>
              </a:rPr>
              <a:t>הסבירו מהו ההבדל בין המסופר במלכים ב, פרק י"ז ובין המסופר בקטע זה בנוגע למוצא השומרונים והשתייכותם לעם ישראל. בססו את תשובתכם על שני הכתובים. (4 נקודות)</a:t>
            </a:r>
          </a:p>
          <a:p>
            <a:pPr algn="r" rtl="1">
              <a:lnSpc>
                <a:spcPts val="3000"/>
              </a:lnSpc>
            </a:pPr>
            <a:r>
              <a:rPr sz="2000" b="0" i="0" lang="he-IL">
                <a:solidFill>
                  <a:srgbClr val="3F4A52"/>
                </a:solidFill>
                <a:latin typeface="David Libre"/>
                <a:cs typeface="David Libre"/>
                <a:ea typeface="David Libre"/>
              </a:rPr>
              <a:t>(2) על פי מלכים ב, פרק י"ז, פסוקים כ"ה–ל"ב, הביאו שתי ראיות המעידות שהשומרונים היו מעוניינים להשתייך לעם ישראל, והסבירו כל ראיה.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א׳–ו׳ («הושע וגלות שומרון»).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פרק יז מספר על סוף ממלכת ישראל, שהתקיימה כמאתיים שנה (כ-928 עד 722 לפנהס). לפי טקסטולוגיה, הסיבות ההיסטוריות לחורבן היו שאין בה עיקרון שושלתי יציב, התחרות בין השבטים, מלחמות רבות, והופעת האימפריה האשורית.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ז׳–כ״ג («הסיבות לגלות»).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עורך הספר עוצר את הסיפור ונושא נאום הסבר דתי. הגלות באה ״כי חטאו בני ישראל לה׳ אלהיהם״, הם יראו אלהים אחרים והלכו בחוקות הגויים.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כ״ד–מ״א («השומרונים»).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מלך אשור מביא אנשים מבבל, כותה, עוה, חמת וספרוים ומושיב אותם בערי שומרון. העם החדש לא ירא את ה׳ ו״וישלח ה׳ בהם את האריות״.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להלן תמלול הטקסט מהתמונה (המהווה פתרון לשאלה 1 בבחינת הבגרות בתנ"ך, העוסקת במוצא השומרונים והשוואה בין תהליך גיורם לזה של רות המואביה):</a:t>
            </a:r>
          </a:p>
          <a:p>
            <a:pPr algn="r" rtl="1">
              <a:lnSpc>
                <a:spcPts val="2850"/>
              </a:lnSpc>
            </a:pPr>
            <a:r>
              <a:rPr sz="1900" b="0" i="0" lang="he-IL">
                <a:solidFill>
                  <a:srgbClr val="3F4A52"/>
                </a:solidFill>
                <a:latin typeface="David Libre"/>
                <a:cs typeface="David Libre"/>
                <a:ea typeface="David Libre"/>
              </a:rPr>
              <a:t>שאלה 1</a:t>
            </a:r>
          </a:p>
          <a:p>
            <a:pPr algn="r" rtl="1">
              <a:lnSpc>
                <a:spcPts val="2850"/>
              </a:lnSpc>
            </a:pPr>
            <a:r>
              <a:rPr sz="1900" b="0" i="0" lang="he-IL">
                <a:solidFill>
                  <a:srgbClr val="3F4A52"/>
                </a:solidFill>
                <a:latin typeface="David Libre"/>
                <a:cs typeface="David Libre"/>
                <a:ea typeface="David Libre"/>
              </a:rPr>
              <a:t>סעיף א'</a:t>
            </a:r>
          </a:p>
          <a:p>
            <a:pPr algn="r" rtl="1">
              <a:lnSpc>
                <a:spcPts val="2850"/>
              </a:lnSpc>
            </a:pPr>
            <a:r>
              <a:rPr sz="1900" b="0" i="0" lang="he-IL">
                <a:solidFill>
                  <a:srgbClr val="3F4A52"/>
                </a:solidFill>
                <a:latin typeface="David Libre"/>
                <a:cs typeface="David Libre"/>
                <a:ea typeface="David Libre"/>
              </a:rPr>
              <a:t>(1) ההבדל: לפי המסופר במלכים ב' פרק י"ז, מוצאם של השומרונים הוא מהעמים השונים שהביא מלך אשור לשבת בשומרון, במקום תושבי ממלכת ישראל שיצאו לגלות. לכן הם אינם משתייכים לעם ישראל. לביסוס: "ויבא מלך אשור מבבל מכותה ומעוה... ויושב בערי שומרון תחת בני ישראל". לעומת הקטע הלקוח מאתר הקהילה השומרונית, בו נטען שהשומרונים הם צאצאים של שבטי אפרים, מנשה ולוי, ולכן הם שייכים לעם ישראל. לביסוס: "השומרונים משתייכים לשבטים אפרים, מנשה ולוי".</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(2) ראיות המעידות שהשומרונים היו מעוניינים להשתייך לעם ישראל (על התלמיד להביא שתיים ולהסבירן):</a:t>
            </a:r>
          </a:p>
          <a:p>
            <a:pPr algn="r" rtl="1">
              <a:lnSpc>
                <a:spcPts val="2850"/>
              </a:lnSpc>
            </a:pPr>
            <a:r>
              <a:rPr sz="1900" b="0" i="0" lang="he-IL">
                <a:solidFill>
                  <a:srgbClr val="3F4A52"/>
                </a:solidFill>
                <a:latin typeface="David Libre"/>
                <a:cs typeface="David Libre"/>
                <a:ea typeface="David Libre"/>
              </a:rPr>
              <a:t>"ויבוא אחד מהכהנים אשר הגלו משומרון וישב בבית אל ויהי מורה אותם איך יראו את משפט אלוהי הארץ" – השומרונים היו מוכנים ללמוד מכוהן של בני ישראל כיצד לעבוד את האלוהים.</a:t>
            </a:r>
          </a:p>
          <a:p>
            <a:pPr algn="r" rtl="1">
              <a:lnSpc>
                <a:spcPts val="2850"/>
              </a:lnSpc>
            </a:pPr>
            <a:r>
              <a:rPr sz="1900" b="0" i="0" lang="he-IL">
                <a:solidFill>
                  <a:srgbClr val="3F4A52"/>
                </a:solidFill>
                <a:latin typeface="David Libre"/>
                <a:cs typeface="David Libre"/>
                <a:ea typeface="David Libre"/>
              </a:rPr>
              <a:t>"ויהיו יראים את ה'..." – השומרונים עבדו את ה', לאחר שלמדו כיצד.</a:t>
            </a:r>
          </a:p>
          <a:p>
            <a:pPr algn="r" rtl="1">
              <a:lnSpc>
                <a:spcPts val="2850"/>
              </a:lnSpc>
            </a:pPr>
            <a:r>
              <a:rPr sz="1900" b="0" i="0" lang="he-IL">
                <a:solidFill>
                  <a:srgbClr val="3F4A52"/>
                </a:solidFill>
                <a:latin typeface="David Libre"/>
                <a:cs typeface="David Libre"/>
                <a:ea typeface="David Libre"/>
              </a:rPr>
              <a:t>"ויעשו להם מקצותם כהני במות" – השומרונים מינו כוהנים שיעסקו בעבודת הפולחן לאלוהים.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חורבן ממלכת ישראל – שאלון 1262</dc:title>
  <dc:subject/>
  <dc:creator/>
  <cp:keywords/>
  <dc:description/>
  <cp:lastModifiedBy/>
  <cp:revision>1</cp:revision>
  <dcterms:created xsi:type="dcterms:W3CDTF">2013-01-27T09:14:16Z</dcterms:created>
  <dcterms:modified xsi:type="dcterms:W3CDTF">2013-01-27T09:15:58Z</dcterms:modified>
  <cp:category/>
</cp:coreProperties>
</file>