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jpg"/></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1.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126353" y="1816100"/>
            <a:ext cx="4892294" cy="444500"/>
          </a:xfrm>
          <a:prstGeom prst="rect">
            <a:avLst/>
          </a:prstGeom>
          <a:noFill/>
        </p:spPr>
        <p:txBody>
          <a:bodyPr wrap="square" lIns="0" rIns="0" tIns="0" bIns="0" anchor="t"/>
          <a:lstStyle/>
          <a:p>
            <a:pPr algn="ctr" rtl="1">
              <a:lnSpc>
                <a:spcPts val="3500"/>
              </a:lnSpc>
            </a:pPr>
            <a:r>
              <a:rPr sz="2400" b="0" i="0" lang="he-IL">
                <a:solidFill>
                  <a:srgbClr val="2F6E7A"/>
                </a:solidFill>
                <a:latin typeface="Suez One"/>
                <a:cs typeface="Suez One"/>
                <a:ea typeface="Suez One"/>
              </a:rPr>
              <a:t>מלכים ב כ״ד</a:t>
            </a:r>
          </a:p>
        </p:txBody>
      </p:sp>
      <p:sp>
        <p:nvSpPr>
          <p:cNvPr id="4" name="TextBox 3"/>
          <p:cNvSpPr txBox="1"/>
          <p:nvPr/>
        </p:nvSpPr>
        <p:spPr>
          <a:xfrm>
            <a:off x="6126353" y="2260600"/>
            <a:ext cx="4892294" cy="2095500"/>
          </a:xfrm>
          <a:prstGeom prst="rect">
            <a:avLst/>
          </a:prstGeom>
          <a:noFill/>
        </p:spPr>
        <p:txBody>
          <a:bodyPr wrap="square" lIns="0" rIns="0" tIns="0" bIns="0" anchor="ctr"/>
          <a:lstStyle/>
          <a:p>
            <a:pPr algn="ctr" rtl="1">
              <a:lnSpc>
                <a:spcPts val="6480"/>
              </a:lnSpc>
            </a:pPr>
            <a:r>
              <a:rPr sz="6000" b="0" i="0" lang="he-IL">
                <a:solidFill>
                  <a:srgbClr val="3A2C1C"/>
                </a:solidFill>
                <a:latin typeface="Suez One"/>
                <a:cs typeface="Suez One"/>
                <a:ea typeface="Suez One"/>
              </a:rPr>
              <a:t>גלות יהויכין</a:t>
            </a:r>
          </a:p>
        </p:txBody>
      </p:sp>
      <p:sp>
        <p:nvSpPr>
          <p:cNvPr id="5" name="TextBox 4"/>
          <p:cNvSpPr txBox="1"/>
          <p:nvPr/>
        </p:nvSpPr>
        <p:spPr>
          <a:xfrm>
            <a:off x="6126353" y="4356100"/>
            <a:ext cx="4892294" cy="406400"/>
          </a:xfrm>
          <a:prstGeom prst="rect">
            <a:avLst/>
          </a:prstGeom>
          <a:noFill/>
        </p:spPr>
        <p:txBody>
          <a:bodyPr wrap="square" lIns="0" rIns="0" tIns="0" bIns="0" anchor="t"/>
          <a:lstStyle/>
          <a:p>
            <a:pPr algn="ctr" rtl="1">
              <a:lnSpc>
                <a:spcPts val="3200"/>
              </a:lnSpc>
            </a:pPr>
            <a:r>
              <a:rPr sz="1800" b="0" i="0" lang="he-IL">
                <a:solidFill>
                  <a:srgbClr val="B5523B"/>
                </a:solidFill>
                <a:latin typeface="Suez One"/>
                <a:cs typeface="Suez One"/>
                <a:ea typeface="Suez One"/>
              </a:rPr>
              <a:t>שאלון 1262 · מלכים ב</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482600"/>
            <a:ext cx="10988040" cy="304800"/>
          </a:xfrm>
          <a:prstGeom prst="rect">
            <a:avLst/>
          </a:prstGeom>
          <a:noFill/>
        </p:spPr>
        <p:txBody>
          <a:bodyPr wrap="square" lIns="0" rIns="0" tIns="0" bIns="0" anchor="t"/>
          <a:lstStyle/>
          <a:p>
            <a:pPr algn="ctr" rtl="1">
              <a:lnSpc>
                <a:spcPts val="2400"/>
              </a:lnSpc>
            </a:pPr>
            <a:r>
              <a:rPr sz="1700" b="0" i="0" lang="he-IL">
                <a:solidFill>
                  <a:srgbClr val="B5523B"/>
                </a:solidFill>
                <a:latin typeface="Suez One"/>
                <a:cs typeface="Suez One"/>
                <a:ea typeface="Suez One"/>
              </a:rPr>
              <a:t>פתיחה</a:t>
            </a:r>
          </a:p>
        </p:txBody>
      </p:sp>
      <p:sp>
        <p:nvSpPr>
          <p:cNvPr id="4" name="TextBox 3"/>
          <p:cNvSpPr txBox="1"/>
          <p:nvPr/>
        </p:nvSpPr>
        <p:spPr>
          <a:xfrm>
            <a:off x="601980" y="787400"/>
            <a:ext cx="10988040" cy="762000"/>
          </a:xfrm>
          <a:prstGeom prst="rect">
            <a:avLst/>
          </a:prstGeom>
          <a:noFill/>
        </p:spPr>
        <p:txBody>
          <a:bodyPr wrap="square" lIns="0" rIns="0" tIns="0" bIns="0" anchor="t"/>
          <a:lstStyle/>
          <a:p>
            <a:pPr algn="ctr" rtl="1">
              <a:lnSpc>
                <a:spcPts val="6000"/>
              </a:lnSpc>
            </a:pPr>
            <a:r>
              <a:rPr sz="4500" b="0" i="0" lang="he-IL">
                <a:solidFill>
                  <a:srgbClr val="3A2C1C"/>
                </a:solidFill>
                <a:latin typeface="Suez One"/>
                <a:cs typeface="Suez One"/>
                <a:ea typeface="Suez One"/>
              </a:rPr>
              <a:t>מטרות השיעור</a:t>
            </a:r>
          </a:p>
        </p:txBody>
      </p:sp>
      <p:sp>
        <p:nvSpPr>
          <p:cNvPr id="5" name="TextBox 4"/>
          <p:cNvSpPr txBox="1"/>
          <p:nvPr/>
        </p:nvSpPr>
        <p:spPr>
          <a:xfrm>
            <a:off x="10515600" y="1943100"/>
            <a:ext cx="749300" cy="698500"/>
          </a:xfrm>
          <a:prstGeom prst="rect">
            <a:avLst/>
          </a:prstGeom>
          <a:noFill/>
        </p:spPr>
        <p:txBody>
          <a:bodyPr wrap="square" lIns="0" rIns="0" tIns="0" bIns="0" anchor="t"/>
          <a:lstStyle/>
          <a:p>
            <a:pPr algn="ctr" rtl="1">
              <a:lnSpc>
                <a:spcPts val="5500"/>
              </a:lnSpc>
            </a:pPr>
            <a:r>
              <a:rPr sz="3100" b="0" i="0" lang="he-IL">
                <a:solidFill>
                  <a:srgbClr val="EFE3C8"/>
                </a:solidFill>
                <a:latin typeface="Suez One"/>
                <a:cs typeface="Suez One"/>
                <a:ea typeface="Suez One"/>
              </a:rPr>
              <a:t>1</a:t>
            </a:r>
          </a:p>
        </p:txBody>
      </p:sp>
      <p:sp>
        <p:nvSpPr>
          <p:cNvPr id="6" name="TextBox 5"/>
          <p:cNvSpPr txBox="1"/>
          <p:nvPr/>
        </p:nvSpPr>
        <p:spPr>
          <a:xfrm>
            <a:off x="4812538" y="1847850"/>
            <a:ext cx="5284724" cy="889000"/>
          </a:xfrm>
          <a:prstGeom prst="rect">
            <a:avLst/>
          </a:prstGeom>
          <a:noFill/>
        </p:spPr>
        <p:txBody>
          <a:bodyPr wrap="square" lIns="0" rIns="0" tIns="0" bIns="0" anchor="ctr"/>
          <a:lstStyle/>
          <a:p>
            <a:pPr algn="r" rtl="1">
              <a:lnSpc>
                <a:spcPts val="3125"/>
              </a:lnSpc>
            </a:pPr>
            <a:r>
              <a:rPr sz="2500" b="0" i="0" lang="he-IL">
                <a:solidFill>
                  <a:srgbClr val="2B2117"/>
                </a:solidFill>
                <a:latin typeface="Alef"/>
                <a:cs typeface="Alef"/>
                <a:ea typeface="Alef"/>
              </a:rPr>
              <a:t>נכיר את הסיפור «גלות יהויכין» (מלכים ב כ״ד) ואת הדמויות בו</a:t>
            </a:r>
          </a:p>
        </p:txBody>
      </p:sp>
      <p:sp>
        <p:nvSpPr>
          <p:cNvPr id="7" name="TextBox 6"/>
          <p:cNvSpPr txBox="1"/>
          <p:nvPr/>
        </p:nvSpPr>
        <p:spPr>
          <a:xfrm>
            <a:off x="10515600" y="3060700"/>
            <a:ext cx="749300" cy="698500"/>
          </a:xfrm>
          <a:prstGeom prst="rect">
            <a:avLst/>
          </a:prstGeom>
          <a:noFill/>
        </p:spPr>
        <p:txBody>
          <a:bodyPr wrap="square" lIns="0" rIns="0" tIns="0" bIns="0" anchor="t"/>
          <a:lstStyle/>
          <a:p>
            <a:pPr algn="ctr" rtl="1">
              <a:lnSpc>
                <a:spcPts val="5500"/>
              </a:lnSpc>
            </a:pPr>
            <a:r>
              <a:rPr sz="3100" b="0" i="0" lang="he-IL">
                <a:solidFill>
                  <a:srgbClr val="EFE3C8"/>
                </a:solidFill>
                <a:latin typeface="Suez One"/>
                <a:cs typeface="Suez One"/>
                <a:ea typeface="Suez One"/>
              </a:rPr>
              <a:t>2</a:t>
            </a:r>
          </a:p>
        </p:txBody>
      </p:sp>
      <p:sp>
        <p:nvSpPr>
          <p:cNvPr id="8" name="TextBox 7"/>
          <p:cNvSpPr txBox="1"/>
          <p:nvPr/>
        </p:nvSpPr>
        <p:spPr>
          <a:xfrm>
            <a:off x="4812538" y="2965450"/>
            <a:ext cx="5284724" cy="889000"/>
          </a:xfrm>
          <a:prstGeom prst="rect">
            <a:avLst/>
          </a:prstGeom>
          <a:noFill/>
        </p:spPr>
        <p:txBody>
          <a:bodyPr wrap="square" lIns="0" rIns="0" tIns="0" bIns="0" anchor="ctr"/>
          <a:lstStyle/>
          <a:p>
            <a:pPr algn="r" rtl="1">
              <a:lnSpc>
                <a:spcPts val="3125"/>
              </a:lnSpc>
            </a:pPr>
            <a:r>
              <a:rPr sz="2500" b="0" i="0" lang="he-IL">
                <a:solidFill>
                  <a:srgbClr val="2B2117"/>
                </a:solidFill>
                <a:latin typeface="Alef"/>
                <a:cs typeface="Alef"/>
                <a:ea typeface="Alef"/>
              </a:rPr>
              <a:t>נבחן כיצד הסיפור מבטא את התמה «מלכים ב»</a:t>
            </a:r>
          </a:p>
        </p:txBody>
      </p:sp>
      <p:sp>
        <p:nvSpPr>
          <p:cNvPr id="9" name="TextBox 8"/>
          <p:cNvSpPr txBox="1"/>
          <p:nvPr/>
        </p:nvSpPr>
        <p:spPr>
          <a:xfrm>
            <a:off x="10515600" y="4178300"/>
            <a:ext cx="749300" cy="698500"/>
          </a:xfrm>
          <a:prstGeom prst="rect">
            <a:avLst/>
          </a:prstGeom>
          <a:noFill/>
        </p:spPr>
        <p:txBody>
          <a:bodyPr wrap="square" lIns="0" rIns="0" tIns="0" bIns="0" anchor="t"/>
          <a:lstStyle/>
          <a:p>
            <a:pPr algn="ctr" rtl="1">
              <a:lnSpc>
                <a:spcPts val="5500"/>
              </a:lnSpc>
            </a:pPr>
            <a:r>
              <a:rPr sz="3100" b="0" i="0" lang="he-IL">
                <a:solidFill>
                  <a:srgbClr val="EFE3C8"/>
                </a:solidFill>
                <a:latin typeface="Suez One"/>
                <a:cs typeface="Suez One"/>
                <a:ea typeface="Suez One"/>
              </a:rPr>
              <a:t>3</a:t>
            </a:r>
          </a:p>
        </p:txBody>
      </p:sp>
      <p:sp>
        <p:nvSpPr>
          <p:cNvPr id="10" name="TextBox 9"/>
          <p:cNvSpPr txBox="1"/>
          <p:nvPr/>
        </p:nvSpPr>
        <p:spPr>
          <a:xfrm>
            <a:off x="4812538" y="4083050"/>
            <a:ext cx="5284724" cy="889000"/>
          </a:xfrm>
          <a:prstGeom prst="rect">
            <a:avLst/>
          </a:prstGeom>
          <a:noFill/>
        </p:spPr>
        <p:txBody>
          <a:bodyPr wrap="square" lIns="0" rIns="0" tIns="0" bIns="0" anchor="ctr"/>
          <a:lstStyle/>
          <a:p>
            <a:pPr algn="r" rtl="1">
              <a:lnSpc>
                <a:spcPts val="3125"/>
              </a:lnSpc>
            </a:pPr>
            <a:r>
              <a:rPr sz="2500" b="0" i="0" lang="he-IL">
                <a:solidFill>
                  <a:srgbClr val="2B2117"/>
                </a:solidFill>
                <a:latin typeface="Alef"/>
                <a:cs typeface="Alef"/>
                <a:ea typeface="Alef"/>
              </a:rPr>
              <a:t>נקרא פסוקי מפתח ונעמיק בפירוש רש"י ורד"ק</a:t>
            </a:r>
          </a:p>
        </p:txBody>
      </p:sp>
      <p:sp>
        <p:nvSpPr>
          <p:cNvPr id="11" name="TextBox 10"/>
          <p:cNvSpPr txBox="1"/>
          <p:nvPr/>
        </p:nvSpPr>
        <p:spPr>
          <a:xfrm>
            <a:off x="10515600" y="5295900"/>
            <a:ext cx="749300" cy="698500"/>
          </a:xfrm>
          <a:prstGeom prst="rect">
            <a:avLst/>
          </a:prstGeom>
          <a:noFill/>
        </p:spPr>
        <p:txBody>
          <a:bodyPr wrap="square" lIns="0" rIns="0" tIns="0" bIns="0" anchor="t"/>
          <a:lstStyle/>
          <a:p>
            <a:pPr algn="ctr" rtl="1">
              <a:lnSpc>
                <a:spcPts val="5500"/>
              </a:lnSpc>
            </a:pPr>
            <a:r>
              <a:rPr sz="3100" b="0" i="0" lang="he-IL">
                <a:solidFill>
                  <a:srgbClr val="EFE3C8"/>
                </a:solidFill>
                <a:latin typeface="Suez One"/>
                <a:cs typeface="Suez One"/>
                <a:ea typeface="Suez One"/>
              </a:rPr>
              <a:t>4</a:t>
            </a:r>
          </a:p>
        </p:txBody>
      </p:sp>
      <p:sp>
        <p:nvSpPr>
          <p:cNvPr id="12" name="TextBox 11"/>
          <p:cNvSpPr txBox="1"/>
          <p:nvPr/>
        </p:nvSpPr>
        <p:spPr>
          <a:xfrm>
            <a:off x="4812538" y="5200650"/>
            <a:ext cx="5284724" cy="889000"/>
          </a:xfrm>
          <a:prstGeom prst="rect">
            <a:avLst/>
          </a:prstGeom>
          <a:noFill/>
        </p:spPr>
        <p:txBody>
          <a:bodyPr wrap="square" lIns="0" rIns="0" tIns="0" bIns="0" anchor="ctr"/>
          <a:lstStyle/>
          <a:p>
            <a:pPr algn="r" rtl="1">
              <a:lnSpc>
                <a:spcPts val="3125"/>
              </a:lnSpc>
            </a:pPr>
            <a:r>
              <a:rPr sz="2500" b="0" i="0" lang="he-IL">
                <a:solidFill>
                  <a:srgbClr val="2B2117"/>
                </a:solidFill>
                <a:latin typeface="Alef"/>
                <a:cs typeface="Alef"/>
                <a:ea typeface="Alef"/>
              </a:rPr>
              <a:t>נתרגל שאלה בסגנון הבגרות ונבדוק את התשובות</a:t>
            </a:r>
          </a:p>
        </p:txBody>
      </p:sp>
      <p:sp>
        <p:nvSpPr>
          <p:cNvPr id="13" name="TextBox 12"/>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B2117"/>
                </a:solidFill>
                <a:latin typeface="Alef"/>
                <a:cs typeface="Alef"/>
                <a:ea typeface="Alef"/>
              </a:rPr>
              <a:t>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3.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482600"/>
            <a:ext cx="10988040" cy="304800"/>
          </a:xfrm>
          <a:prstGeom prst="rect">
            <a:avLst/>
          </a:prstGeom>
          <a:noFill/>
        </p:spPr>
        <p:txBody>
          <a:bodyPr wrap="square" lIns="0" rIns="0" tIns="0" bIns="0" anchor="t"/>
          <a:lstStyle/>
          <a:p>
            <a:pPr algn="ctr" rtl="1">
              <a:lnSpc>
                <a:spcPts val="2400"/>
              </a:lnSpc>
            </a:pPr>
            <a:r>
              <a:rPr sz="1700" b="0" i="0" lang="he-IL">
                <a:solidFill>
                  <a:srgbClr val="B5523B"/>
                </a:solidFill>
                <a:latin typeface="Suez One"/>
                <a:cs typeface="Suez One"/>
                <a:ea typeface="Suez One"/>
              </a:rPr>
              <a:t>רקע</a:t>
            </a:r>
          </a:p>
        </p:txBody>
      </p:sp>
      <p:sp>
        <p:nvSpPr>
          <p:cNvPr id="4" name="TextBox 3"/>
          <p:cNvSpPr txBox="1"/>
          <p:nvPr/>
        </p:nvSpPr>
        <p:spPr>
          <a:xfrm>
            <a:off x="601980" y="787400"/>
            <a:ext cx="10988040" cy="762000"/>
          </a:xfrm>
          <a:prstGeom prst="rect">
            <a:avLst/>
          </a:prstGeom>
          <a:noFill/>
        </p:spPr>
        <p:txBody>
          <a:bodyPr wrap="square" lIns="0" rIns="0" tIns="0" bIns="0" anchor="t"/>
          <a:lstStyle/>
          <a:p>
            <a:pPr algn="ctr" rtl="1">
              <a:lnSpc>
                <a:spcPts val="6000"/>
              </a:lnSpc>
            </a:pPr>
            <a:r>
              <a:rPr sz="4500" b="0" i="0" lang="he-IL">
                <a:solidFill>
                  <a:srgbClr val="3A2C1C"/>
                </a:solidFill>
                <a:latin typeface="Suez One"/>
                <a:cs typeface="Suez One"/>
                <a:ea typeface="Suez One"/>
              </a:rPr>
              <a:t>הדמויות בסיפור</a:t>
            </a:r>
          </a:p>
        </p:txBody>
      </p:sp>
      <p:sp>
        <p:nvSpPr>
          <p:cNvPr id="5" name="TextBox 4"/>
          <p:cNvSpPr txBox="1"/>
          <p:nvPr/>
        </p:nvSpPr>
        <p:spPr>
          <a:xfrm>
            <a:off x="6435725" y="2070100"/>
            <a:ext cx="4578350" cy="482600"/>
          </a:xfrm>
          <a:prstGeom prst="rect">
            <a:avLst/>
          </a:prstGeom>
          <a:noFill/>
        </p:spPr>
        <p:txBody>
          <a:bodyPr wrap="square" lIns="0" rIns="0" tIns="0" bIns="0" anchor="t"/>
          <a:lstStyle/>
          <a:p>
            <a:pPr algn="r" rtl="1">
              <a:lnSpc>
                <a:spcPts val="3800"/>
              </a:lnSpc>
            </a:pPr>
            <a:r>
              <a:rPr sz="2800" b="0" i="0" lang="he-IL">
                <a:solidFill>
                  <a:srgbClr val="2F6E7A"/>
                </a:solidFill>
                <a:latin typeface="Suez One"/>
                <a:cs typeface="Suez One"/>
                <a:ea typeface="Suez One"/>
              </a:rPr>
              <a:t>צדקיהו</a:t>
            </a:r>
          </a:p>
        </p:txBody>
      </p:sp>
      <p:sp>
        <p:nvSpPr>
          <p:cNvPr id="6" name="TextBox 5"/>
          <p:cNvSpPr txBox="1"/>
          <p:nvPr/>
        </p:nvSpPr>
        <p:spPr>
          <a:xfrm>
            <a:off x="6435725" y="2628900"/>
            <a:ext cx="4578350" cy="996950"/>
          </a:xfrm>
          <a:prstGeom prst="rect">
            <a:avLst/>
          </a:prstGeom>
          <a:noFill/>
        </p:spPr>
        <p:txBody>
          <a:bodyPr wrap="square" lIns="0" rIns="0" tIns="0" bIns="0" anchor="t"/>
          <a:lstStyle/>
          <a:p>
            <a:pPr algn="r" rtl="1">
              <a:lnSpc>
                <a:spcPts val="2565"/>
              </a:lnSpc>
            </a:pPr>
            <a:r>
              <a:rPr sz="1900" b="0" i="0" lang="he-IL">
                <a:solidFill>
                  <a:srgbClr val="2B2117"/>
                </a:solidFill>
                <a:latin typeface="Alef"/>
                <a:cs typeface="Alef"/>
                <a:ea typeface="Alef"/>
              </a:rPr>
              <a:t>צדקיהו היה בן עשרים ואחת כשמלך, ומלך אחת עשרה שנה.</a:t>
            </a:r>
          </a:p>
        </p:txBody>
      </p:sp>
      <p:sp>
        <p:nvSpPr>
          <p:cNvPr id="7" name="TextBox 6"/>
          <p:cNvSpPr txBox="1"/>
          <p:nvPr/>
        </p:nvSpPr>
        <p:spPr>
          <a:xfrm>
            <a:off x="1177925" y="2070100"/>
            <a:ext cx="4578350" cy="482600"/>
          </a:xfrm>
          <a:prstGeom prst="rect">
            <a:avLst/>
          </a:prstGeom>
          <a:noFill/>
        </p:spPr>
        <p:txBody>
          <a:bodyPr wrap="square" lIns="0" rIns="0" tIns="0" bIns="0" anchor="t"/>
          <a:lstStyle/>
          <a:p>
            <a:pPr algn="r" rtl="1">
              <a:lnSpc>
                <a:spcPts val="3800"/>
              </a:lnSpc>
            </a:pPr>
            <a:r>
              <a:rPr sz="2800" b="0" i="0" lang="he-IL">
                <a:solidFill>
                  <a:srgbClr val="2F6E7A"/>
                </a:solidFill>
                <a:latin typeface="Suez One"/>
                <a:cs typeface="Suez One"/>
                <a:ea typeface="Suez One"/>
              </a:rPr>
              <a:t>נבוכדנאצר</a:t>
            </a:r>
          </a:p>
        </p:txBody>
      </p:sp>
      <p:sp>
        <p:nvSpPr>
          <p:cNvPr id="8" name="TextBox 7"/>
          <p:cNvSpPr txBox="1"/>
          <p:nvPr/>
        </p:nvSpPr>
        <p:spPr>
          <a:xfrm>
            <a:off x="1177925" y="2628900"/>
            <a:ext cx="4578350" cy="996950"/>
          </a:xfrm>
          <a:prstGeom prst="rect">
            <a:avLst/>
          </a:prstGeom>
          <a:noFill/>
        </p:spPr>
        <p:txBody>
          <a:bodyPr wrap="square" lIns="0" rIns="0" tIns="0" bIns="0" anchor="t"/>
          <a:lstStyle/>
          <a:p>
            <a:pPr algn="r" rtl="1">
              <a:lnSpc>
                <a:spcPts val="2565"/>
              </a:lnSpc>
            </a:pPr>
            <a:r>
              <a:rPr sz="1900" b="0" i="0" lang="he-IL">
                <a:solidFill>
                  <a:srgbClr val="2B2117"/>
                </a:solidFill>
                <a:latin typeface="Alef"/>
                <a:cs typeface="Alef"/>
                <a:ea typeface="Alef"/>
              </a:rPr>
              <a:t>נבוכדנאצר מושיב תחתיו את מתניה דודו ומשנה את שמו לצדקיהו.</a:t>
            </a:r>
          </a:p>
        </p:txBody>
      </p:sp>
      <p:sp>
        <p:nvSpPr>
          <p:cNvPr id="9" name="TextBox 8"/>
          <p:cNvSpPr txBox="1"/>
          <p:nvPr/>
        </p:nvSpPr>
        <p:spPr>
          <a:xfrm>
            <a:off x="6435725" y="4311650"/>
            <a:ext cx="4578350" cy="482600"/>
          </a:xfrm>
          <a:prstGeom prst="rect">
            <a:avLst/>
          </a:prstGeom>
          <a:noFill/>
        </p:spPr>
        <p:txBody>
          <a:bodyPr wrap="square" lIns="0" rIns="0" tIns="0" bIns="0" anchor="t"/>
          <a:lstStyle/>
          <a:p>
            <a:pPr algn="r" rtl="1">
              <a:lnSpc>
                <a:spcPts val="3800"/>
              </a:lnSpc>
            </a:pPr>
            <a:r>
              <a:rPr sz="2800" b="0" i="0" lang="he-IL">
                <a:solidFill>
                  <a:srgbClr val="2F6E7A"/>
                </a:solidFill>
                <a:latin typeface="Suez One"/>
                <a:cs typeface="Suez One"/>
                <a:ea typeface="Suez One"/>
              </a:rPr>
              <a:t>יהודה</a:t>
            </a:r>
          </a:p>
        </p:txBody>
      </p:sp>
      <p:sp>
        <p:nvSpPr>
          <p:cNvPr id="10" name="TextBox 9"/>
          <p:cNvSpPr txBox="1"/>
          <p:nvPr/>
        </p:nvSpPr>
        <p:spPr>
          <a:xfrm>
            <a:off x="6435725" y="4870450"/>
            <a:ext cx="4578350" cy="996950"/>
          </a:xfrm>
          <a:prstGeom prst="rect">
            <a:avLst/>
          </a:prstGeom>
          <a:noFill/>
        </p:spPr>
        <p:txBody>
          <a:bodyPr wrap="square" lIns="0" rIns="0" tIns="0" bIns="0" anchor="t"/>
          <a:lstStyle/>
          <a:p>
            <a:pPr algn="r" rtl="1">
              <a:lnSpc>
                <a:spcPts val="2565"/>
              </a:lnSpc>
            </a:pPr>
            <a:r>
              <a:rPr sz="1900" b="0" i="0" lang="he-IL">
                <a:solidFill>
                  <a:srgbClr val="2B2117"/>
                </a:solidFill>
                <a:latin typeface="Alef"/>
                <a:cs typeface="Alef"/>
                <a:ea typeface="Alef"/>
              </a:rPr>
              <a:t>העורך מעיד שהכול קורה מחמת אף ה׳ על ירושלים ויהודה.</a:t>
            </a:r>
          </a:p>
        </p:txBody>
      </p:sp>
      <p:sp>
        <p:nvSpPr>
          <p:cNvPr id="11" name="TextBox 10"/>
          <p:cNvSpPr txBox="1"/>
          <p:nvPr/>
        </p:nvSpPr>
        <p:spPr>
          <a:xfrm>
            <a:off x="1177925" y="4311650"/>
            <a:ext cx="4578350" cy="482600"/>
          </a:xfrm>
          <a:prstGeom prst="rect">
            <a:avLst/>
          </a:prstGeom>
          <a:noFill/>
        </p:spPr>
        <p:txBody>
          <a:bodyPr wrap="square" lIns="0" rIns="0" tIns="0" bIns="0" anchor="t"/>
          <a:lstStyle/>
          <a:p>
            <a:pPr algn="r" rtl="1">
              <a:lnSpc>
                <a:spcPts val="3800"/>
              </a:lnSpc>
            </a:pPr>
            <a:r>
              <a:rPr sz="2800" b="0" i="0" lang="he-IL">
                <a:solidFill>
                  <a:srgbClr val="2F6E7A"/>
                </a:solidFill>
                <a:latin typeface="Suez One"/>
                <a:cs typeface="Suez One"/>
                <a:ea typeface="Suez One"/>
              </a:rPr>
              <a:t>מנשה</a:t>
            </a:r>
          </a:p>
        </p:txBody>
      </p:sp>
      <p:sp>
        <p:nvSpPr>
          <p:cNvPr id="12" name="TextBox 11"/>
          <p:cNvSpPr txBox="1"/>
          <p:nvPr/>
        </p:nvSpPr>
        <p:spPr>
          <a:xfrm>
            <a:off x="1177925" y="4870450"/>
            <a:ext cx="4578350" cy="996950"/>
          </a:xfrm>
          <a:prstGeom prst="rect">
            <a:avLst/>
          </a:prstGeom>
          <a:noFill/>
        </p:spPr>
        <p:txBody>
          <a:bodyPr wrap="square" lIns="0" rIns="0" tIns="0" bIns="0" anchor="t"/>
          <a:lstStyle/>
          <a:p>
            <a:pPr algn="r" rtl="1">
              <a:lnSpc>
                <a:spcPts val="2565"/>
              </a:lnSpc>
            </a:pPr>
            <a:r>
              <a:rPr sz="1900" b="0" i="0" lang="he-IL">
                <a:solidFill>
                  <a:srgbClr val="2B2117"/>
                </a:solidFill>
                <a:latin typeface="Alef"/>
                <a:cs typeface="Alef"/>
                <a:ea typeface="Alef"/>
              </a:rPr>
              <a:t>העורך מייחס את הפורענות לחטאי מנשה ולדם הנקי ששפך.</a:t>
            </a:r>
          </a:p>
        </p:txBody>
      </p:sp>
      <p:sp>
        <p:nvSpPr>
          <p:cNvPr id="13" name="TextBox 12"/>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B2117"/>
                </a:solidFill>
                <a:latin typeface="Alef"/>
                <a:cs typeface="Alef"/>
                <a:ea typeface="Alef"/>
              </a:rPr>
              <a:t>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482600"/>
            <a:ext cx="10988040" cy="304800"/>
          </a:xfrm>
          <a:prstGeom prst="rect">
            <a:avLst/>
          </a:prstGeom>
          <a:noFill/>
        </p:spPr>
        <p:txBody>
          <a:bodyPr wrap="square" lIns="0" rIns="0" tIns="0" bIns="0" anchor="t"/>
          <a:lstStyle/>
          <a:p>
            <a:pPr algn="ctr" rtl="1">
              <a:lnSpc>
                <a:spcPts val="2400"/>
              </a:lnSpc>
            </a:pPr>
            <a:r>
              <a:rPr sz="1700" b="0" i="0" lang="he-IL">
                <a:solidFill>
                  <a:srgbClr val="B5523B"/>
                </a:solidFill>
                <a:latin typeface="Suez One"/>
                <a:cs typeface="Suez One"/>
                <a:ea typeface="Suez One"/>
              </a:rPr>
              <a:t>רקע</a:t>
            </a:r>
          </a:p>
        </p:txBody>
      </p:sp>
      <p:sp>
        <p:nvSpPr>
          <p:cNvPr id="4" name="TextBox 3"/>
          <p:cNvSpPr txBox="1"/>
          <p:nvPr/>
        </p:nvSpPr>
        <p:spPr>
          <a:xfrm>
            <a:off x="601980" y="787400"/>
            <a:ext cx="10988040" cy="762000"/>
          </a:xfrm>
          <a:prstGeom prst="rect">
            <a:avLst/>
          </a:prstGeom>
          <a:noFill/>
        </p:spPr>
        <p:txBody>
          <a:bodyPr wrap="square" lIns="0" rIns="0" tIns="0" bIns="0" anchor="t"/>
          <a:lstStyle/>
          <a:p>
            <a:pPr algn="ctr" rtl="1">
              <a:lnSpc>
                <a:spcPts val="6000"/>
              </a:lnSpc>
            </a:pPr>
            <a:r>
              <a:rPr sz="4500" b="0" i="0" lang="he-IL">
                <a:solidFill>
                  <a:srgbClr val="3A2C1C"/>
                </a:solidFill>
                <a:latin typeface="Suez One"/>
                <a:cs typeface="Suez One"/>
                <a:ea typeface="Suez One"/>
              </a:rPr>
              <a:t>רצף האירועים</a:t>
            </a:r>
          </a:p>
        </p:txBody>
      </p:sp>
      <p:sp>
        <p:nvSpPr>
          <p:cNvPr id="5" name="TextBox 4"/>
          <p:cNvSpPr txBox="1"/>
          <p:nvPr/>
        </p:nvSpPr>
        <p:spPr>
          <a:xfrm>
            <a:off x="9767887" y="2019300"/>
            <a:ext cx="533400" cy="482600"/>
          </a:xfrm>
          <a:prstGeom prst="rect">
            <a:avLst/>
          </a:prstGeom>
          <a:noFill/>
        </p:spPr>
        <p:txBody>
          <a:bodyPr wrap="square" lIns="0" rIns="0" tIns="0" bIns="0" anchor="t"/>
          <a:lstStyle/>
          <a:p>
            <a:pPr algn="ctr" rtl="1">
              <a:lnSpc>
                <a:spcPts val="3800"/>
              </a:lnSpc>
            </a:pPr>
            <a:r>
              <a:rPr sz="2100" b="0" i="0" lang="he-IL">
                <a:solidFill>
                  <a:srgbClr val="EFE3C8"/>
                </a:solidFill>
                <a:latin typeface="Suez One"/>
                <a:cs typeface="Suez One"/>
                <a:ea typeface="Suez One"/>
              </a:rPr>
              <a:t>1</a:t>
            </a:r>
          </a:p>
        </p:txBody>
      </p:sp>
      <p:sp>
        <p:nvSpPr>
          <p:cNvPr id="6" name="TextBox 5"/>
          <p:cNvSpPr txBox="1"/>
          <p:nvPr/>
        </p:nvSpPr>
        <p:spPr>
          <a:xfrm>
            <a:off x="9002823" y="2578100"/>
            <a:ext cx="2063527" cy="1085850"/>
          </a:xfrm>
          <a:prstGeom prst="rect">
            <a:avLst/>
          </a:prstGeom>
          <a:noFill/>
        </p:spPr>
        <p:txBody>
          <a:bodyPr wrap="square" lIns="0" rIns="0" tIns="0" bIns="0" anchor="t"/>
          <a:lstStyle/>
          <a:p>
            <a:pPr algn="ctr" rtl="1">
              <a:lnSpc>
                <a:spcPts val="2340"/>
              </a:lnSpc>
            </a:pPr>
            <a:r>
              <a:rPr sz="1800" b="0" i="0" lang="he-IL">
                <a:solidFill>
                  <a:srgbClr val="2B2117"/>
                </a:solidFill>
                <a:latin typeface="Alef"/>
                <a:cs typeface="Alef"/>
                <a:ea typeface="Alef"/>
              </a:rPr>
              <a:t>יהויקים (פסוקים א׳–ז׳)</a:t>
            </a:r>
          </a:p>
        </p:txBody>
      </p:sp>
      <p:sp>
        <p:nvSpPr>
          <p:cNvPr id="7" name="TextBox 6"/>
          <p:cNvSpPr txBox="1"/>
          <p:nvPr/>
        </p:nvSpPr>
        <p:spPr>
          <a:xfrm>
            <a:off x="7142162" y="2019300"/>
            <a:ext cx="533400" cy="482600"/>
          </a:xfrm>
          <a:prstGeom prst="rect">
            <a:avLst/>
          </a:prstGeom>
          <a:noFill/>
        </p:spPr>
        <p:txBody>
          <a:bodyPr wrap="square" lIns="0" rIns="0" tIns="0" bIns="0" anchor="t"/>
          <a:lstStyle/>
          <a:p>
            <a:pPr algn="ctr" rtl="1">
              <a:lnSpc>
                <a:spcPts val="3800"/>
              </a:lnSpc>
            </a:pPr>
            <a:r>
              <a:rPr sz="2100" b="0" i="0" lang="he-IL">
                <a:solidFill>
                  <a:srgbClr val="EFE3C8"/>
                </a:solidFill>
                <a:latin typeface="Suez One"/>
                <a:cs typeface="Suez One"/>
                <a:ea typeface="Suez One"/>
              </a:rPr>
              <a:t>2</a:t>
            </a:r>
          </a:p>
        </p:txBody>
      </p:sp>
      <p:sp>
        <p:nvSpPr>
          <p:cNvPr id="8" name="TextBox 7"/>
          <p:cNvSpPr txBox="1"/>
          <p:nvPr/>
        </p:nvSpPr>
        <p:spPr>
          <a:xfrm>
            <a:off x="6377098" y="2578100"/>
            <a:ext cx="2063527" cy="1085850"/>
          </a:xfrm>
          <a:prstGeom prst="rect">
            <a:avLst/>
          </a:prstGeom>
          <a:noFill/>
        </p:spPr>
        <p:txBody>
          <a:bodyPr wrap="square" lIns="0" rIns="0" tIns="0" bIns="0" anchor="t"/>
          <a:lstStyle/>
          <a:p>
            <a:pPr algn="ctr" rtl="1">
              <a:lnSpc>
                <a:spcPts val="2340"/>
              </a:lnSpc>
            </a:pPr>
            <a:r>
              <a:rPr sz="1800" b="0" i="0" lang="he-IL">
                <a:solidFill>
                  <a:srgbClr val="2B2117"/>
                </a:solidFill>
                <a:latin typeface="Alef"/>
                <a:cs typeface="Alef"/>
                <a:ea typeface="Alef"/>
              </a:rPr>
              <a:t>יהויכין נכנע (פסוקים ח׳–י״ז)</a:t>
            </a:r>
          </a:p>
        </p:txBody>
      </p:sp>
      <p:sp>
        <p:nvSpPr>
          <p:cNvPr id="9" name="TextBox 8"/>
          <p:cNvSpPr txBox="1"/>
          <p:nvPr/>
        </p:nvSpPr>
        <p:spPr>
          <a:xfrm>
            <a:off x="4516437" y="2019300"/>
            <a:ext cx="533400" cy="482600"/>
          </a:xfrm>
          <a:prstGeom prst="rect">
            <a:avLst/>
          </a:prstGeom>
          <a:noFill/>
        </p:spPr>
        <p:txBody>
          <a:bodyPr wrap="square" lIns="0" rIns="0" tIns="0" bIns="0" anchor="t"/>
          <a:lstStyle/>
          <a:p>
            <a:pPr algn="ctr" rtl="1">
              <a:lnSpc>
                <a:spcPts val="3800"/>
              </a:lnSpc>
            </a:pPr>
            <a:r>
              <a:rPr sz="2100" b="0" i="0" lang="he-IL">
                <a:solidFill>
                  <a:srgbClr val="EFE3C8"/>
                </a:solidFill>
                <a:latin typeface="Suez One"/>
                <a:cs typeface="Suez One"/>
                <a:ea typeface="Suez One"/>
              </a:rPr>
              <a:t>3</a:t>
            </a:r>
          </a:p>
        </p:txBody>
      </p:sp>
      <p:sp>
        <p:nvSpPr>
          <p:cNvPr id="10" name="TextBox 9"/>
          <p:cNvSpPr txBox="1"/>
          <p:nvPr/>
        </p:nvSpPr>
        <p:spPr>
          <a:xfrm>
            <a:off x="3751373" y="2578100"/>
            <a:ext cx="2063527" cy="1085850"/>
          </a:xfrm>
          <a:prstGeom prst="rect">
            <a:avLst/>
          </a:prstGeom>
          <a:noFill/>
        </p:spPr>
        <p:txBody>
          <a:bodyPr wrap="square" lIns="0" rIns="0" tIns="0" bIns="0" anchor="t"/>
          <a:lstStyle/>
          <a:p>
            <a:pPr algn="ctr" rtl="1">
              <a:lnSpc>
                <a:spcPts val="2340"/>
              </a:lnSpc>
            </a:pPr>
            <a:r>
              <a:rPr sz="1800" b="0" i="0" lang="he-IL">
                <a:solidFill>
                  <a:srgbClr val="2B2117"/>
                </a:solidFill>
                <a:latin typeface="Alef"/>
                <a:cs typeface="Alef"/>
                <a:ea typeface="Alef"/>
              </a:rPr>
              <a:t>צדקיהו ומרד (פסוקים י״ח–כ׳)</a:t>
            </a:r>
          </a:p>
        </p:txBody>
      </p:sp>
      <p:sp>
        <p:nvSpPr>
          <p:cNvPr id="11" name="TextBox 10"/>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B2117"/>
                </a:solidFill>
                <a:latin typeface="Alef"/>
                <a:cs typeface="Alef"/>
                <a:ea typeface="Alef"/>
              </a:rPr>
              <a:t>4</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482600"/>
            <a:ext cx="10988040" cy="304800"/>
          </a:xfrm>
          <a:prstGeom prst="rect">
            <a:avLst/>
          </a:prstGeom>
          <a:noFill/>
        </p:spPr>
        <p:txBody>
          <a:bodyPr wrap="square" lIns="0" rIns="0" tIns="0" bIns="0" anchor="t"/>
          <a:lstStyle/>
          <a:p>
            <a:pPr algn="ctr" rtl="1">
              <a:lnSpc>
                <a:spcPts val="2400"/>
              </a:lnSpc>
            </a:pPr>
            <a:r>
              <a:rPr sz="1700" b="0" i="0" lang="he-IL">
                <a:solidFill>
                  <a:srgbClr val="B5523B"/>
                </a:solidFill>
                <a:latin typeface="Suez One"/>
                <a:cs typeface="Suez One"/>
                <a:ea typeface="Suez One"/>
              </a:rPr>
              <a:t>רקע</a:t>
            </a:r>
          </a:p>
        </p:txBody>
      </p:sp>
      <p:sp>
        <p:nvSpPr>
          <p:cNvPr id="4" name="TextBox 3"/>
          <p:cNvSpPr txBox="1"/>
          <p:nvPr/>
        </p:nvSpPr>
        <p:spPr>
          <a:xfrm>
            <a:off x="601980" y="787400"/>
            <a:ext cx="10988040" cy="762000"/>
          </a:xfrm>
          <a:prstGeom prst="rect">
            <a:avLst/>
          </a:prstGeom>
          <a:noFill/>
        </p:spPr>
        <p:txBody>
          <a:bodyPr wrap="square" lIns="0" rIns="0" tIns="0" bIns="0" anchor="t"/>
          <a:lstStyle/>
          <a:p>
            <a:pPr algn="ctr" rtl="1">
              <a:lnSpc>
                <a:spcPts val="6000"/>
              </a:lnSpc>
            </a:pPr>
            <a:r>
              <a:rPr sz="4500" b="0" i="0" lang="he-IL">
                <a:solidFill>
                  <a:srgbClr val="3A2C1C"/>
                </a:solidFill>
                <a:latin typeface="Suez One"/>
                <a:cs typeface="Suez One"/>
                <a:ea typeface="Suez One"/>
              </a:rPr>
              <a:t>מקום ההתרחשות</a:t>
            </a:r>
          </a:p>
        </p:txBody>
      </p:sp>
      <p:sp>
        <p:nvSpPr>
          <p:cNvPr id="5" name="TextBox 4"/>
          <p:cNvSpPr txBox="1"/>
          <p:nvPr/>
        </p:nvSpPr>
        <p:spPr>
          <a:xfrm>
            <a:off x="2052240" y="4379019"/>
            <a:ext cx="526454" cy="260350"/>
          </a:xfrm>
          <a:prstGeom prst="rect">
            <a:avLst/>
          </a:prstGeom>
          <a:noFill/>
        </p:spPr>
        <p:txBody>
          <a:bodyPr wrap="square" lIns="0" rIns="0" tIns="0" bIns="0" anchor="t"/>
          <a:lstStyle/>
          <a:p>
            <a:pPr algn="r" rtl="1">
              <a:lnSpc>
                <a:spcPts val="1800"/>
              </a:lnSpc>
            </a:pPr>
            <a:r>
              <a:rPr sz="1500" b="0" i="0" lang="he-IL">
                <a:solidFill>
                  <a:srgbClr val="EFE3C8"/>
                </a:solidFill>
                <a:latin typeface="Alef"/>
                <a:cs typeface="Alef"/>
                <a:ea typeface="Alef"/>
              </a:rPr>
              <a:t>מצרים</a:t>
            </a:r>
          </a:p>
        </p:txBody>
      </p:sp>
      <p:sp>
        <p:nvSpPr>
          <p:cNvPr id="6" name="TextBox 5"/>
          <p:cNvSpPr txBox="1"/>
          <p:nvPr/>
        </p:nvSpPr>
        <p:spPr>
          <a:xfrm>
            <a:off x="4758531" y="3034704"/>
            <a:ext cx="660995" cy="260350"/>
          </a:xfrm>
          <a:prstGeom prst="rect">
            <a:avLst/>
          </a:prstGeom>
          <a:noFill/>
        </p:spPr>
        <p:txBody>
          <a:bodyPr wrap="square" lIns="0" rIns="0" tIns="0" bIns="0" anchor="t"/>
          <a:lstStyle/>
          <a:p>
            <a:pPr algn="r" rtl="1">
              <a:lnSpc>
                <a:spcPts val="1800"/>
              </a:lnSpc>
            </a:pPr>
            <a:r>
              <a:rPr sz="1500" b="0" i="0" lang="he-IL">
                <a:solidFill>
                  <a:srgbClr val="EFE3C8"/>
                </a:solidFill>
                <a:latin typeface="Alef"/>
                <a:cs typeface="Alef"/>
                <a:ea typeface="Alef"/>
              </a:rPr>
              <a:t>ירושלים</a:t>
            </a:r>
          </a:p>
        </p:txBody>
      </p:sp>
      <p:sp>
        <p:nvSpPr>
          <p:cNvPr id="7" name="TextBox 6"/>
          <p:cNvSpPr txBox="1"/>
          <p:nvPr/>
        </p:nvSpPr>
        <p:spPr>
          <a:xfrm>
            <a:off x="4986833" y="3331467"/>
            <a:ext cx="434181" cy="260350"/>
          </a:xfrm>
          <a:prstGeom prst="rect">
            <a:avLst/>
          </a:prstGeom>
          <a:noFill/>
        </p:spPr>
        <p:txBody>
          <a:bodyPr wrap="square" lIns="0" rIns="0" tIns="0" bIns="0" anchor="t"/>
          <a:lstStyle/>
          <a:p>
            <a:pPr algn="r" rtl="1">
              <a:lnSpc>
                <a:spcPts val="1800"/>
              </a:lnSpc>
            </a:pPr>
            <a:r>
              <a:rPr sz="1500" b="0" i="0" lang="he-IL">
                <a:solidFill>
                  <a:srgbClr val="EFE3C8"/>
                </a:solidFill>
                <a:latin typeface="Alef"/>
                <a:cs typeface="Alef"/>
                <a:ea typeface="Alef"/>
              </a:rPr>
              <a:t>מואב</a:t>
            </a:r>
          </a:p>
        </p:txBody>
      </p:sp>
      <p:sp>
        <p:nvSpPr>
          <p:cNvPr id="8" name="TextBox 7"/>
          <p:cNvSpPr txBox="1"/>
          <p:nvPr/>
        </p:nvSpPr>
        <p:spPr>
          <a:xfrm>
            <a:off x="5083571" y="2904331"/>
            <a:ext cx="384968" cy="260350"/>
          </a:xfrm>
          <a:prstGeom prst="rect">
            <a:avLst/>
          </a:prstGeom>
          <a:noFill/>
        </p:spPr>
        <p:txBody>
          <a:bodyPr wrap="square" lIns="0" rIns="0" tIns="0" bIns="0" anchor="t"/>
          <a:lstStyle/>
          <a:p>
            <a:pPr algn="r" rtl="1">
              <a:lnSpc>
                <a:spcPts val="1800"/>
              </a:lnSpc>
            </a:pPr>
            <a:r>
              <a:rPr sz="1500" b="0" i="0" lang="he-IL">
                <a:solidFill>
                  <a:srgbClr val="EFE3C8"/>
                </a:solidFill>
                <a:latin typeface="Alef"/>
                <a:cs typeface="Alef"/>
                <a:ea typeface="Alef"/>
              </a:rPr>
              <a:t>עמון</a:t>
            </a:r>
          </a:p>
        </p:txBody>
      </p:sp>
      <p:sp>
        <p:nvSpPr>
          <p:cNvPr id="9" name="TextBox 8"/>
          <p:cNvSpPr txBox="1"/>
          <p:nvPr/>
        </p:nvSpPr>
        <p:spPr>
          <a:xfrm>
            <a:off x="5696585" y="1841500"/>
            <a:ext cx="5624830" cy="4381500"/>
          </a:xfrm>
          <a:prstGeom prst="rect">
            <a:avLst/>
          </a:prstGeom>
          <a:noFill/>
        </p:spPr>
        <p:txBody>
          <a:bodyPr wrap="square" lIns="0" rIns="0" tIns="0" bIns="0" anchor="t"/>
          <a:lstStyle/>
          <a:p>
            <a:pPr algn="r" rtl="1">
              <a:lnSpc>
                <a:spcPts val="4160"/>
              </a:lnSpc>
            </a:pPr>
            <a:r>
              <a:rPr sz="2600" b="0" i="0" lang="he-IL">
                <a:solidFill>
                  <a:srgbClr val="2B2117"/>
                </a:solidFill>
                <a:latin typeface="Alef"/>
                <a:cs typeface="Alef"/>
                <a:ea typeface="Alef"/>
              </a:rPr>
              <a:t>📍 מצרים</a:t>
            </a:r>
          </a:p>
          <a:p>
            <a:pPr algn="r" rtl="1">
              <a:lnSpc>
                <a:spcPts val="4160"/>
              </a:lnSpc>
            </a:pPr>
            <a:r>
              <a:rPr sz="2600" b="0" i="0" lang="he-IL">
                <a:solidFill>
                  <a:srgbClr val="2B2117"/>
                </a:solidFill>
                <a:latin typeface="Alef"/>
                <a:cs typeface="Alef"/>
                <a:ea typeface="Alef"/>
              </a:rPr>
              <a:t>📍 ירושלים</a:t>
            </a:r>
          </a:p>
          <a:p>
            <a:pPr algn="r" rtl="1">
              <a:lnSpc>
                <a:spcPts val="4160"/>
              </a:lnSpc>
            </a:pPr>
            <a:r>
              <a:rPr sz="2600" b="0" i="0" lang="he-IL">
                <a:solidFill>
                  <a:srgbClr val="2B2117"/>
                </a:solidFill>
                <a:latin typeface="Alef"/>
                <a:cs typeface="Alef"/>
                <a:ea typeface="Alef"/>
              </a:rPr>
              <a:t>📍 מואב</a:t>
            </a:r>
          </a:p>
          <a:p>
            <a:pPr algn="r" rtl="1">
              <a:lnSpc>
                <a:spcPts val="4160"/>
              </a:lnSpc>
            </a:pPr>
            <a:r>
              <a:rPr sz="2600" b="0" i="0" lang="he-IL">
                <a:solidFill>
                  <a:srgbClr val="2B2117"/>
                </a:solidFill>
                <a:latin typeface="Alef"/>
                <a:cs typeface="Alef"/>
                <a:ea typeface="Alef"/>
              </a:rPr>
              <a:t>📍 עמון</a:t>
            </a:r>
          </a:p>
        </p:txBody>
      </p:sp>
      <p:sp>
        <p:nvSpPr>
          <p:cNvPr id="10" name="TextBox 9"/>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B2117"/>
                </a:solidFill>
                <a:latin typeface="Alef"/>
                <a:cs typeface="Alef"/>
                <a:ea typeface="Alef"/>
              </a:rPr>
              <a:t>5</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6.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482600"/>
            <a:ext cx="10988040" cy="304800"/>
          </a:xfrm>
          <a:prstGeom prst="rect">
            <a:avLst/>
          </a:prstGeom>
          <a:noFill/>
        </p:spPr>
        <p:txBody>
          <a:bodyPr wrap="square" lIns="0" rIns="0" tIns="0" bIns="0" anchor="t"/>
          <a:lstStyle/>
          <a:p>
            <a:pPr algn="ctr" rtl="1">
              <a:lnSpc>
                <a:spcPts val="2400"/>
              </a:lnSpc>
            </a:pPr>
            <a:r>
              <a:rPr sz="1700" b="0" i="0" lang="he-IL">
                <a:solidFill>
                  <a:srgbClr val="B5523B"/>
                </a:solidFill>
                <a:latin typeface="Suez One"/>
                <a:cs typeface="Suez One"/>
                <a:ea typeface="Suez One"/>
              </a:rPr>
              <a:t>קוראים בפסוקים · 1/4</a:t>
            </a:r>
          </a:p>
        </p:txBody>
      </p:sp>
      <p:sp>
        <p:nvSpPr>
          <p:cNvPr id="4" name="TextBox 3"/>
          <p:cNvSpPr txBox="1"/>
          <p:nvPr/>
        </p:nvSpPr>
        <p:spPr>
          <a:xfrm>
            <a:off x="601980" y="787400"/>
            <a:ext cx="10988040" cy="762000"/>
          </a:xfrm>
          <a:prstGeom prst="rect">
            <a:avLst/>
          </a:prstGeom>
          <a:noFill/>
        </p:spPr>
        <p:txBody>
          <a:bodyPr wrap="square" lIns="0" rIns="0" tIns="0" bIns="0" anchor="t"/>
          <a:lstStyle/>
          <a:p>
            <a:pPr algn="ctr" rtl="1">
              <a:lnSpc>
                <a:spcPts val="6000"/>
              </a:lnSpc>
            </a:pPr>
            <a:r>
              <a:rPr sz="4500" b="0" i="0" lang="he-IL">
                <a:solidFill>
                  <a:srgbClr val="3A2C1C"/>
                </a:solidFill>
                <a:latin typeface="Suez One"/>
                <a:cs typeface="Suez One"/>
                <a:ea typeface="Suez One"/>
              </a:rPr>
              <a:t>מלכים ב כ"ד, ג'</a:t>
            </a:r>
          </a:p>
        </p:txBody>
      </p:sp>
      <p:sp>
        <p:nvSpPr>
          <p:cNvPr id="5" name="TextBox 4"/>
          <p:cNvSpPr txBox="1"/>
          <p:nvPr/>
        </p:nvSpPr>
        <p:spPr>
          <a:xfrm>
            <a:off x="1308354" y="2708275"/>
            <a:ext cx="9575292" cy="1822450"/>
          </a:xfrm>
          <a:prstGeom prst="rect">
            <a:avLst/>
          </a:prstGeom>
          <a:noFill/>
        </p:spPr>
        <p:txBody>
          <a:bodyPr wrap="square" lIns="0" rIns="0" tIns="0" bIns="0" anchor="t"/>
          <a:lstStyle/>
          <a:p>
            <a:pPr algn="ctr" rtl="1">
              <a:lnSpc>
                <a:spcPts val="7175"/>
              </a:lnSpc>
            </a:pPr>
            <a:r>
              <a:rPr sz="4100" b="1" i="0" lang="he-IL">
                <a:solidFill>
                  <a:srgbClr val="B5523B"/>
                </a:solidFill>
                <a:latin typeface="Frank Ruhl Libre"/>
                <a:cs typeface="Frank Ruhl Libre"/>
                <a:ea typeface="Frank Ruhl Libre"/>
              </a:rPr>
              <a:t>אַךְ עַל־פִּי ה'</a:t>
            </a:r>
            <a:r>
              <a:rPr sz="4100" b="0" i="0" lang="he-IL">
                <a:solidFill>
                  <a:srgbClr val="2B2117"/>
                </a:solidFill>
                <a:latin typeface="Frank Ruhl Libre"/>
                <a:cs typeface="Frank Ruhl Libre"/>
                <a:ea typeface="Frank Ruhl Libre"/>
              </a:rPr>
              <a:t> הָיְתָה בִּיהוּדָה לְהָסִיר מֵעַל פָּנָיו בְּחַטֹּאת מְנַשֶּׁה כְּכֹל אֲשֶׁר עָשָׂה</a:t>
            </a:r>
          </a:p>
        </p:txBody>
      </p:sp>
      <p:sp>
        <p:nvSpPr>
          <p:cNvPr id="6" name="TextBox 5"/>
          <p:cNvSpPr txBox="1"/>
          <p:nvPr/>
        </p:nvSpPr>
        <p:spPr>
          <a:xfrm>
            <a:off x="1059815" y="5524500"/>
            <a:ext cx="10072370" cy="698500"/>
          </a:xfrm>
          <a:prstGeom prst="rect">
            <a:avLst/>
          </a:prstGeom>
          <a:noFill/>
        </p:spPr>
        <p:txBody>
          <a:bodyPr wrap="square" lIns="0" rIns="0" tIns="0" bIns="0" anchor="ctr"/>
          <a:lstStyle/>
          <a:p>
            <a:pPr algn="r" rtl="1">
              <a:lnSpc>
                <a:spcPts val="2295"/>
              </a:lnSpc>
            </a:pPr>
            <a:r>
              <a:rPr sz="1700" b="0" i="0" lang="he-IL">
                <a:solidFill>
                  <a:srgbClr val="EFE3C8"/>
                </a:solidFill>
                <a:latin typeface="Alef"/>
                <a:cs typeface="Alef"/>
                <a:ea typeface="Alef"/>
              </a:rPr>
              <a:t>לפי טקסטולוגיה, יהויקים (609 עד 597) היה תחילה כפוף למצרים, ואחר כך כפוף לנבוכדנאצר מלך בבל שלוש שנים.</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B2117"/>
                </a:solidFill>
                <a:latin typeface="Alef"/>
                <a:cs typeface="Alef"/>
                <a:ea typeface="Alef"/>
              </a:rPr>
              <a:t>6</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6.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482600"/>
            <a:ext cx="10988040" cy="304800"/>
          </a:xfrm>
          <a:prstGeom prst="rect">
            <a:avLst/>
          </a:prstGeom>
          <a:noFill/>
        </p:spPr>
        <p:txBody>
          <a:bodyPr wrap="square" lIns="0" rIns="0" tIns="0" bIns="0" anchor="t"/>
          <a:lstStyle/>
          <a:p>
            <a:pPr algn="ctr" rtl="1">
              <a:lnSpc>
                <a:spcPts val="2400"/>
              </a:lnSpc>
            </a:pPr>
            <a:r>
              <a:rPr sz="1700" b="0" i="0" lang="he-IL">
                <a:solidFill>
                  <a:srgbClr val="B5523B"/>
                </a:solidFill>
                <a:latin typeface="Suez One"/>
                <a:cs typeface="Suez One"/>
                <a:ea typeface="Suez One"/>
              </a:rPr>
              <a:t>קוראים בפסוקים · 2/4</a:t>
            </a:r>
          </a:p>
        </p:txBody>
      </p:sp>
      <p:sp>
        <p:nvSpPr>
          <p:cNvPr id="4" name="TextBox 3"/>
          <p:cNvSpPr txBox="1"/>
          <p:nvPr/>
        </p:nvSpPr>
        <p:spPr>
          <a:xfrm>
            <a:off x="601980" y="787400"/>
            <a:ext cx="10988040" cy="762000"/>
          </a:xfrm>
          <a:prstGeom prst="rect">
            <a:avLst/>
          </a:prstGeom>
          <a:noFill/>
        </p:spPr>
        <p:txBody>
          <a:bodyPr wrap="square" lIns="0" rIns="0" tIns="0" bIns="0" anchor="t"/>
          <a:lstStyle/>
          <a:p>
            <a:pPr algn="ctr" rtl="1">
              <a:lnSpc>
                <a:spcPts val="6000"/>
              </a:lnSpc>
            </a:pPr>
            <a:r>
              <a:rPr sz="4500" b="0" i="0" lang="he-IL">
                <a:solidFill>
                  <a:srgbClr val="3A2C1C"/>
                </a:solidFill>
                <a:latin typeface="Suez One"/>
                <a:cs typeface="Suez One"/>
                <a:ea typeface="Suez One"/>
              </a:rPr>
              <a:t>מלכים ב כ"ד, ט'</a:t>
            </a:r>
          </a:p>
        </p:txBody>
      </p:sp>
      <p:sp>
        <p:nvSpPr>
          <p:cNvPr id="5" name="TextBox 4"/>
          <p:cNvSpPr txBox="1"/>
          <p:nvPr/>
        </p:nvSpPr>
        <p:spPr>
          <a:xfrm>
            <a:off x="1308354" y="3163887"/>
            <a:ext cx="9575292" cy="911225"/>
          </a:xfrm>
          <a:prstGeom prst="rect">
            <a:avLst/>
          </a:prstGeom>
          <a:noFill/>
        </p:spPr>
        <p:txBody>
          <a:bodyPr wrap="square" lIns="0" rIns="0" tIns="0" bIns="0" anchor="t"/>
          <a:lstStyle/>
          <a:p>
            <a:pPr algn="ctr" rtl="1">
              <a:lnSpc>
                <a:spcPts val="7175"/>
              </a:lnSpc>
            </a:pPr>
            <a:r>
              <a:rPr sz="4100" b="1" i="0" lang="he-IL">
                <a:solidFill>
                  <a:srgbClr val="B5523B"/>
                </a:solidFill>
                <a:latin typeface="Frank Ruhl Libre"/>
                <a:cs typeface="Frank Ruhl Libre"/>
                <a:ea typeface="Frank Ruhl Libre"/>
              </a:rPr>
              <a:t>וַיַּעַשׂ הָרַע בְּעֵינֵי ה'</a:t>
            </a:r>
            <a:r>
              <a:rPr sz="4100" b="0" i="0" lang="he-IL">
                <a:solidFill>
                  <a:srgbClr val="2B2117"/>
                </a:solidFill>
                <a:latin typeface="Frank Ruhl Libre"/>
                <a:cs typeface="Frank Ruhl Libre"/>
                <a:ea typeface="Frank Ruhl Libre"/>
              </a:rPr>
              <a:t> כְּכֹל אֲשֶׁר־עָשָׂה אָבִיו</a:t>
            </a:r>
          </a:p>
        </p:txBody>
      </p:sp>
      <p:sp>
        <p:nvSpPr>
          <p:cNvPr id="6" name="TextBox 5"/>
          <p:cNvSpPr txBox="1"/>
          <p:nvPr/>
        </p:nvSpPr>
        <p:spPr>
          <a:xfrm>
            <a:off x="1059815" y="5524500"/>
            <a:ext cx="10072370" cy="698500"/>
          </a:xfrm>
          <a:prstGeom prst="rect">
            <a:avLst/>
          </a:prstGeom>
          <a:noFill/>
        </p:spPr>
        <p:txBody>
          <a:bodyPr wrap="square" lIns="0" rIns="0" tIns="0" bIns="0" anchor="ctr"/>
          <a:lstStyle/>
          <a:p>
            <a:pPr algn="r" rtl="1">
              <a:lnSpc>
                <a:spcPts val="2295"/>
              </a:lnSpc>
            </a:pPr>
            <a:r>
              <a:rPr sz="1700" b="0" i="0" lang="he-IL">
                <a:solidFill>
                  <a:srgbClr val="EFE3C8"/>
                </a:solidFill>
                <a:latin typeface="Alef"/>
                <a:cs typeface="Alef"/>
                <a:ea typeface="Alef"/>
              </a:rPr>
              <a:t>יהויכין, בן שמונה עשרה, מלך שלושה חודשים בירושלים.</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B2117"/>
                </a:solidFill>
                <a:latin typeface="Alef"/>
                <a:cs typeface="Alef"/>
                <a:ea typeface="Alef"/>
              </a:rPr>
              <a:t>7</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6.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482600"/>
            <a:ext cx="10988040" cy="304800"/>
          </a:xfrm>
          <a:prstGeom prst="rect">
            <a:avLst/>
          </a:prstGeom>
          <a:noFill/>
        </p:spPr>
        <p:txBody>
          <a:bodyPr wrap="square" lIns="0" rIns="0" tIns="0" bIns="0" anchor="t"/>
          <a:lstStyle/>
          <a:p>
            <a:pPr algn="ctr" rtl="1">
              <a:lnSpc>
                <a:spcPts val="2400"/>
              </a:lnSpc>
            </a:pPr>
            <a:r>
              <a:rPr sz="1700" b="0" i="0" lang="he-IL">
                <a:solidFill>
                  <a:srgbClr val="B5523B"/>
                </a:solidFill>
                <a:latin typeface="Suez One"/>
                <a:cs typeface="Suez One"/>
                <a:ea typeface="Suez One"/>
              </a:rPr>
              <a:t>קוראים בפסוקים · 3/4</a:t>
            </a:r>
          </a:p>
        </p:txBody>
      </p:sp>
      <p:sp>
        <p:nvSpPr>
          <p:cNvPr id="4" name="TextBox 3"/>
          <p:cNvSpPr txBox="1"/>
          <p:nvPr/>
        </p:nvSpPr>
        <p:spPr>
          <a:xfrm>
            <a:off x="601980" y="787400"/>
            <a:ext cx="10988040" cy="762000"/>
          </a:xfrm>
          <a:prstGeom prst="rect">
            <a:avLst/>
          </a:prstGeom>
          <a:noFill/>
        </p:spPr>
        <p:txBody>
          <a:bodyPr wrap="square" lIns="0" rIns="0" tIns="0" bIns="0" anchor="t"/>
          <a:lstStyle/>
          <a:p>
            <a:pPr algn="ctr" rtl="1">
              <a:lnSpc>
                <a:spcPts val="6000"/>
              </a:lnSpc>
            </a:pPr>
            <a:r>
              <a:rPr sz="4500" b="0" i="0" lang="he-IL">
                <a:solidFill>
                  <a:srgbClr val="3A2C1C"/>
                </a:solidFill>
                <a:latin typeface="Suez One"/>
                <a:cs typeface="Suez One"/>
                <a:ea typeface="Suez One"/>
              </a:rPr>
              <a:t>מלכים ב כ"ד, י"ט</a:t>
            </a:r>
          </a:p>
        </p:txBody>
      </p:sp>
      <p:sp>
        <p:nvSpPr>
          <p:cNvPr id="5" name="TextBox 4"/>
          <p:cNvSpPr txBox="1"/>
          <p:nvPr/>
        </p:nvSpPr>
        <p:spPr>
          <a:xfrm>
            <a:off x="1308354" y="3163887"/>
            <a:ext cx="9575292" cy="911225"/>
          </a:xfrm>
          <a:prstGeom prst="rect">
            <a:avLst/>
          </a:prstGeom>
          <a:noFill/>
        </p:spPr>
        <p:txBody>
          <a:bodyPr wrap="square" lIns="0" rIns="0" tIns="0" bIns="0" anchor="t"/>
          <a:lstStyle/>
          <a:p>
            <a:pPr algn="ctr" rtl="1">
              <a:lnSpc>
                <a:spcPts val="7175"/>
              </a:lnSpc>
            </a:pPr>
            <a:r>
              <a:rPr sz="4100" b="0" i="0" lang="he-IL">
                <a:solidFill>
                  <a:srgbClr val="2B2117"/>
                </a:solidFill>
                <a:latin typeface="Frank Ruhl Libre"/>
                <a:cs typeface="Frank Ruhl Libre"/>
                <a:ea typeface="Frank Ruhl Libre"/>
              </a:rPr>
              <a:t>וַיַּעַשׂ הָרַע בְּעֵינֵי ה' </a:t>
            </a:r>
            <a:r>
              <a:rPr sz="4100" b="1" i="0" lang="he-IL">
                <a:solidFill>
                  <a:srgbClr val="B5523B"/>
                </a:solidFill>
                <a:latin typeface="Frank Ruhl Libre"/>
                <a:cs typeface="Frank Ruhl Libre"/>
                <a:ea typeface="Frank Ruhl Libre"/>
              </a:rPr>
              <a:t>כְּכֹל אֲשֶׁר־עָשָׂה יְהוֹיָקִים</a:t>
            </a:r>
          </a:p>
        </p:txBody>
      </p:sp>
      <p:sp>
        <p:nvSpPr>
          <p:cNvPr id="6" name="TextBox 5"/>
          <p:cNvSpPr txBox="1"/>
          <p:nvPr/>
        </p:nvSpPr>
        <p:spPr>
          <a:xfrm>
            <a:off x="1059815" y="5524500"/>
            <a:ext cx="10072370" cy="698500"/>
          </a:xfrm>
          <a:prstGeom prst="rect">
            <a:avLst/>
          </a:prstGeom>
          <a:noFill/>
        </p:spPr>
        <p:txBody>
          <a:bodyPr wrap="square" lIns="0" rIns="0" tIns="0" bIns="0" anchor="ctr"/>
          <a:lstStyle/>
          <a:p>
            <a:pPr algn="r" rtl="1">
              <a:lnSpc>
                <a:spcPts val="2295"/>
              </a:lnSpc>
            </a:pPr>
            <a:r>
              <a:rPr sz="1700" b="0" i="0" lang="he-IL">
                <a:solidFill>
                  <a:srgbClr val="EFE3C8"/>
                </a:solidFill>
                <a:latin typeface="Alef"/>
                <a:cs typeface="Alef"/>
                <a:ea typeface="Alef"/>
              </a:rPr>
              <a:t>צדקיהו היה בן עשרים ואחת כשמלך, ומלך אחת עשרה שנה.</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B2117"/>
                </a:solidFill>
                <a:latin typeface="Alef"/>
                <a:cs typeface="Alef"/>
                <a:ea typeface="Alef"/>
              </a:rPr>
              <a:t>8</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6.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482600"/>
            <a:ext cx="10988040" cy="304800"/>
          </a:xfrm>
          <a:prstGeom prst="rect">
            <a:avLst/>
          </a:prstGeom>
          <a:noFill/>
        </p:spPr>
        <p:txBody>
          <a:bodyPr wrap="square" lIns="0" rIns="0" tIns="0" bIns="0" anchor="t"/>
          <a:lstStyle/>
          <a:p>
            <a:pPr algn="ctr" rtl="1">
              <a:lnSpc>
                <a:spcPts val="2400"/>
              </a:lnSpc>
            </a:pPr>
            <a:r>
              <a:rPr sz="1700" b="0" i="0" lang="he-IL">
                <a:solidFill>
                  <a:srgbClr val="B5523B"/>
                </a:solidFill>
                <a:latin typeface="Suez One"/>
                <a:cs typeface="Suez One"/>
                <a:ea typeface="Suez One"/>
              </a:rPr>
              <a:t>קוראים בפסוקים · 4/4</a:t>
            </a:r>
          </a:p>
        </p:txBody>
      </p:sp>
      <p:sp>
        <p:nvSpPr>
          <p:cNvPr id="4" name="TextBox 3"/>
          <p:cNvSpPr txBox="1"/>
          <p:nvPr/>
        </p:nvSpPr>
        <p:spPr>
          <a:xfrm>
            <a:off x="601980" y="787400"/>
            <a:ext cx="10988040" cy="762000"/>
          </a:xfrm>
          <a:prstGeom prst="rect">
            <a:avLst/>
          </a:prstGeom>
          <a:noFill/>
        </p:spPr>
        <p:txBody>
          <a:bodyPr wrap="square" lIns="0" rIns="0" tIns="0" bIns="0" anchor="t"/>
          <a:lstStyle/>
          <a:p>
            <a:pPr algn="ctr" rtl="1">
              <a:lnSpc>
                <a:spcPts val="6000"/>
              </a:lnSpc>
            </a:pPr>
            <a:r>
              <a:rPr sz="4500" b="0" i="0" lang="he-IL">
                <a:solidFill>
                  <a:srgbClr val="3A2C1C"/>
                </a:solidFill>
                <a:latin typeface="Suez One"/>
                <a:cs typeface="Suez One"/>
                <a:ea typeface="Suez One"/>
              </a:rPr>
              <a:t>מלכים ב כ"ד, א'</a:t>
            </a:r>
          </a:p>
        </p:txBody>
      </p:sp>
      <p:sp>
        <p:nvSpPr>
          <p:cNvPr id="5" name="TextBox 4"/>
          <p:cNvSpPr txBox="1"/>
          <p:nvPr/>
        </p:nvSpPr>
        <p:spPr>
          <a:xfrm>
            <a:off x="1308354" y="2708275"/>
            <a:ext cx="9575292" cy="1822450"/>
          </a:xfrm>
          <a:prstGeom prst="rect">
            <a:avLst/>
          </a:prstGeom>
          <a:noFill/>
        </p:spPr>
        <p:txBody>
          <a:bodyPr wrap="square" lIns="0" rIns="0" tIns="0" bIns="0" anchor="t"/>
          <a:lstStyle/>
          <a:p>
            <a:pPr algn="ctr" rtl="1">
              <a:lnSpc>
                <a:spcPts val="7175"/>
              </a:lnSpc>
            </a:pPr>
            <a:r>
              <a:rPr sz="4100" b="1" i="0" lang="he-IL">
                <a:solidFill>
                  <a:srgbClr val="B5523B"/>
                </a:solidFill>
                <a:latin typeface="Frank Ruhl Libre"/>
                <a:cs typeface="Frank Ruhl Libre"/>
                <a:ea typeface="Frank Ruhl Libre"/>
              </a:rPr>
              <a:t>בְּיָמָיו עָלָה נְבֻכַדְנֶאצַּר מֶלֶךְ בָּבֶל וַיְהִי־לוֹ</a:t>
            </a:r>
            <a:r>
              <a:rPr sz="4100" b="0" i="0" lang="he-IL">
                <a:solidFill>
                  <a:srgbClr val="2B2117"/>
                </a:solidFill>
                <a:latin typeface="Frank Ruhl Libre"/>
                <a:cs typeface="Frank Ruhl Libre"/>
                <a:ea typeface="Frank Ruhl Libre"/>
              </a:rPr>
              <a:t> יְהוֹיָקִים עֶבֶד שָׁלֹשׁ שָׁנִים וַיָּשָׁב וַיִּמְרָד־בּוֹ</a:t>
            </a:r>
          </a:p>
        </p:txBody>
      </p:sp>
      <p:sp>
        <p:nvSpPr>
          <p:cNvPr id="6" name="TextBox 5"/>
          <p:cNvSpPr txBox="1"/>
          <p:nvPr/>
        </p:nvSpPr>
        <p:spPr>
          <a:xfrm>
            <a:off x="1059815" y="5524500"/>
            <a:ext cx="10072370" cy="698500"/>
          </a:xfrm>
          <a:prstGeom prst="rect">
            <a:avLst/>
          </a:prstGeom>
          <a:noFill/>
        </p:spPr>
        <p:txBody>
          <a:bodyPr wrap="square" lIns="0" rIns="0" tIns="0" bIns="0" anchor="ctr"/>
          <a:lstStyle/>
          <a:p>
            <a:pPr algn="r" rtl="1">
              <a:lnSpc>
                <a:spcPts val="2295"/>
              </a:lnSpc>
            </a:pPr>
            <a:r>
              <a:rPr sz="1700" b="0" i="0" lang="he-IL">
                <a:solidFill>
                  <a:srgbClr val="EFE3C8"/>
                </a:solidFill>
                <a:latin typeface="Alef"/>
                <a:cs typeface="Alef"/>
                <a:ea typeface="Alef"/>
              </a:rPr>
              <a:t>לפי טקסטולוגיה, יהויקים (609 עד 597) היה תחילה כפוף למצרים, ואחר כך כפוף לנבוכדנאצר מלך בבל שלוש שנים.</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B2117"/>
                </a:solidFill>
                <a:latin typeface="Alef"/>
                <a:cs typeface="Alef"/>
                <a:ea typeface="Alef"/>
              </a:rPr>
              <a:t>9</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0.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482600"/>
            <a:ext cx="10988040" cy="304800"/>
          </a:xfrm>
          <a:prstGeom prst="rect">
            <a:avLst/>
          </a:prstGeom>
          <a:noFill/>
        </p:spPr>
        <p:txBody>
          <a:bodyPr wrap="square" lIns="0" rIns="0" tIns="0" bIns="0" anchor="t"/>
          <a:lstStyle/>
          <a:p>
            <a:pPr algn="ctr" rtl="1">
              <a:lnSpc>
                <a:spcPts val="2400"/>
              </a:lnSpc>
            </a:pPr>
            <a:r>
              <a:rPr sz="1700" b="0" i="0" lang="he-IL">
                <a:solidFill>
                  <a:srgbClr val="B5523B"/>
                </a:solidFill>
                <a:latin typeface="Suez One"/>
                <a:cs typeface="Suez One"/>
                <a:ea typeface="Suez One"/>
              </a:rPr>
              <a:t>מילים ומושגים</a:t>
            </a:r>
          </a:p>
        </p:txBody>
      </p:sp>
      <p:sp>
        <p:nvSpPr>
          <p:cNvPr id="4" name="TextBox 3"/>
          <p:cNvSpPr txBox="1"/>
          <p:nvPr/>
        </p:nvSpPr>
        <p:spPr>
          <a:xfrm>
            <a:off x="601980" y="787400"/>
            <a:ext cx="10988040" cy="762000"/>
          </a:xfrm>
          <a:prstGeom prst="rect">
            <a:avLst/>
          </a:prstGeom>
          <a:noFill/>
        </p:spPr>
        <p:txBody>
          <a:bodyPr wrap="square" lIns="0" rIns="0" tIns="0" bIns="0" anchor="t"/>
          <a:lstStyle/>
          <a:p>
            <a:pPr algn="ctr" rtl="1">
              <a:lnSpc>
                <a:spcPts val="6000"/>
              </a:lnSpc>
            </a:pPr>
            <a:r>
              <a:rPr sz="4500" b="0" i="0" lang="he-IL">
                <a:solidFill>
                  <a:srgbClr val="3A2C1C"/>
                </a:solidFill>
                <a:latin typeface="Suez One"/>
                <a:cs typeface="Suez One"/>
                <a:ea typeface="Suez One"/>
              </a:rPr>
              <a:t>ביאורי מילים</a:t>
            </a:r>
          </a:p>
        </p:txBody>
      </p:sp>
      <p:sp>
        <p:nvSpPr>
          <p:cNvPr id="5" name="TextBox 4"/>
          <p:cNvSpPr txBox="1"/>
          <p:nvPr/>
        </p:nvSpPr>
        <p:spPr>
          <a:xfrm>
            <a:off x="8123428" y="2044700"/>
            <a:ext cx="2930144" cy="406400"/>
          </a:xfrm>
          <a:prstGeom prst="rect">
            <a:avLst/>
          </a:prstGeom>
          <a:noFill/>
        </p:spPr>
        <p:txBody>
          <a:bodyPr wrap="square" lIns="0" rIns="0" tIns="0" bIns="0" anchor="t"/>
          <a:lstStyle/>
          <a:p>
            <a:pPr algn="r" rtl="1">
              <a:lnSpc>
                <a:spcPts val="3200"/>
              </a:lnSpc>
            </a:pPr>
            <a:r>
              <a:rPr sz="2300" b="0" i="0" lang="he-IL">
                <a:solidFill>
                  <a:srgbClr val="2F6E7A"/>
                </a:solidFill>
                <a:latin typeface="Suez One"/>
                <a:cs typeface="Suez One"/>
                <a:ea typeface="Suez One"/>
              </a:rPr>
              <a:t>מילה מנחה</a:t>
            </a:r>
          </a:p>
        </p:txBody>
      </p:sp>
      <p:sp>
        <p:nvSpPr>
          <p:cNvPr id="6" name="TextBox 5"/>
          <p:cNvSpPr txBox="1"/>
          <p:nvPr/>
        </p:nvSpPr>
        <p:spPr>
          <a:xfrm>
            <a:off x="8123428" y="2514600"/>
            <a:ext cx="2930144" cy="1155700"/>
          </a:xfrm>
          <a:prstGeom prst="rect">
            <a:avLst/>
          </a:prstGeom>
          <a:noFill/>
        </p:spPr>
        <p:txBody>
          <a:bodyPr wrap="square" lIns="0" rIns="0" tIns="0" bIns="0" anchor="t"/>
          <a:lstStyle/>
          <a:p>
            <a:pPr algn="r" rtl="1">
              <a:lnSpc>
                <a:spcPts val="2227"/>
              </a:lnSpc>
            </a:pPr>
            <a:r>
              <a:rPr sz="1650" b="0" i="0" lang="he-IL">
                <a:solidFill>
                  <a:srgbClr val="2B2117"/>
                </a:solidFill>
                <a:latin typeface="Alef"/>
                <a:cs typeface="Alef"/>
                <a:ea typeface="Alef"/>
              </a:rPr>
              <a:t>מילה/שורש החוזר/ת על עצמו/ ה במספר פסוקים או פרקים במספר חריג של פעמי או במספר סימלי של פעמי בקטע, או…</a:t>
            </a:r>
          </a:p>
        </p:txBody>
      </p:sp>
      <p:sp>
        <p:nvSpPr>
          <p:cNvPr id="7" name="TextBox 6"/>
          <p:cNvSpPr txBox="1"/>
          <p:nvPr/>
        </p:nvSpPr>
        <p:spPr>
          <a:xfrm>
            <a:off x="4630928" y="2044700"/>
            <a:ext cx="2930144" cy="406400"/>
          </a:xfrm>
          <a:prstGeom prst="rect">
            <a:avLst/>
          </a:prstGeom>
          <a:noFill/>
        </p:spPr>
        <p:txBody>
          <a:bodyPr wrap="square" lIns="0" rIns="0" tIns="0" bIns="0" anchor="t"/>
          <a:lstStyle/>
          <a:p>
            <a:pPr algn="r" rtl="1">
              <a:lnSpc>
                <a:spcPts val="3200"/>
              </a:lnSpc>
            </a:pPr>
            <a:r>
              <a:rPr sz="2300" b="0" i="0" lang="he-IL">
                <a:solidFill>
                  <a:srgbClr val="2F6E7A"/>
                </a:solidFill>
                <a:latin typeface="Suez One"/>
                <a:cs typeface="Suez One"/>
                <a:ea typeface="Suez One"/>
              </a:rPr>
              <a:t>קורבנות</a:t>
            </a:r>
          </a:p>
        </p:txBody>
      </p:sp>
      <p:sp>
        <p:nvSpPr>
          <p:cNvPr id="8" name="TextBox 7"/>
          <p:cNvSpPr txBox="1"/>
          <p:nvPr/>
        </p:nvSpPr>
        <p:spPr>
          <a:xfrm>
            <a:off x="4630928" y="2514600"/>
            <a:ext cx="2930144" cy="1155700"/>
          </a:xfrm>
          <a:prstGeom prst="rect">
            <a:avLst/>
          </a:prstGeom>
          <a:noFill/>
        </p:spPr>
        <p:txBody>
          <a:bodyPr wrap="square" lIns="0" rIns="0" tIns="0" bIns="0" anchor="t"/>
          <a:lstStyle/>
          <a:p>
            <a:pPr algn="r" rtl="1">
              <a:lnSpc>
                <a:spcPts val="2227"/>
              </a:lnSpc>
            </a:pPr>
            <a:r>
              <a:rPr sz="1650" b="0" i="0" lang="he-IL">
                <a:solidFill>
                  <a:srgbClr val="2B2117"/>
                </a:solidFill>
                <a:latin typeface="Alef"/>
                <a:cs typeface="Alef"/>
                <a:ea typeface="Alef"/>
              </a:rPr>
              <a:t>מתנה מן החי או מן הצומח שמביא אדם למקדש לכבוד האל.</a:t>
            </a:r>
          </a:p>
        </p:txBody>
      </p:sp>
      <p:sp>
        <p:nvSpPr>
          <p:cNvPr id="9" name="TextBox 8"/>
          <p:cNvSpPr txBox="1"/>
          <p:nvPr/>
        </p:nvSpPr>
        <p:spPr>
          <a:xfrm>
            <a:off x="1138428" y="2044700"/>
            <a:ext cx="2930144" cy="406400"/>
          </a:xfrm>
          <a:prstGeom prst="rect">
            <a:avLst/>
          </a:prstGeom>
          <a:noFill/>
        </p:spPr>
        <p:txBody>
          <a:bodyPr wrap="square" lIns="0" rIns="0" tIns="0" bIns="0" anchor="t"/>
          <a:lstStyle/>
          <a:p>
            <a:pPr algn="r" rtl="1">
              <a:lnSpc>
                <a:spcPts val="3200"/>
              </a:lnSpc>
            </a:pPr>
            <a:r>
              <a:rPr sz="2300" b="0" i="0" lang="he-IL">
                <a:solidFill>
                  <a:srgbClr val="2F6E7A"/>
                </a:solidFill>
                <a:latin typeface="Suez One"/>
                <a:cs typeface="Suez One"/>
                <a:ea typeface="Suez One"/>
              </a:rPr>
              <a:t>נבואה</a:t>
            </a:r>
          </a:p>
        </p:txBody>
      </p:sp>
      <p:sp>
        <p:nvSpPr>
          <p:cNvPr id="10" name="TextBox 9"/>
          <p:cNvSpPr txBox="1"/>
          <p:nvPr/>
        </p:nvSpPr>
        <p:spPr>
          <a:xfrm>
            <a:off x="1138428" y="2514600"/>
            <a:ext cx="2930144" cy="1155700"/>
          </a:xfrm>
          <a:prstGeom prst="rect">
            <a:avLst/>
          </a:prstGeom>
          <a:noFill/>
        </p:spPr>
        <p:txBody>
          <a:bodyPr wrap="square" lIns="0" rIns="0" tIns="0" bIns="0" anchor="t"/>
          <a:lstStyle/>
          <a:p>
            <a:pPr algn="r" rtl="1">
              <a:lnSpc>
                <a:spcPts val="2227"/>
              </a:lnSpc>
            </a:pPr>
            <a:r>
              <a:rPr sz="1650" b="0" i="0" lang="he-IL">
                <a:solidFill>
                  <a:srgbClr val="2B2117"/>
                </a:solidFill>
                <a:latin typeface="Alef"/>
                <a:cs typeface="Alef"/>
                <a:ea typeface="Alef"/>
              </a:rPr>
              <a:t>דברי נביא.</a:t>
            </a:r>
          </a:p>
        </p:txBody>
      </p:sp>
      <p:sp>
        <p:nvSpPr>
          <p:cNvPr id="11" name="TextBox 10"/>
          <p:cNvSpPr txBox="1"/>
          <p:nvPr/>
        </p:nvSpPr>
        <p:spPr>
          <a:xfrm>
            <a:off x="8123428" y="4267200"/>
            <a:ext cx="2930144" cy="406400"/>
          </a:xfrm>
          <a:prstGeom prst="rect">
            <a:avLst/>
          </a:prstGeom>
          <a:noFill/>
        </p:spPr>
        <p:txBody>
          <a:bodyPr wrap="square" lIns="0" rIns="0" tIns="0" bIns="0" anchor="t"/>
          <a:lstStyle/>
          <a:p>
            <a:pPr algn="r" rtl="1">
              <a:lnSpc>
                <a:spcPts val="3200"/>
              </a:lnSpc>
            </a:pPr>
            <a:r>
              <a:rPr sz="2300" b="0" i="0" lang="he-IL">
                <a:solidFill>
                  <a:srgbClr val="2F6E7A"/>
                </a:solidFill>
                <a:latin typeface="Suez One"/>
                <a:cs typeface="Suez One"/>
                <a:ea typeface="Suez One"/>
              </a:rPr>
              <a:t>מספר טיפולוגי</a:t>
            </a:r>
          </a:p>
        </p:txBody>
      </p:sp>
      <p:sp>
        <p:nvSpPr>
          <p:cNvPr id="12" name="TextBox 11"/>
          <p:cNvSpPr txBox="1"/>
          <p:nvPr/>
        </p:nvSpPr>
        <p:spPr>
          <a:xfrm>
            <a:off x="8123428" y="4737100"/>
            <a:ext cx="2930144" cy="1155700"/>
          </a:xfrm>
          <a:prstGeom prst="rect">
            <a:avLst/>
          </a:prstGeom>
          <a:noFill/>
        </p:spPr>
        <p:txBody>
          <a:bodyPr wrap="square" lIns="0" rIns="0" tIns="0" bIns="0" anchor="t"/>
          <a:lstStyle/>
          <a:p>
            <a:pPr algn="r" rtl="1">
              <a:lnSpc>
                <a:spcPts val="2227"/>
              </a:lnSpc>
            </a:pPr>
            <a:r>
              <a:rPr sz="1650" b="0" i="0" lang="he-IL">
                <a:solidFill>
                  <a:srgbClr val="2B2117"/>
                </a:solidFill>
                <a:latin typeface="Alef"/>
                <a:cs typeface="Alef"/>
                <a:ea typeface="Alef"/>
              </a:rPr>
              <a:t>מספרים מסוימים חוזרים במקרא הרבה יותר ממספרים אחרים.</a:t>
            </a:r>
          </a:p>
        </p:txBody>
      </p:sp>
      <p:sp>
        <p:nvSpPr>
          <p:cNvPr id="13" name="TextBox 12"/>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B2117"/>
                </a:solidFill>
                <a:latin typeface="Alef"/>
                <a:cs typeface="Alef"/>
                <a:ea typeface="Alef"/>
              </a:rPr>
              <a:t>10</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1.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482600"/>
            <a:ext cx="10988040" cy="304800"/>
          </a:xfrm>
          <a:prstGeom prst="rect">
            <a:avLst/>
          </a:prstGeom>
          <a:noFill/>
        </p:spPr>
        <p:txBody>
          <a:bodyPr wrap="square" lIns="0" rIns="0" tIns="0" bIns="0" anchor="t"/>
          <a:lstStyle/>
          <a:p>
            <a:pPr algn="ctr" rtl="1">
              <a:lnSpc>
                <a:spcPts val="2400"/>
              </a:lnSpc>
            </a:pPr>
            <a:r>
              <a:rPr sz="1700" b="0" i="0" lang="he-IL">
                <a:solidFill>
                  <a:srgbClr val="B5523B"/>
                </a:solidFill>
                <a:latin typeface="Suez One"/>
                <a:cs typeface="Suez One"/>
                <a:ea typeface="Suez One"/>
              </a:rPr>
              <a:t>פרשנים</a:t>
            </a:r>
          </a:p>
        </p:txBody>
      </p:sp>
      <p:sp>
        <p:nvSpPr>
          <p:cNvPr id="4" name="TextBox 3"/>
          <p:cNvSpPr txBox="1"/>
          <p:nvPr/>
        </p:nvSpPr>
        <p:spPr>
          <a:xfrm>
            <a:off x="601980" y="787400"/>
            <a:ext cx="10988040" cy="762000"/>
          </a:xfrm>
          <a:prstGeom prst="rect">
            <a:avLst/>
          </a:prstGeom>
          <a:noFill/>
        </p:spPr>
        <p:txBody>
          <a:bodyPr wrap="square" lIns="0" rIns="0" tIns="0" bIns="0" anchor="t"/>
          <a:lstStyle/>
          <a:p>
            <a:pPr algn="ctr" rtl="1">
              <a:lnSpc>
                <a:spcPts val="6000"/>
              </a:lnSpc>
            </a:pPr>
            <a:r>
              <a:rPr sz="4500" b="0" i="0" lang="he-IL">
                <a:solidFill>
                  <a:srgbClr val="3A2C1C"/>
                </a:solidFill>
                <a:latin typeface="Suez One"/>
                <a:cs typeface="Suez One"/>
                <a:ea typeface="Suez One"/>
              </a:rPr>
              <a:t>רש"י</a:t>
            </a:r>
          </a:p>
        </p:txBody>
      </p:sp>
      <p:sp>
        <p:nvSpPr>
          <p:cNvPr id="5" name="TextBox 4"/>
          <p:cNvSpPr txBox="1"/>
          <p:nvPr/>
        </p:nvSpPr>
        <p:spPr>
          <a:xfrm>
            <a:off x="1308354" y="2508250"/>
            <a:ext cx="9575292" cy="304800"/>
          </a:xfrm>
          <a:prstGeom prst="rect">
            <a:avLst/>
          </a:prstGeom>
          <a:noFill/>
        </p:spPr>
        <p:txBody>
          <a:bodyPr wrap="square" lIns="0" rIns="0" tIns="0" bIns="0" anchor="t"/>
          <a:lstStyle/>
          <a:p>
            <a:pPr algn="r" rtl="1">
              <a:lnSpc>
                <a:spcPts val="2400"/>
              </a:lnSpc>
            </a:pPr>
            <a:r>
              <a:rPr sz="1700" b="0" i="0" lang="he-IL">
                <a:solidFill>
                  <a:srgbClr val="2F6E7A"/>
                </a:solidFill>
                <a:latin typeface="Suez One"/>
                <a:cs typeface="Suez One"/>
                <a:ea typeface="Suez One"/>
              </a:rPr>
              <a:t>רש"י על מלכים ב כ"ד, ג'</a:t>
            </a:r>
          </a:p>
        </p:txBody>
      </p:sp>
      <p:sp>
        <p:nvSpPr>
          <p:cNvPr id="6" name="TextBox 5"/>
          <p:cNvSpPr txBox="1"/>
          <p:nvPr/>
        </p:nvSpPr>
        <p:spPr>
          <a:xfrm>
            <a:off x="1308354" y="2940050"/>
            <a:ext cx="9575292" cy="1219200"/>
          </a:xfrm>
          <a:prstGeom prst="rect">
            <a:avLst/>
          </a:prstGeom>
          <a:noFill/>
        </p:spPr>
        <p:txBody>
          <a:bodyPr wrap="square" lIns="0" rIns="0" tIns="0" bIns="0" anchor="t"/>
          <a:lstStyle/>
          <a:p>
            <a:pPr algn="r" rtl="1">
              <a:lnSpc>
                <a:spcPts val="4800"/>
              </a:lnSpc>
            </a:pPr>
            <a:r>
              <a:rPr sz="3000" b="1" i="0" lang="he-IL">
                <a:solidFill>
                  <a:srgbClr val="B5523B"/>
                </a:solidFill>
                <a:latin typeface="Noto Serif Hebrew"/>
                <a:cs typeface="Noto Serif Hebrew"/>
                <a:ea typeface="Noto Serif Hebrew"/>
              </a:rPr>
              <a:t>אַךְ עַל פִּי ה' הָיְתָה</a:t>
            </a:r>
            <a:r>
              <a:rPr sz="3000" b="0" i="0" lang="he-IL">
                <a:solidFill>
                  <a:srgbClr val="2B2117"/>
                </a:solidFill>
                <a:latin typeface="Noto Serif Hebrew"/>
                <a:cs typeface="Noto Serif Hebrew"/>
                <a:ea typeface="Noto Serif Hebrew"/>
              </a:rPr>
              <a:t>. כָּל הָרָעָה הַבָּאָה בִּיהוּדָה עַל יְדֵי הַגְּדוּדִים הָאֵלֶּה.</a:t>
            </a:r>
          </a:p>
        </p:txBody>
      </p:sp>
      <p:sp>
        <p:nvSpPr>
          <p:cNvPr id="7" name="TextBox 6"/>
          <p:cNvSpPr txBox="1"/>
          <p:nvPr/>
        </p:nvSpPr>
        <p:spPr>
          <a:xfrm>
            <a:off x="1125220" y="5016500"/>
            <a:ext cx="9941560" cy="1079500"/>
          </a:xfrm>
          <a:prstGeom prst="rect">
            <a:avLst/>
          </a:prstGeom>
          <a:noFill/>
        </p:spPr>
        <p:txBody>
          <a:bodyPr wrap="square" lIns="0" rIns="0" tIns="0" bIns="0" anchor="ctr"/>
          <a:lstStyle/>
          <a:p>
            <a:pPr algn="r" rtl="1">
              <a:lnSpc>
                <a:spcPts val="2860"/>
              </a:lnSpc>
            </a:pPr>
            <a:r>
              <a:rPr sz="2200" b="0" i="0" lang="he-IL">
                <a:solidFill>
                  <a:srgbClr val="EFE3C8"/>
                </a:solidFill>
                <a:latin typeface="Alef"/>
                <a:cs typeface="Alef"/>
                <a:ea typeface="Alef"/>
              </a:rPr>
              <a:t>מה מסביר רש"י על «אַךְ עַל פִּי ה' הָיְתָה»? הסבירו בלשונכם.</a:t>
            </a:r>
          </a:p>
        </p:txBody>
      </p:sp>
      <p:sp>
        <p:nvSpPr>
          <p:cNvPr id="8" name="TextBox 7"/>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B2117"/>
                </a:solidFill>
                <a:latin typeface="Alef"/>
                <a:cs typeface="Alef"/>
                <a:ea typeface="Alef"/>
              </a:rPr>
              <a:t>11</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1.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482600"/>
            <a:ext cx="10988040" cy="304800"/>
          </a:xfrm>
          <a:prstGeom prst="rect">
            <a:avLst/>
          </a:prstGeom>
          <a:noFill/>
        </p:spPr>
        <p:txBody>
          <a:bodyPr wrap="square" lIns="0" rIns="0" tIns="0" bIns="0" anchor="t"/>
          <a:lstStyle/>
          <a:p>
            <a:pPr algn="ctr" rtl="1">
              <a:lnSpc>
                <a:spcPts val="2400"/>
              </a:lnSpc>
            </a:pPr>
            <a:r>
              <a:rPr sz="1700" b="0" i="0" lang="he-IL">
                <a:solidFill>
                  <a:srgbClr val="B5523B"/>
                </a:solidFill>
                <a:latin typeface="Suez One"/>
                <a:cs typeface="Suez One"/>
                <a:ea typeface="Suez One"/>
              </a:rPr>
              <a:t>פרשנים</a:t>
            </a:r>
          </a:p>
        </p:txBody>
      </p:sp>
      <p:sp>
        <p:nvSpPr>
          <p:cNvPr id="4" name="TextBox 3"/>
          <p:cNvSpPr txBox="1"/>
          <p:nvPr/>
        </p:nvSpPr>
        <p:spPr>
          <a:xfrm>
            <a:off x="601980" y="787400"/>
            <a:ext cx="10988040" cy="762000"/>
          </a:xfrm>
          <a:prstGeom prst="rect">
            <a:avLst/>
          </a:prstGeom>
          <a:noFill/>
        </p:spPr>
        <p:txBody>
          <a:bodyPr wrap="square" lIns="0" rIns="0" tIns="0" bIns="0" anchor="t"/>
          <a:lstStyle/>
          <a:p>
            <a:pPr algn="ctr" rtl="1">
              <a:lnSpc>
                <a:spcPts val="6000"/>
              </a:lnSpc>
            </a:pPr>
            <a:r>
              <a:rPr sz="4500" b="0" i="0" lang="he-IL">
                <a:solidFill>
                  <a:srgbClr val="3A2C1C"/>
                </a:solidFill>
                <a:latin typeface="Suez One"/>
                <a:cs typeface="Suez One"/>
                <a:ea typeface="Suez One"/>
              </a:rPr>
              <a:t>רד"ק</a:t>
            </a:r>
          </a:p>
        </p:txBody>
      </p:sp>
      <p:sp>
        <p:nvSpPr>
          <p:cNvPr id="5" name="TextBox 4"/>
          <p:cNvSpPr txBox="1"/>
          <p:nvPr/>
        </p:nvSpPr>
        <p:spPr>
          <a:xfrm>
            <a:off x="1308354" y="2249289"/>
            <a:ext cx="9575292" cy="304800"/>
          </a:xfrm>
          <a:prstGeom prst="rect">
            <a:avLst/>
          </a:prstGeom>
          <a:noFill/>
        </p:spPr>
        <p:txBody>
          <a:bodyPr wrap="square" lIns="0" rIns="0" tIns="0" bIns="0" anchor="t"/>
          <a:lstStyle/>
          <a:p>
            <a:pPr algn="r" rtl="1">
              <a:lnSpc>
                <a:spcPts val="2400"/>
              </a:lnSpc>
            </a:pPr>
            <a:r>
              <a:rPr sz="1700" b="0" i="0" lang="he-IL">
                <a:solidFill>
                  <a:srgbClr val="2F6E7A"/>
                </a:solidFill>
                <a:latin typeface="Suez One"/>
                <a:cs typeface="Suez One"/>
                <a:ea typeface="Suez One"/>
              </a:rPr>
              <a:t>רד"ק על מלכים ב כ"ד, א'</a:t>
            </a:r>
          </a:p>
        </p:txBody>
      </p:sp>
      <p:sp>
        <p:nvSpPr>
          <p:cNvPr id="6" name="TextBox 5"/>
          <p:cNvSpPr txBox="1"/>
          <p:nvPr/>
        </p:nvSpPr>
        <p:spPr>
          <a:xfrm>
            <a:off x="1308354" y="2681089"/>
            <a:ext cx="9575292" cy="1737121"/>
          </a:xfrm>
          <a:prstGeom prst="rect">
            <a:avLst/>
          </a:prstGeom>
          <a:noFill/>
        </p:spPr>
        <p:txBody>
          <a:bodyPr wrap="square" lIns="0" rIns="0" tIns="0" bIns="0" anchor="t"/>
          <a:lstStyle/>
          <a:p>
            <a:pPr algn="r" rtl="1">
              <a:lnSpc>
                <a:spcPts val="4560"/>
              </a:lnSpc>
            </a:pPr>
            <a:r>
              <a:rPr sz="2850" b="1" i="0" lang="he-IL">
                <a:solidFill>
                  <a:srgbClr val="B5523B"/>
                </a:solidFill>
                <a:latin typeface="Noto Serif Hebrew"/>
                <a:cs typeface="Noto Serif Hebrew"/>
                <a:ea typeface="Noto Serif Hebrew"/>
              </a:rPr>
              <a:t>ויהי לו יהויקים עבד שלש שנים</a:t>
            </a:r>
            <a:r>
              <a:rPr sz="2850" b="0" i="0" lang="he-IL">
                <a:solidFill>
                  <a:srgbClr val="2B2117"/>
                </a:solidFill>
                <a:latin typeface="Noto Serif Hebrew"/>
                <a:cs typeface="Noto Serif Hebrew"/>
                <a:ea typeface="Noto Serif Hebrew"/>
              </a:rPr>
              <a:t>. הנה מצאנו כי נבוכדנצר מלך בשנה הרביעית ליהויקים כי כן כתיב בירמיהו הדבר אשר היה אל ירמיהו על כל עם יהודה בשנה הרביעית ליהויקים בן יאשיהו ...</a:t>
            </a:r>
          </a:p>
        </p:txBody>
      </p:sp>
      <p:sp>
        <p:nvSpPr>
          <p:cNvPr id="7" name="TextBox 6"/>
          <p:cNvSpPr txBox="1"/>
          <p:nvPr/>
        </p:nvSpPr>
        <p:spPr>
          <a:xfrm>
            <a:off x="1125220" y="5016500"/>
            <a:ext cx="9941560" cy="1079500"/>
          </a:xfrm>
          <a:prstGeom prst="rect">
            <a:avLst/>
          </a:prstGeom>
          <a:noFill/>
        </p:spPr>
        <p:txBody>
          <a:bodyPr wrap="square" lIns="0" rIns="0" tIns="0" bIns="0" anchor="ctr"/>
          <a:lstStyle/>
          <a:p>
            <a:pPr algn="r" rtl="1">
              <a:lnSpc>
                <a:spcPts val="2860"/>
              </a:lnSpc>
            </a:pPr>
            <a:r>
              <a:rPr sz="2200" b="0" i="0" lang="he-IL">
                <a:solidFill>
                  <a:srgbClr val="EFE3C8"/>
                </a:solidFill>
                <a:latin typeface="Alef"/>
                <a:cs typeface="Alef"/>
                <a:ea typeface="Alef"/>
              </a:rPr>
              <a:t>מה מוסיף פירושו של רד"ק להבנת הפסוק? בססו את תשובתכם על הציטוט.</a:t>
            </a:r>
          </a:p>
        </p:txBody>
      </p:sp>
      <p:sp>
        <p:nvSpPr>
          <p:cNvPr id="8" name="TextBox 7"/>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B2117"/>
                </a:solidFill>
                <a:latin typeface="Alef"/>
                <a:cs typeface="Alef"/>
                <a:ea typeface="Alef"/>
              </a:rPr>
              <a:t>12</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3.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482600"/>
            <a:ext cx="10988040" cy="304800"/>
          </a:xfrm>
          <a:prstGeom prst="rect">
            <a:avLst/>
          </a:prstGeom>
          <a:noFill/>
        </p:spPr>
        <p:txBody>
          <a:bodyPr wrap="square" lIns="0" rIns="0" tIns="0" bIns="0" anchor="t"/>
          <a:lstStyle/>
          <a:p>
            <a:pPr algn="ctr" rtl="1">
              <a:lnSpc>
                <a:spcPts val="2400"/>
              </a:lnSpc>
            </a:pPr>
            <a:r>
              <a:rPr sz="1700" b="0" i="0" lang="he-IL">
                <a:solidFill>
                  <a:srgbClr val="B5523B"/>
                </a:solidFill>
                <a:latin typeface="Suez One"/>
                <a:cs typeface="Suez One"/>
                <a:ea typeface="Suez One"/>
              </a:rPr>
              <a:t>שאלות הבנה ופרשנות · 1/3</a:t>
            </a:r>
          </a:p>
        </p:txBody>
      </p:sp>
      <p:sp>
        <p:nvSpPr>
          <p:cNvPr id="4" name="TextBox 3"/>
          <p:cNvSpPr txBox="1"/>
          <p:nvPr/>
        </p:nvSpPr>
        <p:spPr>
          <a:xfrm>
            <a:off x="601980" y="787400"/>
            <a:ext cx="10988040" cy="762000"/>
          </a:xfrm>
          <a:prstGeom prst="rect">
            <a:avLst/>
          </a:prstGeom>
          <a:noFill/>
        </p:spPr>
        <p:txBody>
          <a:bodyPr wrap="square" lIns="0" rIns="0" tIns="0" bIns="0" anchor="t"/>
          <a:lstStyle/>
          <a:p>
            <a:pPr algn="ctr" rtl="1">
              <a:lnSpc>
                <a:spcPts val="6000"/>
              </a:lnSpc>
            </a:pPr>
            <a:r>
              <a:rPr sz="4500" b="0" i="0" lang="he-IL">
                <a:solidFill>
                  <a:srgbClr val="3A2C1C"/>
                </a:solidFill>
                <a:latin typeface="Suez One"/>
                <a:cs typeface="Suez One"/>
                <a:ea typeface="Suez One"/>
              </a:rPr>
              <a:t>שאלה 1</a:t>
            </a:r>
          </a:p>
        </p:txBody>
      </p:sp>
      <p:sp>
        <p:nvSpPr>
          <p:cNvPr id="5" name="TextBox 4"/>
          <p:cNvSpPr txBox="1"/>
          <p:nvPr/>
        </p:nvSpPr>
        <p:spPr>
          <a:xfrm>
            <a:off x="1112139" y="1892300"/>
            <a:ext cx="9967722" cy="3454400"/>
          </a:xfrm>
          <a:prstGeom prst="rect">
            <a:avLst/>
          </a:prstGeom>
          <a:noFill/>
        </p:spPr>
        <p:txBody>
          <a:bodyPr wrap="square" lIns="0" rIns="0" tIns="0" bIns="0" anchor="ctr"/>
          <a:lstStyle/>
          <a:p>
            <a:pPr algn="r" rtl="1">
              <a:lnSpc>
                <a:spcPts val="4200"/>
              </a:lnSpc>
            </a:pPr>
            <a:r>
              <a:rPr sz="3000" b="0" i="0" lang="he-IL">
                <a:solidFill>
                  <a:srgbClr val="2B2117"/>
                </a:solidFill>
                <a:latin typeface="Suez One"/>
                <a:cs typeface="Suez One"/>
                <a:ea typeface="Suez One"/>
              </a:rPr>
              <a:t>קראו פסוקים א׳–ז׳ («יהויקים»). מה מתואר בקטע? הביאו ראיה מן הכתוב.</a:t>
            </a:r>
          </a:p>
        </p:txBody>
      </p:sp>
      <p:sp>
        <p:nvSpPr>
          <p:cNvPr id="6" name="TextBox 5"/>
          <p:cNvSpPr txBox="1"/>
          <p:nvPr/>
        </p:nvSpPr>
        <p:spPr>
          <a:xfrm>
            <a:off x="1079500" y="5778500"/>
            <a:ext cx="807045" cy="317500"/>
          </a:xfrm>
          <a:prstGeom prst="rect">
            <a:avLst/>
          </a:prstGeom>
          <a:noFill/>
        </p:spPr>
        <p:txBody>
          <a:bodyPr wrap="square" lIns="0" rIns="0" tIns="0" bIns="0" anchor="t"/>
          <a:lstStyle/>
          <a:p>
            <a:pPr algn="r" rtl="1">
              <a:lnSpc>
                <a:spcPts val="2500"/>
              </a:lnSpc>
            </a:pPr>
            <a:r>
              <a:rPr sz="1700" b="0" i="0" lang="he-IL">
                <a:solidFill>
                  <a:srgbClr val="EFE3C8"/>
                </a:solidFill>
                <a:latin typeface="Alef"/>
                <a:cs typeface="Alef"/>
                <a:ea typeface="Alef"/>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B2117"/>
                </a:solidFill>
                <a:latin typeface="Alef"/>
                <a:cs typeface="Alef"/>
                <a:ea typeface="Alef"/>
              </a:rPr>
              <a:t>13</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3.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482600"/>
            <a:ext cx="10988040" cy="304800"/>
          </a:xfrm>
          <a:prstGeom prst="rect">
            <a:avLst/>
          </a:prstGeom>
          <a:noFill/>
        </p:spPr>
        <p:txBody>
          <a:bodyPr wrap="square" lIns="0" rIns="0" tIns="0" bIns="0" anchor="t"/>
          <a:lstStyle/>
          <a:p>
            <a:pPr algn="ctr" rtl="1">
              <a:lnSpc>
                <a:spcPts val="2400"/>
              </a:lnSpc>
            </a:pPr>
            <a:r>
              <a:rPr sz="1700" b="0" i="0" lang="he-IL">
                <a:solidFill>
                  <a:srgbClr val="B5523B"/>
                </a:solidFill>
                <a:latin typeface="Suez One"/>
                <a:cs typeface="Suez One"/>
                <a:ea typeface="Suez One"/>
              </a:rPr>
              <a:t>שאלות הבנה ופרשנות · 2/3</a:t>
            </a:r>
          </a:p>
        </p:txBody>
      </p:sp>
      <p:sp>
        <p:nvSpPr>
          <p:cNvPr id="4" name="TextBox 3"/>
          <p:cNvSpPr txBox="1"/>
          <p:nvPr/>
        </p:nvSpPr>
        <p:spPr>
          <a:xfrm>
            <a:off x="601980" y="787400"/>
            <a:ext cx="10988040" cy="762000"/>
          </a:xfrm>
          <a:prstGeom prst="rect">
            <a:avLst/>
          </a:prstGeom>
          <a:noFill/>
        </p:spPr>
        <p:txBody>
          <a:bodyPr wrap="square" lIns="0" rIns="0" tIns="0" bIns="0" anchor="t"/>
          <a:lstStyle/>
          <a:p>
            <a:pPr algn="ctr" rtl="1">
              <a:lnSpc>
                <a:spcPts val="6000"/>
              </a:lnSpc>
            </a:pPr>
            <a:r>
              <a:rPr sz="4500" b="0" i="0" lang="he-IL">
                <a:solidFill>
                  <a:srgbClr val="3A2C1C"/>
                </a:solidFill>
                <a:latin typeface="Suez One"/>
                <a:cs typeface="Suez One"/>
                <a:ea typeface="Suez One"/>
              </a:rPr>
              <a:t>שאלה 2</a:t>
            </a:r>
          </a:p>
        </p:txBody>
      </p:sp>
      <p:sp>
        <p:nvSpPr>
          <p:cNvPr id="5" name="TextBox 4"/>
          <p:cNvSpPr txBox="1"/>
          <p:nvPr/>
        </p:nvSpPr>
        <p:spPr>
          <a:xfrm>
            <a:off x="1112139" y="1892300"/>
            <a:ext cx="9967722" cy="3454400"/>
          </a:xfrm>
          <a:prstGeom prst="rect">
            <a:avLst/>
          </a:prstGeom>
          <a:noFill/>
        </p:spPr>
        <p:txBody>
          <a:bodyPr wrap="square" lIns="0" rIns="0" tIns="0" bIns="0" anchor="ctr"/>
          <a:lstStyle/>
          <a:p>
            <a:pPr algn="r" rtl="1">
              <a:lnSpc>
                <a:spcPts val="4200"/>
              </a:lnSpc>
            </a:pPr>
            <a:r>
              <a:rPr sz="3000" b="0" i="0" lang="he-IL">
                <a:solidFill>
                  <a:srgbClr val="2B2117"/>
                </a:solidFill>
                <a:latin typeface="Suez One"/>
                <a:cs typeface="Suez One"/>
                <a:ea typeface="Suez One"/>
              </a:rPr>
              <a:t>קראו פסוקים ח׳–י״ז («יהויכין נכנע»). מה מתואר בקטע? הביאו ראיה מן הכתוב.</a:t>
            </a:r>
          </a:p>
        </p:txBody>
      </p:sp>
      <p:sp>
        <p:nvSpPr>
          <p:cNvPr id="6" name="TextBox 5"/>
          <p:cNvSpPr txBox="1"/>
          <p:nvPr/>
        </p:nvSpPr>
        <p:spPr>
          <a:xfrm>
            <a:off x="1079500" y="5778500"/>
            <a:ext cx="807045" cy="317500"/>
          </a:xfrm>
          <a:prstGeom prst="rect">
            <a:avLst/>
          </a:prstGeom>
          <a:noFill/>
        </p:spPr>
        <p:txBody>
          <a:bodyPr wrap="square" lIns="0" rIns="0" tIns="0" bIns="0" anchor="t"/>
          <a:lstStyle/>
          <a:p>
            <a:pPr algn="r" rtl="1">
              <a:lnSpc>
                <a:spcPts val="2500"/>
              </a:lnSpc>
            </a:pPr>
            <a:r>
              <a:rPr sz="1700" b="0" i="0" lang="he-IL">
                <a:solidFill>
                  <a:srgbClr val="EFE3C8"/>
                </a:solidFill>
                <a:latin typeface="Alef"/>
                <a:cs typeface="Alef"/>
                <a:ea typeface="Alef"/>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B2117"/>
                </a:solidFill>
                <a:latin typeface="Alef"/>
                <a:cs typeface="Alef"/>
                <a:ea typeface="Alef"/>
              </a:rPr>
              <a:t>14</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3.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482600"/>
            <a:ext cx="10988040" cy="304800"/>
          </a:xfrm>
          <a:prstGeom prst="rect">
            <a:avLst/>
          </a:prstGeom>
          <a:noFill/>
        </p:spPr>
        <p:txBody>
          <a:bodyPr wrap="square" lIns="0" rIns="0" tIns="0" bIns="0" anchor="t"/>
          <a:lstStyle/>
          <a:p>
            <a:pPr algn="ctr" rtl="1">
              <a:lnSpc>
                <a:spcPts val="2400"/>
              </a:lnSpc>
            </a:pPr>
            <a:r>
              <a:rPr sz="1700" b="0" i="0" lang="he-IL">
                <a:solidFill>
                  <a:srgbClr val="B5523B"/>
                </a:solidFill>
                <a:latin typeface="Suez One"/>
                <a:cs typeface="Suez One"/>
                <a:ea typeface="Suez One"/>
              </a:rPr>
              <a:t>שאלות הבנה ופרשנות · 3/3</a:t>
            </a:r>
          </a:p>
        </p:txBody>
      </p:sp>
      <p:sp>
        <p:nvSpPr>
          <p:cNvPr id="4" name="TextBox 3"/>
          <p:cNvSpPr txBox="1"/>
          <p:nvPr/>
        </p:nvSpPr>
        <p:spPr>
          <a:xfrm>
            <a:off x="601980" y="787400"/>
            <a:ext cx="10988040" cy="762000"/>
          </a:xfrm>
          <a:prstGeom prst="rect">
            <a:avLst/>
          </a:prstGeom>
          <a:noFill/>
        </p:spPr>
        <p:txBody>
          <a:bodyPr wrap="square" lIns="0" rIns="0" tIns="0" bIns="0" anchor="t"/>
          <a:lstStyle/>
          <a:p>
            <a:pPr algn="ctr" rtl="1">
              <a:lnSpc>
                <a:spcPts val="6000"/>
              </a:lnSpc>
            </a:pPr>
            <a:r>
              <a:rPr sz="4500" b="0" i="0" lang="he-IL">
                <a:solidFill>
                  <a:srgbClr val="3A2C1C"/>
                </a:solidFill>
                <a:latin typeface="Suez One"/>
                <a:cs typeface="Suez One"/>
                <a:ea typeface="Suez One"/>
              </a:rPr>
              <a:t>שאלה 3</a:t>
            </a:r>
          </a:p>
        </p:txBody>
      </p:sp>
      <p:sp>
        <p:nvSpPr>
          <p:cNvPr id="5" name="TextBox 4"/>
          <p:cNvSpPr txBox="1"/>
          <p:nvPr/>
        </p:nvSpPr>
        <p:spPr>
          <a:xfrm>
            <a:off x="1112139" y="1892300"/>
            <a:ext cx="9967722" cy="3454400"/>
          </a:xfrm>
          <a:prstGeom prst="rect">
            <a:avLst/>
          </a:prstGeom>
          <a:noFill/>
        </p:spPr>
        <p:txBody>
          <a:bodyPr wrap="square" lIns="0" rIns="0" tIns="0" bIns="0" anchor="ctr"/>
          <a:lstStyle/>
          <a:p>
            <a:pPr algn="r" rtl="1">
              <a:lnSpc>
                <a:spcPts val="4200"/>
              </a:lnSpc>
            </a:pPr>
            <a:r>
              <a:rPr sz="3000" b="0" i="0" lang="he-IL">
                <a:solidFill>
                  <a:srgbClr val="2B2117"/>
                </a:solidFill>
                <a:latin typeface="Suez One"/>
                <a:cs typeface="Suez One"/>
                <a:ea typeface="Suez One"/>
              </a:rPr>
              <a:t>קראו פסוקים י״ח–כ׳ («צדקיהו ומרד»). מה מתואר בקטע? הביאו ראיה מן הכתוב.</a:t>
            </a:r>
          </a:p>
        </p:txBody>
      </p:sp>
      <p:sp>
        <p:nvSpPr>
          <p:cNvPr id="6" name="TextBox 5"/>
          <p:cNvSpPr txBox="1"/>
          <p:nvPr/>
        </p:nvSpPr>
        <p:spPr>
          <a:xfrm>
            <a:off x="1079500" y="5778500"/>
            <a:ext cx="807045" cy="317500"/>
          </a:xfrm>
          <a:prstGeom prst="rect">
            <a:avLst/>
          </a:prstGeom>
          <a:noFill/>
        </p:spPr>
        <p:txBody>
          <a:bodyPr wrap="square" lIns="0" rIns="0" tIns="0" bIns="0" anchor="t"/>
          <a:lstStyle/>
          <a:p>
            <a:pPr algn="r" rtl="1">
              <a:lnSpc>
                <a:spcPts val="2500"/>
              </a:lnSpc>
            </a:pPr>
            <a:r>
              <a:rPr sz="1700" b="0" i="0" lang="he-IL">
                <a:solidFill>
                  <a:srgbClr val="EFE3C8"/>
                </a:solidFill>
                <a:latin typeface="Alef"/>
                <a:cs typeface="Alef"/>
                <a:ea typeface="Alef"/>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B2117"/>
                </a:solidFill>
                <a:latin typeface="Alef"/>
                <a:cs typeface="Alef"/>
                <a:ea typeface="Alef"/>
              </a:rPr>
              <a:t>15</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6.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482600"/>
            <a:ext cx="10988040" cy="304800"/>
          </a:xfrm>
          <a:prstGeom prst="rect">
            <a:avLst/>
          </a:prstGeom>
          <a:noFill/>
        </p:spPr>
        <p:txBody>
          <a:bodyPr wrap="square" lIns="0" rIns="0" tIns="0" bIns="0" anchor="t"/>
          <a:lstStyle/>
          <a:p>
            <a:pPr algn="ctr" rtl="1">
              <a:lnSpc>
                <a:spcPts val="2400"/>
              </a:lnSpc>
            </a:pPr>
            <a:r>
              <a:rPr sz="1700" b="0" i="0" lang="he-IL">
                <a:solidFill>
                  <a:srgbClr val="B5523B"/>
                </a:solidFill>
                <a:latin typeface="Suez One"/>
                <a:cs typeface="Suez One"/>
                <a:ea typeface="Suez One"/>
              </a:rPr>
              <a:t>דיון בכיתה</a:t>
            </a:r>
          </a:p>
        </p:txBody>
      </p:sp>
      <p:sp>
        <p:nvSpPr>
          <p:cNvPr id="4" name="TextBox 3"/>
          <p:cNvSpPr txBox="1"/>
          <p:nvPr/>
        </p:nvSpPr>
        <p:spPr>
          <a:xfrm>
            <a:off x="601980" y="787400"/>
            <a:ext cx="10988040" cy="762000"/>
          </a:xfrm>
          <a:prstGeom prst="rect">
            <a:avLst/>
          </a:prstGeom>
          <a:noFill/>
        </p:spPr>
        <p:txBody>
          <a:bodyPr wrap="square" lIns="0" rIns="0" tIns="0" bIns="0" anchor="t"/>
          <a:lstStyle/>
          <a:p>
            <a:pPr algn="ctr" rtl="1">
              <a:lnSpc>
                <a:spcPts val="6000"/>
              </a:lnSpc>
            </a:pPr>
            <a:r>
              <a:rPr sz="4500" b="0" i="0" lang="he-IL">
                <a:solidFill>
                  <a:srgbClr val="3A2C1C"/>
                </a:solidFill>
                <a:latin typeface="Suez One"/>
                <a:cs typeface="Suez One"/>
                <a:ea typeface="Suez One"/>
              </a:rPr>
              <a:t>מה דעתכם?</a:t>
            </a:r>
          </a:p>
        </p:txBody>
      </p:sp>
      <p:sp>
        <p:nvSpPr>
          <p:cNvPr id="5" name="TextBox 4"/>
          <p:cNvSpPr txBox="1"/>
          <p:nvPr/>
        </p:nvSpPr>
        <p:spPr>
          <a:xfrm>
            <a:off x="4929632" y="1968500"/>
            <a:ext cx="5964936" cy="1460500"/>
          </a:xfrm>
          <a:prstGeom prst="rect">
            <a:avLst/>
          </a:prstGeom>
          <a:noFill/>
        </p:spPr>
        <p:txBody>
          <a:bodyPr wrap="square" lIns="0" rIns="0" tIns="0" bIns="0" anchor="ctr"/>
          <a:lstStyle/>
          <a:p>
            <a:pPr algn="r" rtl="1">
              <a:lnSpc>
                <a:spcPts val="3105"/>
              </a:lnSpc>
            </a:pPr>
            <a:r>
              <a:rPr sz="2300" b="0" i="0" lang="he-IL">
                <a:solidFill>
                  <a:srgbClr val="2B2117"/>
                </a:solidFill>
                <a:latin typeface="Alef"/>
                <a:cs typeface="Alef"/>
                <a:ea typeface="Alef"/>
              </a:rPr>
              <a:t>מה לדעתכם המסר המרכזי של מלכים ב כ״ד? נמקו את דעתכם.</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B2117"/>
                </a:solidFill>
                <a:latin typeface="Alef"/>
                <a:cs typeface="Alef"/>
                <a:ea typeface="Alef"/>
              </a:rPr>
              <a:t>16</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482600"/>
            <a:ext cx="10988040" cy="304800"/>
          </a:xfrm>
          <a:prstGeom prst="rect">
            <a:avLst/>
          </a:prstGeom>
          <a:noFill/>
        </p:spPr>
        <p:txBody>
          <a:bodyPr wrap="square" lIns="0" rIns="0" tIns="0" bIns="0" anchor="t"/>
          <a:lstStyle/>
          <a:p>
            <a:pPr algn="ctr" rtl="1">
              <a:lnSpc>
                <a:spcPts val="2400"/>
              </a:lnSpc>
            </a:pPr>
            <a:r>
              <a:rPr sz="1700" b="0" i="0" lang="he-IL">
                <a:solidFill>
                  <a:srgbClr val="B5523B"/>
                </a:solidFill>
                <a:latin typeface="Suez One"/>
                <a:cs typeface="Suez One"/>
                <a:ea typeface="Suez One"/>
              </a:rPr>
              <a:t>סיכום</a:t>
            </a:r>
          </a:p>
        </p:txBody>
      </p:sp>
      <p:sp>
        <p:nvSpPr>
          <p:cNvPr id="4" name="TextBox 3"/>
          <p:cNvSpPr txBox="1"/>
          <p:nvPr/>
        </p:nvSpPr>
        <p:spPr>
          <a:xfrm>
            <a:off x="601980" y="787400"/>
            <a:ext cx="10988040" cy="762000"/>
          </a:xfrm>
          <a:prstGeom prst="rect">
            <a:avLst/>
          </a:prstGeom>
          <a:noFill/>
        </p:spPr>
        <p:txBody>
          <a:bodyPr wrap="square" lIns="0" rIns="0" tIns="0" bIns="0" anchor="t"/>
          <a:lstStyle/>
          <a:p>
            <a:pPr algn="ctr" rtl="1">
              <a:lnSpc>
                <a:spcPts val="6000"/>
              </a:lnSpc>
            </a:pPr>
            <a:r>
              <a:rPr sz="4500" b="0" i="0" lang="he-IL">
                <a:solidFill>
                  <a:srgbClr val="3A2C1C"/>
                </a:solidFill>
                <a:latin typeface="Suez One"/>
                <a:cs typeface="Suez One"/>
                <a:ea typeface="Suez One"/>
              </a:rPr>
              <a:t>מפת מושגים</a:t>
            </a:r>
          </a:p>
        </p:txBody>
      </p:sp>
      <p:sp>
        <p:nvSpPr>
          <p:cNvPr id="5" name="TextBox 4"/>
          <p:cNvSpPr txBox="1"/>
          <p:nvPr/>
        </p:nvSpPr>
        <p:spPr>
          <a:xfrm>
            <a:off x="4853305" y="3492500"/>
            <a:ext cx="2485390" cy="952500"/>
          </a:xfrm>
          <a:prstGeom prst="rect">
            <a:avLst/>
          </a:prstGeom>
          <a:noFill/>
        </p:spPr>
        <p:txBody>
          <a:bodyPr wrap="square" lIns="0" rIns="0" tIns="0" bIns="0" anchor="ctr"/>
          <a:lstStyle/>
          <a:p>
            <a:pPr algn="ctr" rtl="1">
              <a:lnSpc>
                <a:spcPts val="3105"/>
              </a:lnSpc>
            </a:pPr>
            <a:r>
              <a:rPr sz="2700" b="0" i="0" lang="he-IL">
                <a:solidFill>
                  <a:srgbClr val="EFE3C8"/>
                </a:solidFill>
                <a:latin typeface="Suez One"/>
                <a:cs typeface="Suez One"/>
                <a:ea typeface="Suez One"/>
              </a:rPr>
              <a:t>גלות יהויכין</a:t>
            </a:r>
          </a:p>
        </p:txBody>
      </p:sp>
      <p:sp>
        <p:nvSpPr>
          <p:cNvPr id="6" name="TextBox 5"/>
          <p:cNvSpPr txBox="1"/>
          <p:nvPr/>
        </p:nvSpPr>
        <p:spPr>
          <a:xfrm>
            <a:off x="7832915" y="1987550"/>
            <a:ext cx="3257169" cy="977900"/>
          </a:xfrm>
          <a:prstGeom prst="rect">
            <a:avLst/>
          </a:prstGeom>
          <a:noFill/>
        </p:spPr>
        <p:txBody>
          <a:bodyPr wrap="square" lIns="0" rIns="0" tIns="0" bIns="0" anchor="ctr"/>
          <a:lstStyle/>
          <a:p>
            <a:pPr algn="r" rtl="1">
              <a:lnSpc>
                <a:spcPts val="2014"/>
              </a:lnSpc>
            </a:pPr>
            <a:r>
              <a:rPr sz="1550" b="0" i="0" lang="he-IL">
                <a:solidFill>
                  <a:srgbClr val="2B2117"/>
                </a:solidFill>
                <a:latin typeface="Alef"/>
                <a:cs typeface="Alef"/>
                <a:ea typeface="Alef"/>
              </a:rPr>
              <a:t>יהויקים</a:t>
            </a:r>
          </a:p>
        </p:txBody>
      </p:sp>
      <p:sp>
        <p:nvSpPr>
          <p:cNvPr id="7" name="TextBox 6"/>
          <p:cNvSpPr txBox="1"/>
          <p:nvPr/>
        </p:nvSpPr>
        <p:spPr>
          <a:xfrm>
            <a:off x="1101915" y="1987550"/>
            <a:ext cx="3257169" cy="977900"/>
          </a:xfrm>
          <a:prstGeom prst="rect">
            <a:avLst/>
          </a:prstGeom>
          <a:noFill/>
        </p:spPr>
        <p:txBody>
          <a:bodyPr wrap="square" lIns="0" rIns="0" tIns="0" bIns="0" anchor="ctr"/>
          <a:lstStyle/>
          <a:p>
            <a:pPr algn="r" rtl="1">
              <a:lnSpc>
                <a:spcPts val="2014"/>
              </a:lnSpc>
            </a:pPr>
            <a:r>
              <a:rPr sz="1550" b="0" i="0" lang="he-IL">
                <a:solidFill>
                  <a:srgbClr val="2B2117"/>
                </a:solidFill>
                <a:latin typeface="Alef"/>
                <a:cs typeface="Alef"/>
                <a:ea typeface="Alef"/>
              </a:rPr>
              <a:t>יהויכין נכנע</a:t>
            </a:r>
          </a:p>
        </p:txBody>
      </p:sp>
      <p:sp>
        <p:nvSpPr>
          <p:cNvPr id="8" name="TextBox 7"/>
          <p:cNvSpPr txBox="1"/>
          <p:nvPr/>
        </p:nvSpPr>
        <p:spPr>
          <a:xfrm>
            <a:off x="7832915" y="3638550"/>
            <a:ext cx="3257169" cy="977900"/>
          </a:xfrm>
          <a:prstGeom prst="rect">
            <a:avLst/>
          </a:prstGeom>
          <a:noFill/>
        </p:spPr>
        <p:txBody>
          <a:bodyPr wrap="square" lIns="0" rIns="0" tIns="0" bIns="0" anchor="ctr"/>
          <a:lstStyle/>
          <a:p>
            <a:pPr algn="r" rtl="1">
              <a:lnSpc>
                <a:spcPts val="2014"/>
              </a:lnSpc>
            </a:pPr>
            <a:r>
              <a:rPr sz="1550" b="0" i="0" lang="he-IL">
                <a:solidFill>
                  <a:srgbClr val="2B2117"/>
                </a:solidFill>
                <a:latin typeface="Alef"/>
                <a:cs typeface="Alef"/>
                <a:ea typeface="Alef"/>
              </a:rPr>
              <a:t>צדקיהו ומרד</a:t>
            </a:r>
          </a:p>
        </p:txBody>
      </p:sp>
      <p:sp>
        <p:nvSpPr>
          <p:cNvPr id="9" name="TextBox 8"/>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B2117"/>
                </a:solidFill>
                <a:latin typeface="Alef"/>
                <a:cs typeface="Alef"/>
                <a:ea typeface="Alef"/>
              </a:rPr>
              <a:t>17</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482600"/>
            <a:ext cx="10988040" cy="304800"/>
          </a:xfrm>
          <a:prstGeom prst="rect">
            <a:avLst/>
          </a:prstGeom>
          <a:noFill/>
        </p:spPr>
        <p:txBody>
          <a:bodyPr wrap="square" lIns="0" rIns="0" tIns="0" bIns="0" anchor="t"/>
          <a:lstStyle/>
          <a:p>
            <a:pPr algn="ctr" rtl="1">
              <a:lnSpc>
                <a:spcPts val="2400"/>
              </a:lnSpc>
            </a:pPr>
            <a:r>
              <a:rPr sz="1700" b="0" i="0" lang="he-IL">
                <a:solidFill>
                  <a:srgbClr val="B5523B"/>
                </a:solidFill>
                <a:latin typeface="Suez One"/>
                <a:cs typeface="Suez One"/>
                <a:ea typeface="Suez One"/>
              </a:rPr>
              <a:t>תרגול לקראת הבגרות</a:t>
            </a:r>
          </a:p>
        </p:txBody>
      </p:sp>
      <p:sp>
        <p:nvSpPr>
          <p:cNvPr id="4" name="TextBox 3"/>
          <p:cNvSpPr txBox="1"/>
          <p:nvPr/>
        </p:nvSpPr>
        <p:spPr>
          <a:xfrm>
            <a:off x="601980" y="787400"/>
            <a:ext cx="10988040" cy="762000"/>
          </a:xfrm>
          <a:prstGeom prst="rect">
            <a:avLst/>
          </a:prstGeom>
          <a:noFill/>
        </p:spPr>
        <p:txBody>
          <a:bodyPr wrap="square" lIns="0" rIns="0" tIns="0" bIns="0" anchor="t"/>
          <a:lstStyle/>
          <a:p>
            <a:pPr algn="ctr" rtl="1">
              <a:lnSpc>
                <a:spcPts val="6000"/>
              </a:lnSpc>
            </a:pPr>
            <a:r>
              <a:rPr sz="4500" b="0" i="0" lang="he-IL">
                <a:solidFill>
                  <a:srgbClr val="3A2C1C"/>
                </a:solidFill>
                <a:latin typeface="Suez One"/>
                <a:cs typeface="Suez One"/>
                <a:ea typeface="Suez One"/>
              </a:rPr>
              <a:t>שאלה בסגנון בגרות</a:t>
            </a:r>
          </a:p>
        </p:txBody>
      </p:sp>
      <p:sp>
        <p:nvSpPr>
          <p:cNvPr id="5" name="TextBox 4"/>
          <p:cNvSpPr txBox="1"/>
          <p:nvPr/>
        </p:nvSpPr>
        <p:spPr>
          <a:xfrm>
            <a:off x="1125220" y="2032000"/>
            <a:ext cx="9941560" cy="3873500"/>
          </a:xfrm>
          <a:prstGeom prst="rect">
            <a:avLst/>
          </a:prstGeom>
          <a:noFill/>
        </p:spPr>
        <p:txBody>
          <a:bodyPr wrap="square" lIns="0" rIns="0" tIns="0" bIns="0" anchor="t"/>
          <a:lstStyle/>
          <a:p>
            <a:pPr algn="r" rtl="1">
              <a:lnSpc>
                <a:spcPts val="3000"/>
              </a:lnSpc>
            </a:pPr>
            <a:r>
              <a:rPr sz="2000" b="0" i="0" lang="he-IL">
                <a:solidFill>
                  <a:srgbClr val="2B2117"/>
                </a:solidFill>
                <a:latin typeface="Alef"/>
                <a:cs typeface="Alef"/>
                <a:ea typeface="Alef"/>
              </a:rPr>
              <a:t>(קיץ תשפ"א (שאלון 1362))</a:t>
            </a:r>
          </a:p>
          <a:p>
            <a:pPr algn="r" rtl="1">
              <a:lnSpc>
                <a:spcPts val="3000"/>
              </a:lnSpc>
            </a:pPr>
            <a:r>
              <a:rPr sz="2000" b="0" i="0" lang="he-IL">
                <a:solidFill>
                  <a:srgbClr val="2B2117"/>
                </a:solidFill>
                <a:latin typeface="Alef"/>
                <a:cs typeface="Alef"/>
                <a:ea typeface="Alef"/>
              </a:rPr>
              <a:t>3. קרא מלכים ב, פרק כ"ד, פסוקים י"ח–כ' ויחזקאל, פרק ל"ד, פסוקים א'–י'.</a:t>
            </a:r>
          </a:p>
          <a:p>
            <a:pPr algn="r" rtl="1">
              <a:lnSpc>
                <a:spcPts val="3000"/>
              </a:lnSpc>
            </a:pPr>
            <a:r>
              <a:rPr sz="2000" b="0" i="0" lang="he-IL">
                <a:solidFill>
                  <a:srgbClr val="2B2117"/>
                </a:solidFill>
                <a:latin typeface="Alef"/>
                <a:cs typeface="Alef"/>
                <a:ea typeface="Alef"/>
              </a:rPr>
              <a:t>א. קרא מלכים ב, פרק כ"ד, פסוקים י"ח–כ'.</a:t>
            </a:r>
          </a:p>
          <a:p>
            <a:pPr algn="r" rtl="1">
              <a:lnSpc>
                <a:spcPts val="3000"/>
              </a:lnSpc>
            </a:pPr>
            <a:r>
              <a:rPr sz="2000" b="0" i="0" lang="he-IL">
                <a:solidFill>
                  <a:srgbClr val="2B2117"/>
                </a:solidFill>
                <a:latin typeface="Alef"/>
                <a:cs typeface="Alef"/>
                <a:ea typeface="Alef"/>
              </a:rPr>
              <a:t>חורבן יהודה וגלות בבל נבעו מכישלון המנהיגות בשני תחומים. על פי הכתוב, ציין את שני התחומים, והסבר את הכישלון בכל אחד מהם. בסס את דבריך על הכתוב. (6 נקודות)</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B2117"/>
                </a:solidFill>
                <a:latin typeface="Alef"/>
                <a:cs typeface="Alef"/>
                <a:ea typeface="Alef"/>
              </a:rPr>
              <a:t>18</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9.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482600"/>
            <a:ext cx="10988040" cy="304800"/>
          </a:xfrm>
          <a:prstGeom prst="rect">
            <a:avLst/>
          </a:prstGeom>
          <a:noFill/>
        </p:spPr>
        <p:txBody>
          <a:bodyPr wrap="square" lIns="0" rIns="0" tIns="0" bIns="0" anchor="t"/>
          <a:lstStyle/>
          <a:p>
            <a:pPr algn="ctr" rtl="1">
              <a:lnSpc>
                <a:spcPts val="2400"/>
              </a:lnSpc>
            </a:pPr>
            <a:r>
              <a:rPr sz="1700" b="0" i="0" lang="he-IL">
                <a:solidFill>
                  <a:srgbClr val="B5523B"/>
                </a:solidFill>
                <a:latin typeface="Suez One"/>
                <a:cs typeface="Suez One"/>
                <a:ea typeface="Suez One"/>
              </a:rPr>
              <a:t>תשובות</a:t>
            </a:r>
          </a:p>
        </p:txBody>
      </p:sp>
      <p:sp>
        <p:nvSpPr>
          <p:cNvPr id="4" name="TextBox 3"/>
          <p:cNvSpPr txBox="1"/>
          <p:nvPr/>
        </p:nvSpPr>
        <p:spPr>
          <a:xfrm>
            <a:off x="601980" y="787400"/>
            <a:ext cx="10988040" cy="762000"/>
          </a:xfrm>
          <a:prstGeom prst="rect">
            <a:avLst/>
          </a:prstGeom>
          <a:noFill/>
        </p:spPr>
        <p:txBody>
          <a:bodyPr wrap="square" lIns="0" rIns="0" tIns="0" bIns="0" anchor="t"/>
          <a:lstStyle/>
          <a:p>
            <a:pPr algn="ctr" rtl="1">
              <a:lnSpc>
                <a:spcPts val="6000"/>
              </a:lnSpc>
            </a:pPr>
            <a:r>
              <a:rPr sz="4500" b="0" i="0" lang="he-IL">
                <a:solidFill>
                  <a:srgbClr val="3A2C1C"/>
                </a:solidFill>
                <a:latin typeface="Suez One"/>
                <a:cs typeface="Suez One"/>
                <a:ea typeface="Suez One"/>
              </a:rPr>
              <a:t>תשובה לשאלה 1</a:t>
            </a:r>
          </a:p>
        </p:txBody>
      </p:sp>
      <p:sp>
        <p:nvSpPr>
          <p:cNvPr id="5" name="TextBox 4"/>
          <p:cNvSpPr txBox="1"/>
          <p:nvPr/>
        </p:nvSpPr>
        <p:spPr>
          <a:xfrm>
            <a:off x="1059815" y="1905000"/>
            <a:ext cx="10072370" cy="825500"/>
          </a:xfrm>
          <a:prstGeom prst="rect">
            <a:avLst/>
          </a:prstGeom>
          <a:noFill/>
        </p:spPr>
        <p:txBody>
          <a:bodyPr wrap="square" lIns="0" rIns="0" tIns="0" bIns="0" anchor="t"/>
          <a:lstStyle/>
          <a:p>
            <a:pPr algn="r" rtl="1">
              <a:lnSpc>
                <a:spcPts val="2025"/>
              </a:lnSpc>
            </a:pPr>
            <a:r>
              <a:rPr sz="1500" b="0" i="0" lang="he-IL">
                <a:solidFill>
                  <a:srgbClr val="EFE3C8"/>
                </a:solidFill>
                <a:latin typeface="Alef"/>
                <a:cs typeface="Alef"/>
                <a:ea typeface="Alef"/>
              </a:rPr>
              <a:t>קראו פסוקים א׳–ז׳ («יהויקים»). מה מתואר בקטע? הביאו ראיה מן הכתוב.</a:t>
            </a:r>
          </a:p>
        </p:txBody>
      </p:sp>
      <p:sp>
        <p:nvSpPr>
          <p:cNvPr id="6" name="TextBox 5"/>
          <p:cNvSpPr txBox="1"/>
          <p:nvPr/>
        </p:nvSpPr>
        <p:spPr>
          <a:xfrm>
            <a:off x="1059815" y="3048000"/>
            <a:ext cx="10072370" cy="3111500"/>
          </a:xfrm>
          <a:prstGeom prst="rect">
            <a:avLst/>
          </a:prstGeom>
          <a:noFill/>
        </p:spPr>
        <p:txBody>
          <a:bodyPr wrap="square" lIns="0" rIns="0" tIns="0" bIns="0" anchor="t"/>
          <a:lstStyle/>
          <a:p>
            <a:pPr algn="r" rtl="1">
              <a:lnSpc>
                <a:spcPts val="2850"/>
              </a:lnSpc>
            </a:pPr>
            <a:r>
              <a:rPr sz="1900" b="0" i="0" lang="he-IL">
                <a:solidFill>
                  <a:srgbClr val="2B2117"/>
                </a:solidFill>
                <a:latin typeface="Alef"/>
                <a:cs typeface="Alef"/>
                <a:ea typeface="Alef"/>
              </a:rPr>
              <a:t>לפי טקסטולוגיה, יהויקים (609 עד 597) היה תחילה כפוף למצרים, ואחר כך כפוף לנבוכדנאצר מלך בבל שלוש שנים. ״בימיו עלה נבכדנאצר מלך בבל ויהי לו יהויקים עבד שלש שנים וישב וימרד בו״.</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B2117"/>
                </a:solidFill>
                <a:latin typeface="Alef"/>
                <a:cs typeface="Alef"/>
                <a:ea typeface="Alef"/>
              </a:rPr>
              <a:t>19</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9.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482600"/>
            <a:ext cx="10988040" cy="304800"/>
          </a:xfrm>
          <a:prstGeom prst="rect">
            <a:avLst/>
          </a:prstGeom>
          <a:noFill/>
        </p:spPr>
        <p:txBody>
          <a:bodyPr wrap="square" lIns="0" rIns="0" tIns="0" bIns="0" anchor="t"/>
          <a:lstStyle/>
          <a:p>
            <a:pPr algn="ctr" rtl="1">
              <a:lnSpc>
                <a:spcPts val="2400"/>
              </a:lnSpc>
            </a:pPr>
            <a:r>
              <a:rPr sz="1700" b="0" i="0" lang="he-IL">
                <a:solidFill>
                  <a:srgbClr val="B5523B"/>
                </a:solidFill>
                <a:latin typeface="Suez One"/>
                <a:cs typeface="Suez One"/>
                <a:ea typeface="Suez One"/>
              </a:rPr>
              <a:t>תשובות</a:t>
            </a:r>
          </a:p>
        </p:txBody>
      </p:sp>
      <p:sp>
        <p:nvSpPr>
          <p:cNvPr id="4" name="TextBox 3"/>
          <p:cNvSpPr txBox="1"/>
          <p:nvPr/>
        </p:nvSpPr>
        <p:spPr>
          <a:xfrm>
            <a:off x="601980" y="787400"/>
            <a:ext cx="10988040" cy="762000"/>
          </a:xfrm>
          <a:prstGeom prst="rect">
            <a:avLst/>
          </a:prstGeom>
          <a:noFill/>
        </p:spPr>
        <p:txBody>
          <a:bodyPr wrap="square" lIns="0" rIns="0" tIns="0" bIns="0" anchor="t"/>
          <a:lstStyle/>
          <a:p>
            <a:pPr algn="ctr" rtl="1">
              <a:lnSpc>
                <a:spcPts val="6000"/>
              </a:lnSpc>
            </a:pPr>
            <a:r>
              <a:rPr sz="4500" b="0" i="0" lang="he-IL">
                <a:solidFill>
                  <a:srgbClr val="3A2C1C"/>
                </a:solidFill>
                <a:latin typeface="Suez One"/>
                <a:cs typeface="Suez One"/>
                <a:ea typeface="Suez One"/>
              </a:rPr>
              <a:t>תשובה לשאלה 2</a:t>
            </a:r>
          </a:p>
        </p:txBody>
      </p:sp>
      <p:sp>
        <p:nvSpPr>
          <p:cNvPr id="5" name="TextBox 4"/>
          <p:cNvSpPr txBox="1"/>
          <p:nvPr/>
        </p:nvSpPr>
        <p:spPr>
          <a:xfrm>
            <a:off x="1059815" y="1905000"/>
            <a:ext cx="10072370" cy="825500"/>
          </a:xfrm>
          <a:prstGeom prst="rect">
            <a:avLst/>
          </a:prstGeom>
          <a:noFill/>
        </p:spPr>
        <p:txBody>
          <a:bodyPr wrap="square" lIns="0" rIns="0" tIns="0" bIns="0" anchor="t"/>
          <a:lstStyle/>
          <a:p>
            <a:pPr algn="r" rtl="1">
              <a:lnSpc>
                <a:spcPts val="2025"/>
              </a:lnSpc>
            </a:pPr>
            <a:r>
              <a:rPr sz="1500" b="0" i="0" lang="he-IL">
                <a:solidFill>
                  <a:srgbClr val="EFE3C8"/>
                </a:solidFill>
                <a:latin typeface="Alef"/>
                <a:cs typeface="Alef"/>
                <a:ea typeface="Alef"/>
              </a:rPr>
              <a:t>קראו פסוקים ח׳–י״ז («יהויכין נכנע»). מה מתואר בקטע? הביאו ראיה מן הכתוב.</a:t>
            </a:r>
          </a:p>
        </p:txBody>
      </p:sp>
      <p:sp>
        <p:nvSpPr>
          <p:cNvPr id="6" name="TextBox 5"/>
          <p:cNvSpPr txBox="1"/>
          <p:nvPr/>
        </p:nvSpPr>
        <p:spPr>
          <a:xfrm>
            <a:off x="1059815" y="3048000"/>
            <a:ext cx="10072370" cy="3111500"/>
          </a:xfrm>
          <a:prstGeom prst="rect">
            <a:avLst/>
          </a:prstGeom>
          <a:noFill/>
        </p:spPr>
        <p:txBody>
          <a:bodyPr wrap="square" lIns="0" rIns="0" tIns="0" bIns="0" anchor="t"/>
          <a:lstStyle/>
          <a:p>
            <a:pPr algn="r" rtl="1">
              <a:lnSpc>
                <a:spcPts val="2850"/>
              </a:lnSpc>
            </a:pPr>
            <a:r>
              <a:rPr sz="1900" b="0" i="0" lang="he-IL">
                <a:solidFill>
                  <a:srgbClr val="2B2117"/>
                </a:solidFill>
                <a:latin typeface="Alef"/>
                <a:cs typeface="Alef"/>
                <a:ea typeface="Alef"/>
              </a:rPr>
              <a:t>יהויכין, בן שמונה עשרה, מלך שלושה חודשים בירושלים. בימיו עלו עבדי נבוכדנאצר ו״ותבא העיר במצור״. אחרי מות יהויקים באמצע המצור הוא יוצא אל מלך בבל עם אמו ועבדיו, ונלקח בשנת השמינה למלכות בבל (597 לפנה״ס). אירוע זה נקרא גלות יהויכין.</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B2117"/>
                </a:solidFill>
                <a:latin typeface="Alef"/>
                <a:cs typeface="Alef"/>
                <a:ea typeface="Alef"/>
              </a:rPr>
              <a:t>20</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9.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482600"/>
            <a:ext cx="10988040" cy="304800"/>
          </a:xfrm>
          <a:prstGeom prst="rect">
            <a:avLst/>
          </a:prstGeom>
          <a:noFill/>
        </p:spPr>
        <p:txBody>
          <a:bodyPr wrap="square" lIns="0" rIns="0" tIns="0" bIns="0" anchor="t"/>
          <a:lstStyle/>
          <a:p>
            <a:pPr algn="ctr" rtl="1">
              <a:lnSpc>
                <a:spcPts val="2400"/>
              </a:lnSpc>
            </a:pPr>
            <a:r>
              <a:rPr sz="1700" b="0" i="0" lang="he-IL">
                <a:solidFill>
                  <a:srgbClr val="B5523B"/>
                </a:solidFill>
                <a:latin typeface="Suez One"/>
                <a:cs typeface="Suez One"/>
                <a:ea typeface="Suez One"/>
              </a:rPr>
              <a:t>תשובות</a:t>
            </a:r>
          </a:p>
        </p:txBody>
      </p:sp>
      <p:sp>
        <p:nvSpPr>
          <p:cNvPr id="4" name="TextBox 3"/>
          <p:cNvSpPr txBox="1"/>
          <p:nvPr/>
        </p:nvSpPr>
        <p:spPr>
          <a:xfrm>
            <a:off x="601980" y="787400"/>
            <a:ext cx="10988040" cy="762000"/>
          </a:xfrm>
          <a:prstGeom prst="rect">
            <a:avLst/>
          </a:prstGeom>
          <a:noFill/>
        </p:spPr>
        <p:txBody>
          <a:bodyPr wrap="square" lIns="0" rIns="0" tIns="0" bIns="0" anchor="t"/>
          <a:lstStyle/>
          <a:p>
            <a:pPr algn="ctr" rtl="1">
              <a:lnSpc>
                <a:spcPts val="6000"/>
              </a:lnSpc>
            </a:pPr>
            <a:r>
              <a:rPr sz="4500" b="0" i="0" lang="he-IL">
                <a:solidFill>
                  <a:srgbClr val="3A2C1C"/>
                </a:solidFill>
                <a:latin typeface="Suez One"/>
                <a:cs typeface="Suez One"/>
                <a:ea typeface="Suez One"/>
              </a:rPr>
              <a:t>תשובה לשאלה 3</a:t>
            </a:r>
          </a:p>
        </p:txBody>
      </p:sp>
      <p:sp>
        <p:nvSpPr>
          <p:cNvPr id="5" name="TextBox 4"/>
          <p:cNvSpPr txBox="1"/>
          <p:nvPr/>
        </p:nvSpPr>
        <p:spPr>
          <a:xfrm>
            <a:off x="1059815" y="1905000"/>
            <a:ext cx="10072370" cy="825500"/>
          </a:xfrm>
          <a:prstGeom prst="rect">
            <a:avLst/>
          </a:prstGeom>
          <a:noFill/>
        </p:spPr>
        <p:txBody>
          <a:bodyPr wrap="square" lIns="0" rIns="0" tIns="0" bIns="0" anchor="t"/>
          <a:lstStyle/>
          <a:p>
            <a:pPr algn="r" rtl="1">
              <a:lnSpc>
                <a:spcPts val="2025"/>
              </a:lnSpc>
            </a:pPr>
            <a:r>
              <a:rPr sz="1500" b="0" i="0" lang="he-IL">
                <a:solidFill>
                  <a:srgbClr val="EFE3C8"/>
                </a:solidFill>
                <a:latin typeface="Alef"/>
                <a:cs typeface="Alef"/>
                <a:ea typeface="Alef"/>
              </a:rPr>
              <a:t>קראו פסוקים י״ח–כ׳ («צדקיהו ומרד»). מה מתואר בקטע? הביאו ראיה מן הכתוב.</a:t>
            </a:r>
          </a:p>
        </p:txBody>
      </p:sp>
      <p:sp>
        <p:nvSpPr>
          <p:cNvPr id="6" name="TextBox 5"/>
          <p:cNvSpPr txBox="1"/>
          <p:nvPr/>
        </p:nvSpPr>
        <p:spPr>
          <a:xfrm>
            <a:off x="1059815" y="3048000"/>
            <a:ext cx="10072370" cy="3111500"/>
          </a:xfrm>
          <a:prstGeom prst="rect">
            <a:avLst/>
          </a:prstGeom>
          <a:noFill/>
        </p:spPr>
        <p:txBody>
          <a:bodyPr wrap="square" lIns="0" rIns="0" tIns="0" bIns="0" anchor="t"/>
          <a:lstStyle/>
          <a:p>
            <a:pPr algn="r" rtl="1">
              <a:lnSpc>
                <a:spcPts val="2850"/>
              </a:lnSpc>
            </a:pPr>
            <a:r>
              <a:rPr sz="1900" b="0" i="0" lang="he-IL">
                <a:solidFill>
                  <a:srgbClr val="2B2117"/>
                </a:solidFill>
                <a:latin typeface="Alef"/>
                <a:cs typeface="Alef"/>
                <a:ea typeface="Alef"/>
              </a:rPr>
              <a:t>צדקיהו היה בן עשרים ואחת כשמלך, ומלך אחת עשרה שנה. ״ויעש הרע בעיני ה׳ ככל אשר עשה יהויקים״. העורך מעיד שהכול קורה מחמת אף ה׳ על ירושלים ויהודה.</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B2117"/>
                </a:solidFill>
                <a:latin typeface="Alef"/>
                <a:cs typeface="Alef"/>
                <a:ea typeface="Alef"/>
              </a:rPr>
              <a:t>21</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482600"/>
            <a:ext cx="10988040" cy="304800"/>
          </a:xfrm>
          <a:prstGeom prst="rect">
            <a:avLst/>
          </a:prstGeom>
          <a:noFill/>
        </p:spPr>
        <p:txBody>
          <a:bodyPr wrap="square" lIns="0" rIns="0" tIns="0" bIns="0" anchor="t"/>
          <a:lstStyle/>
          <a:p>
            <a:pPr algn="ctr" rtl="1">
              <a:lnSpc>
                <a:spcPts val="2400"/>
              </a:lnSpc>
            </a:pPr>
            <a:r>
              <a:rPr sz="1700" b="0" i="0" lang="he-IL">
                <a:solidFill>
                  <a:srgbClr val="B5523B"/>
                </a:solidFill>
                <a:latin typeface="Suez One"/>
                <a:cs typeface="Suez One"/>
                <a:ea typeface="Suez One"/>
              </a:rPr>
              <a:t>תשובות</a:t>
            </a:r>
          </a:p>
        </p:txBody>
      </p:sp>
      <p:sp>
        <p:nvSpPr>
          <p:cNvPr id="4" name="TextBox 3"/>
          <p:cNvSpPr txBox="1"/>
          <p:nvPr/>
        </p:nvSpPr>
        <p:spPr>
          <a:xfrm>
            <a:off x="601980" y="787400"/>
            <a:ext cx="10988040" cy="762000"/>
          </a:xfrm>
          <a:prstGeom prst="rect">
            <a:avLst/>
          </a:prstGeom>
          <a:noFill/>
        </p:spPr>
        <p:txBody>
          <a:bodyPr wrap="square" lIns="0" rIns="0" tIns="0" bIns="0" anchor="t"/>
          <a:lstStyle/>
          <a:p>
            <a:pPr algn="ctr" rtl="1">
              <a:lnSpc>
                <a:spcPts val="6000"/>
              </a:lnSpc>
            </a:pPr>
            <a:r>
              <a:rPr sz="4500" b="0" i="0" lang="he-IL">
                <a:solidFill>
                  <a:srgbClr val="3A2C1C"/>
                </a:solidFill>
                <a:latin typeface="Suez One"/>
                <a:cs typeface="Suez One"/>
                <a:ea typeface="Suez One"/>
              </a:rPr>
              <a:t>מחוון – שאלת הבגרות</a:t>
            </a:r>
          </a:p>
        </p:txBody>
      </p:sp>
      <p:sp>
        <p:nvSpPr>
          <p:cNvPr id="5" name="TextBox 4"/>
          <p:cNvSpPr txBox="1"/>
          <p:nvPr/>
        </p:nvSpPr>
        <p:spPr>
          <a:xfrm>
            <a:off x="1059815" y="1968500"/>
            <a:ext cx="10072370" cy="4000500"/>
          </a:xfrm>
          <a:prstGeom prst="rect">
            <a:avLst/>
          </a:prstGeom>
          <a:noFill/>
        </p:spPr>
        <p:txBody>
          <a:bodyPr wrap="square" lIns="0" rIns="0" tIns="0" bIns="0" anchor="t"/>
          <a:lstStyle/>
          <a:p>
            <a:pPr algn="r" rtl="1">
              <a:lnSpc>
                <a:spcPts val="2850"/>
              </a:lnSpc>
            </a:pPr>
            <a:r>
              <a:rPr sz="1900" b="0" i="0" lang="he-IL">
                <a:solidFill>
                  <a:srgbClr val="2B2117"/>
                </a:solidFill>
                <a:latin typeface="Alef"/>
                <a:cs typeface="Alef"/>
                <a:ea typeface="Alef"/>
              </a:rPr>
              <a:t>להלן תמלול הטקסט מהתמונה (המהווה פתרון לשאלה 8 בבחינת הבגרות בתנ"ך, העוסקת בחורבן יהודה ובנבואת יחזקאל על המנהיגים):</a:t>
            </a:r>
          </a:p>
          <a:p>
            <a:pPr algn="r" rtl="1">
              <a:lnSpc>
                <a:spcPts val="2850"/>
              </a:lnSpc>
            </a:pPr>
            <a:r>
              <a:rPr sz="1900" b="0" i="0" lang="he-IL">
                <a:solidFill>
                  <a:srgbClr val="2B2117"/>
                </a:solidFill>
                <a:latin typeface="Alef"/>
                <a:cs typeface="Alef"/>
                <a:ea typeface="Alef"/>
              </a:rPr>
              <a:t>שאלה 8</a:t>
            </a:r>
          </a:p>
          <a:p>
            <a:pPr algn="r" rtl="1">
              <a:lnSpc>
                <a:spcPts val="2850"/>
              </a:lnSpc>
            </a:pPr>
            <a:r>
              <a:rPr sz="1900" b="0" i="0" lang="he-IL">
                <a:solidFill>
                  <a:srgbClr val="2B2117"/>
                </a:solidFill>
                <a:latin typeface="Alef"/>
                <a:cs typeface="Alef"/>
                <a:ea typeface="Alef"/>
              </a:rPr>
              <a:t>סעיף א'</a:t>
            </a:r>
          </a:p>
          <a:p>
            <a:pPr algn="r" rtl="1">
              <a:lnSpc>
                <a:spcPts val="2850"/>
              </a:lnSpc>
            </a:pPr>
            <a:r>
              <a:rPr sz="1900" b="0" i="0" lang="he-IL">
                <a:solidFill>
                  <a:srgbClr val="2B2117"/>
                </a:solidFill>
                <a:latin typeface="Alef"/>
                <a:cs typeface="Alef"/>
                <a:ea typeface="Alef"/>
              </a:rPr>
              <a:t>חורבן יהודה וגלות בבל נבעו מכישלון המנהיגות בשני תחומים:</a:t>
            </a:r>
          </a:p>
          <a:p>
            <a:pPr algn="r" rtl="1">
              <a:lnSpc>
                <a:spcPts val="2850"/>
              </a:lnSpc>
            </a:pPr>
            <a:r>
              <a:rPr sz="1900" b="0" i="0" lang="he-IL">
                <a:solidFill>
                  <a:srgbClr val="2B2117"/>
                </a:solidFill>
                <a:latin typeface="Alef"/>
                <a:cs typeface="Alef"/>
                <a:ea typeface="Alef"/>
              </a:rPr>
              <a:t>בתחום הדתי – צדקיהו המלך חטא לה' ויחד איתו כל ממלכת יהודה. "ויעש הרע בעיני ה'".</a:t>
            </a:r>
          </a:p>
          <a:p>
            <a:pPr algn="r" rtl="1">
              <a:lnSpc>
                <a:spcPts val="2850"/>
              </a:lnSpc>
            </a:pPr>
            <a:r>
              <a:rPr sz="1900" b="0" i="0" lang="he-IL">
                <a:solidFill>
                  <a:srgbClr val="2B2117"/>
                </a:solidFill>
                <a:latin typeface="Alef"/>
                <a:cs typeface="Alef"/>
                <a:ea typeface="Alef"/>
              </a:rPr>
              <a:t>בתחום המדיני – צדקיהו מלך יהודה שהיה משועבד לבבל, העז למרוד במלך בבל. "וימרוד צדקיהו במלך בבל".</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B2117"/>
                </a:solidFill>
                <a:latin typeface="Alef"/>
                <a:cs typeface="Alef"/>
                <a:ea typeface="Alef"/>
              </a:rPr>
              <a:t>22</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גלות יהויכין – שאלון 1262</dc:title>
  <dc:subject/>
  <dc:creator/>
  <cp:keywords/>
  <dc:description/>
  <cp:lastModifiedBy/>
  <cp:revision>1</cp:revision>
  <dcterms:created xsi:type="dcterms:W3CDTF">2013-01-27T09:14:16Z</dcterms:created>
  <dcterms:modified xsi:type="dcterms:W3CDTF">2013-01-27T09:15:58Z</dcterms:modified>
  <cp:category/>
</cp:coreProperties>
</file>