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08395" y="1282700"/>
            <a:ext cx="5363210" cy="444500"/>
          </a:xfrm>
          <a:prstGeom prst="rect">
            <a:avLst/>
          </a:prstGeom>
          <a:noFill/>
        </p:spPr>
        <p:txBody>
          <a:bodyPr wrap="square" lIns="0" rIns="0" tIns="0" bIns="0" anchor="t"/>
          <a:lstStyle/>
          <a:p>
            <a:pPr algn="r" rtl="1">
              <a:lnSpc>
                <a:spcPts val="3500"/>
              </a:lnSpc>
            </a:pPr>
            <a:r>
              <a:rPr sz="2400" b="1" i="0" lang="he-IL">
                <a:solidFill>
                  <a:srgbClr val="0047FF"/>
                </a:solidFill>
                <a:latin typeface="IBM Plex Sans Hebrew"/>
                <a:cs typeface="IBM Plex Sans Hebrew"/>
                <a:ea typeface="IBM Plex Sans Hebrew"/>
              </a:rPr>
              <a:t>מלכים ב כ״ה</a:t>
            </a:r>
          </a:p>
        </p:txBody>
      </p:sp>
      <p:sp>
        <p:nvSpPr>
          <p:cNvPr id="4" name="TextBox 3"/>
          <p:cNvSpPr txBox="1"/>
          <p:nvPr/>
        </p:nvSpPr>
        <p:spPr>
          <a:xfrm>
            <a:off x="6208395" y="1727200"/>
            <a:ext cx="5363210" cy="3048000"/>
          </a:xfrm>
          <a:prstGeom prst="rect">
            <a:avLst/>
          </a:prstGeom>
          <a:noFill/>
        </p:spPr>
        <p:txBody>
          <a:bodyPr wrap="square" lIns="0" rIns="0" tIns="0" bIns="0" anchor="t"/>
          <a:lstStyle/>
          <a:p>
            <a:pPr algn="r" rtl="1">
              <a:lnSpc>
                <a:spcPts val="7559"/>
              </a:lnSpc>
            </a:pPr>
            <a:r>
              <a:rPr sz="7000" b="1" i="0" lang="he-IL">
                <a:solidFill>
                  <a:srgbClr val="111111"/>
                </a:solidFill>
                <a:latin typeface="IBM Plex Sans Hebrew"/>
                <a:cs typeface="IBM Plex Sans Hebrew"/>
                <a:ea typeface="IBM Plex Sans Hebrew"/>
              </a:rPr>
              <a:t>חורבן ירושלים</a:t>
            </a:r>
          </a:p>
        </p:txBody>
      </p:sp>
      <p:sp>
        <p:nvSpPr>
          <p:cNvPr id="5" name="TextBox 4"/>
          <p:cNvSpPr txBox="1"/>
          <p:nvPr/>
        </p:nvSpPr>
        <p:spPr>
          <a:xfrm>
            <a:off x="6208395" y="4775200"/>
            <a:ext cx="5363210" cy="406400"/>
          </a:xfrm>
          <a:prstGeom prst="rect">
            <a:avLst/>
          </a:prstGeom>
          <a:noFill/>
        </p:spPr>
        <p:txBody>
          <a:bodyPr wrap="square" lIns="0" rIns="0" tIns="0" bIns="0" anchor="t"/>
          <a:lstStyle/>
          <a:p>
            <a:pPr algn="r" rtl="1">
              <a:lnSpc>
                <a:spcPts val="3200"/>
              </a:lnSpc>
            </a:pPr>
            <a:r>
              <a:rPr sz="1800" b="0" i="0" lang="he-IL">
                <a:solidFill>
                  <a:srgbClr val="111111"/>
                </a:solidFill>
                <a:latin typeface="IBM Plex Sans Hebrew"/>
                <a:cs typeface="IBM Plex Sans Hebrew"/>
                <a:ea typeface="IBM Plex Sans Hebrew"/>
              </a:rPr>
              <a:t>שאלון 1262 · מלכים ב</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פתיחה</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מטרות השיעור</a:t>
            </a:r>
          </a:p>
        </p:txBody>
      </p:sp>
      <p:sp>
        <p:nvSpPr>
          <p:cNvPr id="5" name="TextBox 4"/>
          <p:cNvSpPr txBox="1"/>
          <p:nvPr/>
        </p:nvSpPr>
        <p:spPr>
          <a:xfrm>
            <a:off x="10706100" y="18478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1</a:t>
            </a:r>
          </a:p>
        </p:txBody>
      </p:sp>
      <p:sp>
        <p:nvSpPr>
          <p:cNvPr id="6" name="TextBox 5"/>
          <p:cNvSpPr txBox="1"/>
          <p:nvPr/>
        </p:nvSpPr>
        <p:spPr>
          <a:xfrm>
            <a:off x="4611941" y="17526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נכיר את הסיפור «חורבן ירושלים» (מלכים ב כ״ה) ואת הדמויות בו</a:t>
            </a:r>
          </a:p>
        </p:txBody>
      </p:sp>
      <p:sp>
        <p:nvSpPr>
          <p:cNvPr id="7" name="TextBox 6"/>
          <p:cNvSpPr txBox="1"/>
          <p:nvPr/>
        </p:nvSpPr>
        <p:spPr>
          <a:xfrm>
            <a:off x="10706100" y="30162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2</a:t>
            </a:r>
          </a:p>
        </p:txBody>
      </p:sp>
      <p:sp>
        <p:nvSpPr>
          <p:cNvPr id="8" name="TextBox 7"/>
          <p:cNvSpPr txBox="1"/>
          <p:nvPr/>
        </p:nvSpPr>
        <p:spPr>
          <a:xfrm>
            <a:off x="4611941" y="29210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נבחן כיצד הסיפור מבטא את התמה «מלכים ב»</a:t>
            </a:r>
          </a:p>
        </p:txBody>
      </p:sp>
      <p:sp>
        <p:nvSpPr>
          <p:cNvPr id="9" name="TextBox 8"/>
          <p:cNvSpPr txBox="1"/>
          <p:nvPr/>
        </p:nvSpPr>
        <p:spPr>
          <a:xfrm>
            <a:off x="10706100" y="41846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3</a:t>
            </a:r>
          </a:p>
        </p:txBody>
      </p:sp>
      <p:sp>
        <p:nvSpPr>
          <p:cNvPr id="10" name="TextBox 9"/>
          <p:cNvSpPr txBox="1"/>
          <p:nvPr/>
        </p:nvSpPr>
        <p:spPr>
          <a:xfrm>
            <a:off x="4611941" y="40894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נקרא פסוקי מפתח ונעמיק בפירוש רש"י ורד"ק</a:t>
            </a:r>
          </a:p>
        </p:txBody>
      </p:sp>
      <p:sp>
        <p:nvSpPr>
          <p:cNvPr id="11" name="TextBox 10"/>
          <p:cNvSpPr txBox="1"/>
          <p:nvPr/>
        </p:nvSpPr>
        <p:spPr>
          <a:xfrm>
            <a:off x="10706100" y="53530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4</a:t>
            </a:r>
          </a:p>
        </p:txBody>
      </p:sp>
      <p:sp>
        <p:nvSpPr>
          <p:cNvPr id="12" name="TextBox 11"/>
          <p:cNvSpPr txBox="1"/>
          <p:nvPr/>
        </p:nvSpPr>
        <p:spPr>
          <a:xfrm>
            <a:off x="4611941" y="52578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רקע</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הדמויות בסיפור</a:t>
            </a:r>
          </a:p>
        </p:txBody>
      </p:sp>
      <p:sp>
        <p:nvSpPr>
          <p:cNvPr id="5" name="TextBox 4"/>
          <p:cNvSpPr txBox="1"/>
          <p:nvPr/>
        </p:nvSpPr>
        <p:spPr>
          <a:xfrm>
            <a:off x="6780339" y="1943100"/>
            <a:ext cx="4460621"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צדקיהו</a:t>
            </a:r>
          </a:p>
        </p:txBody>
      </p:sp>
      <p:sp>
        <p:nvSpPr>
          <p:cNvPr id="6" name="TextBox 5"/>
          <p:cNvSpPr txBox="1"/>
          <p:nvPr/>
        </p:nvSpPr>
        <p:spPr>
          <a:xfrm>
            <a:off x="6780339" y="2501900"/>
            <a:ext cx="4460621" cy="11938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צדקיהו מובא אל מלך בבל לרבלה ושם נשפט על הפרת השבועה.</a:t>
            </a:r>
          </a:p>
        </p:txBody>
      </p:sp>
      <p:sp>
        <p:nvSpPr>
          <p:cNvPr id="7" name="TextBox 6"/>
          <p:cNvSpPr txBox="1"/>
          <p:nvPr/>
        </p:nvSpPr>
        <p:spPr>
          <a:xfrm>
            <a:off x="1713039" y="1943100"/>
            <a:ext cx="4460621"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שרי</a:t>
            </a:r>
          </a:p>
        </p:txBody>
      </p:sp>
      <p:sp>
        <p:nvSpPr>
          <p:cNvPr id="8" name="TextBox 7"/>
          <p:cNvSpPr txBox="1"/>
          <p:nvPr/>
        </p:nvSpPr>
        <p:spPr>
          <a:xfrm>
            <a:off x="1713039" y="2501900"/>
            <a:ext cx="4460621" cy="11938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גדליהו נשבע לשרי החילות: ״אל תיראו מעבדי הכשדים שבו בארץ ועבדו את מלך בבל וייטב לכם״.</a:t>
            </a:r>
          </a:p>
        </p:txBody>
      </p:sp>
      <p:sp>
        <p:nvSpPr>
          <p:cNvPr id="9" name="TextBox 8"/>
          <p:cNvSpPr txBox="1"/>
          <p:nvPr/>
        </p:nvSpPr>
        <p:spPr>
          <a:xfrm>
            <a:off x="6780339" y="4343400"/>
            <a:ext cx="4460621"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יהודה</a:t>
            </a:r>
          </a:p>
        </p:txBody>
      </p:sp>
      <p:sp>
        <p:nvSpPr>
          <p:cNvPr id="10" name="TextBox 9"/>
          <p:cNvSpPr txBox="1"/>
          <p:nvPr/>
        </p:nvSpPr>
        <p:spPr>
          <a:xfrm>
            <a:off x="6780339" y="4902200"/>
            <a:ext cx="4460621" cy="11938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את שאר העם, ״יתר העם הנשארים בעיר״, הוא מגלה לבבל, וממלכת יהודה נשארת עם ״מדלת הארץ...</a:t>
            </a:r>
          </a:p>
        </p:txBody>
      </p:sp>
      <p:sp>
        <p:nvSpPr>
          <p:cNvPr id="11" name="TextBox 10"/>
          <p:cNvSpPr txBox="1"/>
          <p:nvPr/>
        </p:nvSpPr>
        <p:spPr>
          <a:xfrm>
            <a:off x="1713039" y="4343400"/>
            <a:ext cx="4460621"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דוד</a:t>
            </a:r>
          </a:p>
        </p:txBody>
      </p:sp>
      <p:sp>
        <p:nvSpPr>
          <p:cNvPr id="12" name="TextBox 11"/>
          <p:cNvSpPr txBox="1"/>
          <p:nvPr/>
        </p:nvSpPr>
        <p:spPr>
          <a:xfrm>
            <a:off x="1713039" y="4902200"/>
            <a:ext cx="4460621" cy="11938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לפי טקסטולוגיה, עורך הספר בחר לסיים בתקווה: עדיין חי בן לבית דוד, ולכן אפשר שהעצמאות היהודית תתחדש.</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רקע</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רצף האירועים</a:t>
            </a:r>
          </a:p>
        </p:txBody>
      </p:sp>
      <p:sp>
        <p:nvSpPr>
          <p:cNvPr id="5" name="TextBox 4"/>
          <p:cNvSpPr txBox="1"/>
          <p:nvPr/>
        </p:nvSpPr>
        <p:spPr>
          <a:xfrm>
            <a:off x="10006012"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1</a:t>
            </a:r>
          </a:p>
        </p:txBody>
      </p:sp>
      <p:sp>
        <p:nvSpPr>
          <p:cNvPr id="6" name="TextBox 5"/>
          <p:cNvSpPr txBox="1"/>
          <p:nvPr/>
        </p:nvSpPr>
        <p:spPr>
          <a:xfrm>
            <a:off x="9250759"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המצור והחורבן (פסוקים א׳–ז׳)</a:t>
            </a:r>
          </a:p>
        </p:txBody>
      </p:sp>
      <p:sp>
        <p:nvSpPr>
          <p:cNvPr id="7" name="TextBox 6"/>
          <p:cNvSpPr txBox="1"/>
          <p:nvPr/>
        </p:nvSpPr>
        <p:spPr>
          <a:xfrm>
            <a:off x="7475537"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2</a:t>
            </a:r>
          </a:p>
        </p:txBody>
      </p:sp>
      <p:sp>
        <p:nvSpPr>
          <p:cNvPr id="8" name="TextBox 7"/>
          <p:cNvSpPr txBox="1"/>
          <p:nvPr/>
        </p:nvSpPr>
        <p:spPr>
          <a:xfrm>
            <a:off x="6720284"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שריפת העיר והגלות (פסוקים ח׳–כ״א)</a:t>
            </a:r>
          </a:p>
        </p:txBody>
      </p:sp>
      <p:sp>
        <p:nvSpPr>
          <p:cNvPr id="9" name="TextBox 8"/>
          <p:cNvSpPr txBox="1"/>
          <p:nvPr/>
        </p:nvSpPr>
        <p:spPr>
          <a:xfrm>
            <a:off x="4945062"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3</a:t>
            </a:r>
          </a:p>
        </p:txBody>
      </p:sp>
      <p:sp>
        <p:nvSpPr>
          <p:cNvPr id="10" name="TextBox 9"/>
          <p:cNvSpPr txBox="1"/>
          <p:nvPr/>
        </p:nvSpPr>
        <p:spPr>
          <a:xfrm>
            <a:off x="4189809"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גדליהו (פסוקים כ״ב–כ״ו)</a:t>
            </a:r>
          </a:p>
        </p:txBody>
      </p:sp>
      <p:sp>
        <p:nvSpPr>
          <p:cNvPr id="11" name="TextBox 10"/>
          <p:cNvSpPr txBox="1"/>
          <p:nvPr/>
        </p:nvSpPr>
        <p:spPr>
          <a:xfrm>
            <a:off x="2414587"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4</a:t>
            </a:r>
          </a:p>
        </p:txBody>
      </p:sp>
      <p:sp>
        <p:nvSpPr>
          <p:cNvPr id="12" name="TextBox 11"/>
          <p:cNvSpPr txBox="1"/>
          <p:nvPr/>
        </p:nvSpPr>
        <p:spPr>
          <a:xfrm>
            <a:off x="1659334"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יהויכין משוחרר (פסוקים כ״ז–ל׳)</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רקע</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מקום ההתרחשות</a:t>
            </a:r>
          </a:p>
        </p:txBody>
      </p:sp>
      <p:sp>
        <p:nvSpPr>
          <p:cNvPr id="5" name="TextBox 4"/>
          <p:cNvSpPr txBox="1"/>
          <p:nvPr/>
        </p:nvSpPr>
        <p:spPr>
          <a:xfrm>
            <a:off x="2634555" y="4322405"/>
            <a:ext cx="548084" cy="247650"/>
          </a:xfrm>
          <a:prstGeom prst="rect">
            <a:avLst/>
          </a:prstGeom>
          <a:noFill/>
        </p:spPr>
        <p:txBody>
          <a:bodyPr wrap="square" lIns="0" rIns="0" tIns="0" bIns="0" anchor="t"/>
          <a:lstStyle/>
          <a:p>
            <a:pPr algn="r" rtl="1">
              <a:lnSpc>
                <a:spcPts val="1800"/>
              </a:lnSpc>
            </a:pPr>
            <a:r>
              <a:rPr sz="1500" b="0" i="0" lang="he-IL">
                <a:solidFill>
                  <a:srgbClr val="FFFFFF"/>
                </a:solidFill>
                <a:latin typeface="IBM Plex Sans Hebrew"/>
                <a:cs typeface="IBM Plex Sans Hebrew"/>
                <a:ea typeface="IBM Plex Sans Hebrew"/>
              </a:rPr>
              <a:t>מצרים</a:t>
            </a:r>
          </a:p>
        </p:txBody>
      </p:sp>
      <p:sp>
        <p:nvSpPr>
          <p:cNvPr id="6" name="TextBox 5"/>
          <p:cNvSpPr txBox="1"/>
          <p:nvPr/>
        </p:nvSpPr>
        <p:spPr>
          <a:xfrm>
            <a:off x="5629622" y="2820829"/>
            <a:ext cx="648791" cy="247650"/>
          </a:xfrm>
          <a:prstGeom prst="rect">
            <a:avLst/>
          </a:prstGeom>
          <a:noFill/>
        </p:spPr>
        <p:txBody>
          <a:bodyPr wrap="square" lIns="0" rIns="0" tIns="0" bIns="0" anchor="t"/>
          <a:lstStyle/>
          <a:p>
            <a:pPr algn="r" rtl="1">
              <a:lnSpc>
                <a:spcPts val="1800"/>
              </a:lnSpc>
            </a:pPr>
            <a:r>
              <a:rPr sz="1500" b="0" i="0" lang="he-IL">
                <a:solidFill>
                  <a:srgbClr val="FFFFFF"/>
                </a:solidFill>
                <a:latin typeface="IBM Plex Sans Hebrew"/>
                <a:cs typeface="IBM Plex Sans Hebrew"/>
                <a:ea typeface="IBM Plex Sans Hebrew"/>
              </a:rPr>
              <a:t>ירושלים</a:t>
            </a:r>
          </a:p>
        </p:txBody>
      </p:sp>
      <p:sp>
        <p:nvSpPr>
          <p:cNvPr id="7" name="TextBox 6"/>
          <p:cNvSpPr txBox="1"/>
          <p:nvPr/>
        </p:nvSpPr>
        <p:spPr>
          <a:xfrm>
            <a:off x="5670202" y="2739966"/>
            <a:ext cx="415230" cy="247650"/>
          </a:xfrm>
          <a:prstGeom prst="rect">
            <a:avLst/>
          </a:prstGeom>
          <a:noFill/>
        </p:spPr>
        <p:txBody>
          <a:bodyPr wrap="square" lIns="0" rIns="0" tIns="0" bIns="0" anchor="t"/>
          <a:lstStyle/>
          <a:p>
            <a:pPr algn="r" rtl="1">
              <a:lnSpc>
                <a:spcPts val="1800"/>
              </a:lnSpc>
            </a:pPr>
            <a:r>
              <a:rPr sz="1500" b="0" i="0" lang="he-IL">
                <a:solidFill>
                  <a:srgbClr val="FFFFFF"/>
                </a:solidFill>
                <a:latin typeface="IBM Plex Sans Hebrew"/>
                <a:cs typeface="IBM Plex Sans Hebrew"/>
                <a:ea typeface="IBM Plex Sans Hebrew"/>
              </a:rPr>
              <a:t>יריחו</a:t>
            </a:r>
          </a:p>
        </p:txBody>
      </p:sp>
      <p:sp>
        <p:nvSpPr>
          <p:cNvPr id="8" name="TextBox 7"/>
          <p:cNvSpPr txBox="1"/>
          <p:nvPr/>
        </p:nvSpPr>
        <p:spPr>
          <a:xfrm>
            <a:off x="5887085" y="1714500"/>
            <a:ext cx="5624830" cy="4381500"/>
          </a:xfrm>
          <a:prstGeom prst="rect">
            <a:avLst/>
          </a:prstGeom>
          <a:noFill/>
        </p:spPr>
        <p:txBody>
          <a:bodyPr wrap="square" lIns="0" rIns="0" tIns="0" bIns="0" anchor="t"/>
          <a:lstStyle/>
          <a:p>
            <a:pPr algn="r" rtl="1">
              <a:lnSpc>
                <a:spcPts val="4160"/>
              </a:lnSpc>
            </a:pPr>
            <a:r>
              <a:rPr sz="2600" b="0" i="0" lang="he-IL">
                <a:solidFill>
                  <a:srgbClr val="111111"/>
                </a:solidFill>
                <a:latin typeface="IBM Plex Sans Hebrew"/>
                <a:cs typeface="IBM Plex Sans Hebrew"/>
                <a:ea typeface="IBM Plex Sans Hebrew"/>
              </a:rPr>
              <a:t>📍 מצרים</a:t>
            </a:r>
          </a:p>
          <a:p>
            <a:pPr algn="r" rtl="1">
              <a:lnSpc>
                <a:spcPts val="4160"/>
              </a:lnSpc>
            </a:pPr>
            <a:r>
              <a:rPr sz="2600" b="0" i="0" lang="he-IL">
                <a:solidFill>
                  <a:srgbClr val="111111"/>
                </a:solidFill>
                <a:latin typeface="IBM Plex Sans Hebrew"/>
                <a:cs typeface="IBM Plex Sans Hebrew"/>
                <a:ea typeface="IBM Plex Sans Hebrew"/>
              </a:rPr>
              <a:t>📍 ירושלים</a:t>
            </a:r>
          </a:p>
          <a:p>
            <a:pPr algn="r" rtl="1">
              <a:lnSpc>
                <a:spcPts val="4160"/>
              </a:lnSpc>
            </a:pPr>
            <a:r>
              <a:rPr sz="2600" b="0" i="0" lang="he-IL">
                <a:solidFill>
                  <a:srgbClr val="111111"/>
                </a:solidFill>
                <a:latin typeface="IBM Plex Sans Hebrew"/>
                <a:cs typeface="IBM Plex Sans Hebrew"/>
                <a:ea typeface="IBM Plex Sans Hebrew"/>
              </a:rPr>
              <a:t>📍 יריחו</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1/4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מלכים ב כ"ה, ו'</a:t>
            </a:r>
          </a:p>
        </p:txBody>
      </p:sp>
      <p:sp>
        <p:nvSpPr>
          <p:cNvPr id="5" name="TextBox 4"/>
          <p:cNvSpPr txBox="1"/>
          <p:nvPr/>
        </p:nvSpPr>
        <p:spPr>
          <a:xfrm>
            <a:off x="1834578" y="2581275"/>
            <a:ext cx="9195943" cy="1822450"/>
          </a:xfrm>
          <a:prstGeom prst="rect">
            <a:avLst/>
          </a:prstGeom>
          <a:noFill/>
        </p:spPr>
        <p:txBody>
          <a:bodyPr wrap="square" lIns="0" rIns="0" tIns="0" bIns="0" anchor="t"/>
          <a:lstStyle/>
          <a:p>
            <a:pPr algn="r" rtl="1">
              <a:lnSpc>
                <a:spcPts val="7175"/>
              </a:lnSpc>
            </a:pPr>
            <a:r>
              <a:rPr sz="4100" b="0" i="0" lang="he-IL">
                <a:solidFill>
                  <a:srgbClr val="FFFFFF"/>
                </a:solidFill>
                <a:latin typeface="Frank Ruhl Libre"/>
                <a:cs typeface="Frank Ruhl Libre"/>
                <a:ea typeface="Frank Ruhl Libre"/>
              </a:rPr>
              <a:t>וַיִּתְפְּשׂוּ אֶת־הַמֶּלֶךְ וַיַּעֲלוּ אֹתוֹ</a:t>
            </a:r>
            <a:r>
              <a:rPr sz="4100" b="0" i="0" lang="he-IL">
                <a:solidFill>
                  <a:srgbClr val="111111"/>
                </a:solidFill>
                <a:latin typeface="Frank Ruhl Libre"/>
                <a:cs typeface="Frank Ruhl Libre"/>
                <a:ea typeface="Frank Ruhl Libre"/>
              </a:rPr>
              <a:t> אֶל־מֶלֶךְ בָּבֶל רִבְלָתָה וַיְדַבְּרוּ אִתּוֹ מִשְׁפָּט</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בעשירי בטבת בשנה התשיעית למלכות צדקיהו נבוכדנאצר חונה על ירושלים ובונה סביבה דיק.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2/4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מלכים ב כ"ה, י"א</a:t>
            </a:r>
          </a:p>
        </p:txBody>
      </p:sp>
      <p:sp>
        <p:nvSpPr>
          <p:cNvPr id="5" name="TextBox 4"/>
          <p:cNvSpPr txBox="1"/>
          <p:nvPr/>
        </p:nvSpPr>
        <p:spPr>
          <a:xfrm>
            <a:off x="1834578" y="2125662"/>
            <a:ext cx="9195943" cy="2733675"/>
          </a:xfrm>
          <a:prstGeom prst="rect">
            <a:avLst/>
          </a:prstGeom>
          <a:noFill/>
        </p:spPr>
        <p:txBody>
          <a:bodyPr wrap="square" lIns="0" rIns="0" tIns="0" bIns="0" anchor="t"/>
          <a:lstStyle/>
          <a:p>
            <a:pPr algn="r" rtl="1">
              <a:lnSpc>
                <a:spcPts val="7175"/>
              </a:lnSpc>
            </a:pPr>
            <a:r>
              <a:rPr sz="4100" b="0" i="0" lang="he-IL">
                <a:solidFill>
                  <a:srgbClr val="111111"/>
                </a:solidFill>
                <a:latin typeface="Frank Ruhl Libre"/>
                <a:cs typeface="Frank Ruhl Libre"/>
                <a:ea typeface="Frank Ruhl Libre"/>
              </a:rPr>
              <a:t>וְאֵת </a:t>
            </a:r>
            <a:r>
              <a:rPr sz="4100" b="0" i="0" lang="he-IL">
                <a:solidFill>
                  <a:srgbClr val="FFFFFF"/>
                </a:solidFill>
                <a:latin typeface="Frank Ruhl Libre"/>
                <a:cs typeface="Frank Ruhl Libre"/>
                <a:ea typeface="Frank Ruhl Libre"/>
              </a:rPr>
              <a:t>יֶתֶר הָעָם הַנִּשְׁאָרִים בָּעִיר</a:t>
            </a:r>
            <a:r>
              <a:rPr sz="4100" b="0" i="0" lang="he-IL">
                <a:solidFill>
                  <a:srgbClr val="111111"/>
                </a:solidFill>
                <a:latin typeface="Frank Ruhl Libre"/>
                <a:cs typeface="Frank Ruhl Libre"/>
                <a:ea typeface="Frank Ruhl Libre"/>
              </a:rPr>
              <a:t> וְאֶת־הַנֹּפְלִים אֲשֶׁר נָפְלוּ עַל־הַמֶּלֶךְ בָּבֶל וְאֵת יֶתֶר הֶהָמוֹן הֶגְלָה נְבוּזַרְאֲדָן רַב־טַבָּחִים</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בשביעי בחודש החמישי (אב) בא נבוזראדן רב טבחים, עבד מלך בבל, לירושלים.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3/4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מלכים ב כ"ה, כ"ב</a:t>
            </a:r>
          </a:p>
        </p:txBody>
      </p:sp>
      <p:sp>
        <p:nvSpPr>
          <p:cNvPr id="5" name="TextBox 4"/>
          <p:cNvSpPr txBox="1"/>
          <p:nvPr/>
        </p:nvSpPr>
        <p:spPr>
          <a:xfrm>
            <a:off x="1834578" y="2125662"/>
            <a:ext cx="9195943" cy="2733675"/>
          </a:xfrm>
          <a:prstGeom prst="rect">
            <a:avLst/>
          </a:prstGeom>
          <a:noFill/>
        </p:spPr>
        <p:txBody>
          <a:bodyPr wrap="square" lIns="0" rIns="0" tIns="0" bIns="0" anchor="t"/>
          <a:lstStyle/>
          <a:p>
            <a:pPr algn="r" rtl="1">
              <a:lnSpc>
                <a:spcPts val="7175"/>
              </a:lnSpc>
            </a:pPr>
            <a:r>
              <a:rPr sz="4100" b="0" i="0" lang="he-IL">
                <a:solidFill>
                  <a:srgbClr val="111111"/>
                </a:solidFill>
                <a:latin typeface="Frank Ruhl Libre"/>
                <a:cs typeface="Frank Ruhl Libre"/>
                <a:ea typeface="Frank Ruhl Libre"/>
              </a:rPr>
              <a:t>וְהָעָם הַנִּשְׁאָר בְּאֶרֶץ יְהוּדָה אֲשֶׁר הִשְׁאִיר נְבוּכַדְנֶאצַּר </a:t>
            </a:r>
            <a:r>
              <a:rPr sz="4100" b="0" i="0" lang="he-IL">
                <a:solidFill>
                  <a:srgbClr val="FFFFFF"/>
                </a:solidFill>
                <a:latin typeface="Frank Ruhl Libre"/>
                <a:cs typeface="Frank Ruhl Libre"/>
                <a:ea typeface="Frank Ruhl Libre"/>
              </a:rPr>
              <a:t>מֶלֶךְ בָּבֶל</a:t>
            </a:r>
            <a:r>
              <a:rPr sz="4100" b="0" i="0" lang="he-IL">
                <a:solidFill>
                  <a:srgbClr val="111111"/>
                </a:solidFill>
                <a:latin typeface="Frank Ruhl Libre"/>
                <a:cs typeface="Frank Ruhl Libre"/>
                <a:ea typeface="Frank Ruhl Libre"/>
              </a:rPr>
              <a:t> וַיַּפְקֵד עֲלֵיהֶם אֶת־גְּדַלְיָהוּ בֶּן־אֲחִיקָם בֶּן־שָׁפָן</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מלך בבל ממנה את גדליהו בן אחיקם בן שפן לפקיד על העם שנשאר.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4/4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מלכים ב כ"ה, כ"ח</a:t>
            </a:r>
          </a:p>
        </p:txBody>
      </p:sp>
      <p:sp>
        <p:nvSpPr>
          <p:cNvPr id="5" name="TextBox 4"/>
          <p:cNvSpPr txBox="1"/>
          <p:nvPr/>
        </p:nvSpPr>
        <p:spPr>
          <a:xfrm>
            <a:off x="1834578" y="2581275"/>
            <a:ext cx="9195943" cy="1822450"/>
          </a:xfrm>
          <a:prstGeom prst="rect">
            <a:avLst/>
          </a:prstGeom>
          <a:noFill/>
        </p:spPr>
        <p:txBody>
          <a:bodyPr wrap="square" lIns="0" rIns="0" tIns="0" bIns="0" anchor="t"/>
          <a:lstStyle/>
          <a:p>
            <a:pPr algn="r" rtl="1">
              <a:lnSpc>
                <a:spcPts val="7175"/>
              </a:lnSpc>
            </a:pPr>
            <a:r>
              <a:rPr sz="4100" b="0" i="0" lang="he-IL">
                <a:solidFill>
                  <a:srgbClr val="FFFFFF"/>
                </a:solidFill>
                <a:latin typeface="Frank Ruhl Libre"/>
                <a:cs typeface="Frank Ruhl Libre"/>
                <a:ea typeface="Frank Ruhl Libre"/>
              </a:rPr>
              <a:t>וַיְדַבֵּר אִתּוֹ טֹבוֹת וַיִּתֵּן</a:t>
            </a:r>
            <a:r>
              <a:rPr sz="4100" b="0" i="0" lang="he-IL">
                <a:solidFill>
                  <a:srgbClr val="111111"/>
                </a:solidFill>
                <a:latin typeface="Frank Ruhl Libre"/>
                <a:cs typeface="Frank Ruhl Libre"/>
                <a:ea typeface="Frank Ruhl Libre"/>
              </a:rPr>
              <a:t> אֶת־כִּסְאוֹ מֵעַל כִּסֵּא הַמְּלָכִים אֲשֶׁר אִתּוֹ בְּבָבֶל</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בשנת שלושים ושבע לגלות יהויכין, בשנה שמלך אוויל מרודך, מלך בבל נשא את ראש יהויכין מלך יהודה מבית כלא (כ-560 לפנה״ס).</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מילים ומושגים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ביאורי מילים</a:t>
            </a:r>
          </a:p>
        </p:txBody>
      </p:sp>
      <p:sp>
        <p:nvSpPr>
          <p:cNvPr id="5" name="TextBox 4"/>
          <p:cNvSpPr txBox="1"/>
          <p:nvPr/>
        </p:nvSpPr>
        <p:spPr>
          <a:xfrm>
            <a:off x="8403590"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ויתפשו</a:t>
            </a:r>
          </a:p>
        </p:txBody>
      </p:sp>
      <p:sp>
        <p:nvSpPr>
          <p:cNvPr id="6" name="TextBox 5"/>
          <p:cNvSpPr txBox="1"/>
          <p:nvPr/>
        </p:nvSpPr>
        <p:spPr>
          <a:xfrm>
            <a:off x="8403590"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אחזו בחזקה.</a:t>
            </a:r>
          </a:p>
        </p:txBody>
      </p:sp>
      <p:sp>
        <p:nvSpPr>
          <p:cNvPr id="7" name="TextBox 6"/>
          <p:cNvSpPr txBox="1"/>
          <p:nvPr/>
        </p:nvSpPr>
        <p:spPr>
          <a:xfrm>
            <a:off x="5038090"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הנופלים</a:t>
            </a:r>
          </a:p>
        </p:txBody>
      </p:sp>
      <p:sp>
        <p:nvSpPr>
          <p:cNvPr id="8" name="TextBox 7"/>
          <p:cNvSpPr txBox="1"/>
          <p:nvPr/>
        </p:nvSpPr>
        <p:spPr>
          <a:xfrm>
            <a:off x="5038090"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הם היוצאים מעצמן, למסור עצמן ולשכון בינותם, וכן (ירמיהו לז יג): אל הכשדים אתה נופל.</a:t>
            </a:r>
          </a:p>
        </p:txBody>
      </p:sp>
      <p:sp>
        <p:nvSpPr>
          <p:cNvPr id="9" name="TextBox 8"/>
          <p:cNvSpPr txBox="1"/>
          <p:nvPr/>
        </p:nvSpPr>
        <p:spPr>
          <a:xfrm>
            <a:off x="1672589"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ההמון</a:t>
            </a:r>
          </a:p>
        </p:txBody>
      </p:sp>
      <p:sp>
        <p:nvSpPr>
          <p:cNvPr id="10" name="TextBox 9"/>
          <p:cNvSpPr txBox="1"/>
          <p:nvPr/>
        </p:nvSpPr>
        <p:spPr>
          <a:xfrm>
            <a:off x="1672589"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העם הרב.</a:t>
            </a:r>
          </a:p>
        </p:txBody>
      </p:sp>
      <p:sp>
        <p:nvSpPr>
          <p:cNvPr id="11" name="TextBox 10"/>
          <p:cNvSpPr txBox="1"/>
          <p:nvPr/>
        </p:nvSpPr>
        <p:spPr>
          <a:xfrm>
            <a:off x="8403590" y="429895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ויפקד</a:t>
            </a:r>
          </a:p>
        </p:txBody>
      </p:sp>
      <p:sp>
        <p:nvSpPr>
          <p:cNvPr id="12" name="TextBox 11"/>
          <p:cNvSpPr txBox="1"/>
          <p:nvPr/>
        </p:nvSpPr>
        <p:spPr>
          <a:xfrm>
            <a:off x="8403590" y="476885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מענין מנוי וגזברות.</a:t>
            </a:r>
          </a:p>
        </p:txBody>
      </p:sp>
      <p:sp>
        <p:nvSpPr>
          <p:cNvPr id="13" name="TextBox 12"/>
          <p:cNvSpPr txBox="1"/>
          <p:nvPr/>
        </p:nvSpPr>
        <p:spPr>
          <a:xfrm>
            <a:off x="5038090" y="429895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מילה מנחה</a:t>
            </a:r>
          </a:p>
        </p:txBody>
      </p:sp>
      <p:sp>
        <p:nvSpPr>
          <p:cNvPr id="14" name="TextBox 13"/>
          <p:cNvSpPr txBox="1"/>
          <p:nvPr/>
        </p:nvSpPr>
        <p:spPr>
          <a:xfrm>
            <a:off x="5038090" y="476885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מילה/שורש החוזר/ת על עצמו/ ה במספר פסוקים או פרקים במספר חריג של פעמי או במספר סימלי של פעמי בקטע, או…</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פרשנים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רש"י</a:t>
            </a:r>
          </a:p>
        </p:txBody>
      </p:sp>
      <p:sp>
        <p:nvSpPr>
          <p:cNvPr id="5" name="TextBox 4"/>
          <p:cNvSpPr txBox="1"/>
          <p:nvPr/>
        </p:nvSpPr>
        <p:spPr>
          <a:xfrm>
            <a:off x="1833245" y="2686050"/>
            <a:ext cx="9287510" cy="304800"/>
          </a:xfrm>
          <a:prstGeom prst="rect">
            <a:avLst/>
          </a:prstGeom>
          <a:noFill/>
        </p:spPr>
        <p:txBody>
          <a:bodyPr wrap="square" lIns="0" rIns="0" tIns="0" bIns="0" anchor="t"/>
          <a:lstStyle/>
          <a:p>
            <a:pPr algn="r" rtl="1">
              <a:lnSpc>
                <a:spcPts val="2400"/>
              </a:lnSpc>
            </a:pPr>
            <a:r>
              <a:rPr sz="1700" b="1" i="0" lang="he-IL">
                <a:solidFill>
                  <a:srgbClr val="0047FF"/>
                </a:solidFill>
                <a:latin typeface="IBM Plex Sans Hebrew"/>
                <a:cs typeface="IBM Plex Sans Hebrew"/>
                <a:ea typeface="IBM Plex Sans Hebrew"/>
              </a:rPr>
              <a:t>רש"י על מלכים ב כ"ה, ו'</a:t>
            </a:r>
          </a:p>
        </p:txBody>
      </p:sp>
      <p:sp>
        <p:nvSpPr>
          <p:cNvPr id="6" name="TextBox 5"/>
          <p:cNvSpPr txBox="1"/>
          <p:nvPr/>
        </p:nvSpPr>
        <p:spPr>
          <a:xfrm>
            <a:off x="1833245" y="3117850"/>
            <a:ext cx="9287510" cy="609600"/>
          </a:xfrm>
          <a:prstGeom prst="rect">
            <a:avLst/>
          </a:prstGeom>
          <a:noFill/>
        </p:spPr>
        <p:txBody>
          <a:bodyPr wrap="square" lIns="0" rIns="0" tIns="0" bIns="0" anchor="t"/>
          <a:lstStyle/>
          <a:p>
            <a:pPr algn="r" rtl="1">
              <a:lnSpc>
                <a:spcPts val="4800"/>
              </a:lnSpc>
            </a:pPr>
            <a:r>
              <a:rPr sz="3000" b="1" i="0" lang="he-IL">
                <a:solidFill>
                  <a:srgbClr val="0047FF"/>
                </a:solidFill>
                <a:latin typeface="Noto Serif Hebrew"/>
                <a:cs typeface="Noto Serif Hebrew"/>
                <a:ea typeface="Noto Serif Hebrew"/>
              </a:rPr>
              <a:t>וַיְדַבְּרוּ אִתּוֹ מִשְׁפָּט</a:t>
            </a:r>
            <a:r>
              <a:rPr sz="3000" b="0" i="0" lang="he-IL">
                <a:solidFill>
                  <a:srgbClr val="111111"/>
                </a:solidFill>
                <a:latin typeface="Noto Serif Hebrew"/>
                <a:cs typeface="Noto Serif Hebrew"/>
                <a:ea typeface="Noto Serif Hebrew"/>
              </a:rPr>
              <a:t>. נִתְוַכַּח עִמּוֹ עַל הַשְּׁבוּעָה.</a:t>
            </a:r>
          </a:p>
        </p:txBody>
      </p:sp>
      <p:sp>
        <p:nvSpPr>
          <p:cNvPr id="7" name="TextBox 6"/>
          <p:cNvSpPr txBox="1"/>
          <p:nvPr/>
        </p:nvSpPr>
        <p:spPr>
          <a:xfrm>
            <a:off x="1702435" y="5207000"/>
            <a:ext cx="9549130" cy="1079500"/>
          </a:xfrm>
          <a:prstGeom prst="rect">
            <a:avLst/>
          </a:prstGeom>
          <a:noFill/>
        </p:spPr>
        <p:txBody>
          <a:bodyPr wrap="square" lIns="0" rIns="0" tIns="0" bIns="0" anchor="ctr"/>
          <a:lstStyle/>
          <a:p>
            <a:pPr algn="r" rtl="1">
              <a:lnSpc>
                <a:spcPts val="2860"/>
              </a:lnSpc>
            </a:pPr>
            <a:r>
              <a:rPr sz="2200" b="1" i="0" lang="he-IL">
                <a:solidFill>
                  <a:srgbClr val="FFFFFF"/>
                </a:solidFill>
                <a:latin typeface="IBM Plex Sans Hebrew"/>
                <a:cs typeface="IBM Plex Sans Hebrew"/>
                <a:ea typeface="IBM Plex Sans Hebrew"/>
              </a:rPr>
              <a:t>מה מסביר רש"י על «וַיְדַבְּרוּ אִתּוֹ מִשְׁפָּט»?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פרשנים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רד"ק</a:t>
            </a:r>
          </a:p>
        </p:txBody>
      </p:sp>
      <p:sp>
        <p:nvSpPr>
          <p:cNvPr id="5" name="TextBox 4"/>
          <p:cNvSpPr txBox="1"/>
          <p:nvPr/>
        </p:nvSpPr>
        <p:spPr>
          <a:xfrm>
            <a:off x="1833245" y="2076450"/>
            <a:ext cx="9287510" cy="304800"/>
          </a:xfrm>
          <a:prstGeom prst="rect">
            <a:avLst/>
          </a:prstGeom>
          <a:noFill/>
        </p:spPr>
        <p:txBody>
          <a:bodyPr wrap="square" lIns="0" rIns="0" tIns="0" bIns="0" anchor="t"/>
          <a:lstStyle/>
          <a:p>
            <a:pPr algn="r" rtl="1">
              <a:lnSpc>
                <a:spcPts val="2400"/>
              </a:lnSpc>
            </a:pPr>
            <a:r>
              <a:rPr sz="1700" b="1" i="0" lang="he-IL">
                <a:solidFill>
                  <a:srgbClr val="0047FF"/>
                </a:solidFill>
                <a:latin typeface="IBM Plex Sans Hebrew"/>
                <a:cs typeface="IBM Plex Sans Hebrew"/>
                <a:ea typeface="IBM Plex Sans Hebrew"/>
              </a:rPr>
              <a:t>רד"ק על מלכים ב כ"ה, י"א</a:t>
            </a:r>
          </a:p>
        </p:txBody>
      </p:sp>
      <p:sp>
        <p:nvSpPr>
          <p:cNvPr id="6" name="TextBox 5"/>
          <p:cNvSpPr txBox="1"/>
          <p:nvPr/>
        </p:nvSpPr>
        <p:spPr>
          <a:xfrm>
            <a:off x="1833245" y="2508250"/>
            <a:ext cx="9287510" cy="1828800"/>
          </a:xfrm>
          <a:prstGeom prst="rect">
            <a:avLst/>
          </a:prstGeom>
          <a:noFill/>
        </p:spPr>
        <p:txBody>
          <a:bodyPr wrap="square" lIns="0" rIns="0" tIns="0" bIns="0" anchor="t"/>
          <a:lstStyle/>
          <a:p>
            <a:pPr algn="r" rtl="1">
              <a:lnSpc>
                <a:spcPts val="4800"/>
              </a:lnSpc>
            </a:pPr>
            <a:r>
              <a:rPr sz="3000" b="1" i="0" lang="he-IL">
                <a:solidFill>
                  <a:srgbClr val="0047FF"/>
                </a:solidFill>
                <a:latin typeface="Noto Serif Hebrew"/>
                <a:cs typeface="Noto Serif Hebrew"/>
                <a:ea typeface="Noto Serif Hebrew"/>
              </a:rPr>
              <a:t>ואת הנופלים אשר נפלו</a:t>
            </a:r>
            <a:r>
              <a:rPr sz="3000" b="0" i="0" lang="he-IL">
                <a:solidFill>
                  <a:srgbClr val="111111"/>
                </a:solidFill>
                <a:latin typeface="Noto Serif Hebrew"/>
                <a:cs typeface="Noto Serif Hebrew"/>
                <a:ea typeface="Noto Serif Hebrew"/>
              </a:rPr>
              <a:t>. שיצאו אליו קודם כבוש העיר ומסרו עצמם אליו כמו אל הכשדים אתה נופל ות"י וית שמיעיא דאשתמעו כלומר שסרו אל משמעתו:</a:t>
            </a:r>
          </a:p>
        </p:txBody>
      </p:sp>
      <p:sp>
        <p:nvSpPr>
          <p:cNvPr id="7" name="TextBox 6"/>
          <p:cNvSpPr txBox="1"/>
          <p:nvPr/>
        </p:nvSpPr>
        <p:spPr>
          <a:xfrm>
            <a:off x="1702435" y="5207000"/>
            <a:ext cx="9549130" cy="1079500"/>
          </a:xfrm>
          <a:prstGeom prst="rect">
            <a:avLst/>
          </a:prstGeom>
          <a:noFill/>
        </p:spPr>
        <p:txBody>
          <a:bodyPr wrap="square" lIns="0" rIns="0" tIns="0" bIns="0" anchor="ctr"/>
          <a:lstStyle/>
          <a:p>
            <a:pPr algn="r" rtl="1">
              <a:lnSpc>
                <a:spcPts val="2860"/>
              </a:lnSpc>
            </a:pPr>
            <a:r>
              <a:rPr sz="2200" b="1" i="0" lang="he-IL">
                <a:solidFill>
                  <a:srgbClr val="FFFFFF"/>
                </a:solidFill>
                <a:latin typeface="IBM Plex Sans Hebrew"/>
                <a:cs typeface="IBM Plex Sans Hebrew"/>
                <a:ea typeface="IBM Plex Sans Hebrew"/>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1/3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1</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א׳–ז׳ («המצור והחורבן»).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2/3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2</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כ״ב–כ״ו («גדליהו»).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3/3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3</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כ״ז–ל׳ («יהויכין משוחרר»).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דיון בכיתה</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מה דעתכם?</a:t>
            </a:r>
          </a:p>
        </p:txBody>
      </p:sp>
      <p:sp>
        <p:nvSpPr>
          <p:cNvPr id="5" name="TextBox 4"/>
          <p:cNvSpPr txBox="1"/>
          <p:nvPr/>
        </p:nvSpPr>
        <p:spPr>
          <a:xfrm>
            <a:off x="4925060" y="1879600"/>
            <a:ext cx="6278880" cy="1422400"/>
          </a:xfrm>
          <a:prstGeom prst="rect">
            <a:avLst/>
          </a:prstGeom>
          <a:noFill/>
        </p:spPr>
        <p:txBody>
          <a:bodyPr wrap="square" lIns="0" rIns="0" tIns="0" bIns="0" anchor="ctr"/>
          <a:lstStyle/>
          <a:p>
            <a:pPr algn="r" rtl="1">
              <a:lnSpc>
                <a:spcPts val="3105"/>
              </a:lnSpc>
            </a:pPr>
            <a:r>
              <a:rPr sz="2300" b="0" i="0" lang="he-IL">
                <a:solidFill>
                  <a:srgbClr val="111111"/>
                </a:solidFill>
                <a:latin typeface="IBM Plex Sans Hebrew"/>
                <a:cs typeface="IBM Plex Sans Hebrew"/>
                <a:ea typeface="IBM Plex Sans Hebrew"/>
              </a:rPr>
              <a:t>לדעתך, האם אירוע זה הוא סיום אופטימי או פסימי לספר מלכים?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סיכום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מפת מושגים</a:t>
            </a:r>
          </a:p>
        </p:txBody>
      </p:sp>
      <p:sp>
        <p:nvSpPr>
          <p:cNvPr id="5" name="TextBox 4"/>
          <p:cNvSpPr txBox="1"/>
          <p:nvPr/>
        </p:nvSpPr>
        <p:spPr>
          <a:xfrm>
            <a:off x="5234305" y="35242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IBM Plex Sans Hebrew"/>
                <a:cs typeface="IBM Plex Sans Hebrew"/>
                <a:ea typeface="IBM Plex Sans Hebrew"/>
              </a:rPr>
              <a:t>חורבן ירושלים</a:t>
            </a:r>
          </a:p>
        </p:txBody>
      </p:sp>
      <p:sp>
        <p:nvSpPr>
          <p:cNvPr id="6" name="TextBox 5"/>
          <p:cNvSpPr txBox="1"/>
          <p:nvPr/>
        </p:nvSpPr>
        <p:spPr>
          <a:xfrm>
            <a:off x="7991284" y="1828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המצור והחורבן</a:t>
            </a:r>
          </a:p>
        </p:txBody>
      </p:sp>
      <p:sp>
        <p:nvSpPr>
          <p:cNvPr id="7" name="TextBox 6"/>
          <p:cNvSpPr txBox="1"/>
          <p:nvPr/>
        </p:nvSpPr>
        <p:spPr>
          <a:xfrm>
            <a:off x="1641284" y="1828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שריפת העיר והגלות</a:t>
            </a:r>
          </a:p>
        </p:txBody>
      </p:sp>
      <p:sp>
        <p:nvSpPr>
          <p:cNvPr id="8" name="TextBox 7"/>
          <p:cNvSpPr txBox="1"/>
          <p:nvPr/>
        </p:nvSpPr>
        <p:spPr>
          <a:xfrm>
            <a:off x="7991284" y="3479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גדליהו</a:t>
            </a:r>
          </a:p>
        </p:txBody>
      </p:sp>
      <p:sp>
        <p:nvSpPr>
          <p:cNvPr id="9" name="TextBox 8"/>
          <p:cNvSpPr txBox="1"/>
          <p:nvPr/>
        </p:nvSpPr>
        <p:spPr>
          <a:xfrm>
            <a:off x="1641284" y="3479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יהויכין משוחרר</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תרגול לקראת הבגרות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בסגנון בגרות</a:t>
            </a:r>
          </a:p>
        </p:txBody>
      </p:sp>
      <p:sp>
        <p:nvSpPr>
          <p:cNvPr id="5" name="TextBox 4"/>
          <p:cNvSpPr txBox="1"/>
          <p:nvPr/>
        </p:nvSpPr>
        <p:spPr>
          <a:xfrm>
            <a:off x="1702435" y="1905000"/>
            <a:ext cx="9549130" cy="4191000"/>
          </a:xfrm>
          <a:prstGeom prst="rect">
            <a:avLst/>
          </a:prstGeom>
          <a:noFill/>
        </p:spPr>
        <p:txBody>
          <a:bodyPr wrap="square" lIns="0" rIns="0" tIns="0" bIns="0" anchor="t"/>
          <a:lstStyle/>
          <a:p>
            <a:pPr algn="r" rtl="1">
              <a:lnSpc>
                <a:spcPts val="3000"/>
              </a:lnSpc>
            </a:pPr>
            <a:r>
              <a:rPr sz="2000" b="0" i="0" lang="he-IL">
                <a:solidFill>
                  <a:srgbClr val="111111"/>
                </a:solidFill>
                <a:latin typeface="IBM Plex Sans Hebrew"/>
                <a:cs typeface="IBM Plex Sans Hebrew"/>
                <a:ea typeface="IBM Plex Sans Hebrew"/>
              </a:rPr>
              <a:t>(קיץ תש"פ (שאלון 1281))</a:t>
            </a:r>
          </a:p>
          <a:p>
            <a:pPr algn="r" rtl="1">
              <a:lnSpc>
                <a:spcPts val="3000"/>
              </a:lnSpc>
            </a:pPr>
            <a:r>
              <a:rPr sz="2000" b="0" i="0" lang="he-IL">
                <a:solidFill>
                  <a:srgbClr val="111111"/>
                </a:solidFill>
                <a:latin typeface="IBM Plex Sans Hebrew"/>
                <a:cs typeface="IBM Plex Sans Hebrew"/>
                <a:ea typeface="IBM Plex Sans Hebrew"/>
              </a:rPr>
              <a:t>ענה על סעיף א (חובה).</a:t>
            </a:r>
          </a:p>
          <a:p>
            <a:pPr algn="r" rtl="1">
              <a:lnSpc>
                <a:spcPts val="3000"/>
              </a:lnSpc>
            </a:pPr>
            <a:r>
              <a:rPr sz="2000" b="0" i="0" lang="he-IL">
                <a:solidFill>
                  <a:srgbClr val="111111"/>
                </a:solidFill>
                <a:latin typeface="IBM Plex Sans Hebrew"/>
                <a:cs typeface="IBM Plex Sans Hebrew"/>
                <a:ea typeface="IBM Plex Sans Hebrew"/>
              </a:rPr>
              <a:t>א. קרא פסוקים 1–12 שלפניך.</a:t>
            </a:r>
          </a:p>
          <a:p>
            <a:pPr algn="r" rtl="1">
              <a:lnSpc>
                <a:spcPts val="3000"/>
              </a:lnSpc>
            </a:pPr>
            <a:r>
              <a:rPr sz="2000" b="0" i="0" lang="he-IL">
                <a:solidFill>
                  <a:srgbClr val="111111"/>
                </a:solidFill>
                <a:latin typeface="IBM Plex Sans Hebrew"/>
                <a:cs typeface="IBM Plex Sans Hebrew"/>
                <a:ea typeface="IBM Plex Sans Hebrew"/>
              </a:rPr>
              <a:t>בפסוקים אלה מתואר אירוע גורלי בתולדות יהודה.</a:t>
            </a:r>
          </a:p>
          <a:p>
            <a:pPr algn="r" rtl="1">
              <a:lnSpc>
                <a:spcPts val="3000"/>
              </a:lnSpc>
            </a:pPr>
            <a:r>
              <a:rPr sz="2000" b="0" i="0" lang="he-IL">
                <a:solidFill>
                  <a:srgbClr val="111111"/>
                </a:solidFill>
                <a:latin typeface="IBM Plex Sans Hebrew"/>
                <a:cs typeface="IBM Plex Sans Hebrew"/>
                <a:ea typeface="IBM Plex Sans Hebrew"/>
              </a:rPr>
              <a:t>(1) מהו האירוע הזה, ובאיזו שנה (לועזית) התרחש? (4 נקודות)</a:t>
            </a:r>
          </a:p>
          <a:p>
            <a:pPr algn="r" rtl="1">
              <a:lnSpc>
                <a:spcPts val="3000"/>
              </a:lnSpc>
            </a:pPr>
            <a:r>
              <a:rPr sz="2000" b="0" i="0" lang="he-IL">
                <a:solidFill>
                  <a:srgbClr val="111111"/>
                </a:solidFill>
                <a:latin typeface="IBM Plex Sans Hebrew"/>
                <a:cs typeface="IBM Plex Sans Hebrew"/>
                <a:ea typeface="IBM Plex Sans Hebrew"/>
              </a:rPr>
              <a:t>(2) על פי פסוקים אלה, הסבר כיצד פעל מלך יהודה באותו אירוע, ותאר מה פסק נגדו המלך המנצח. בסס את דבריך על הכתוב. (6 נקודות)</a:t>
            </a:r>
          </a:p>
          <a:p>
            <a:pPr algn="r" rtl="1">
              <a:lnSpc>
                <a:spcPts val="3000"/>
              </a:lnSpc>
            </a:pPr>
            <a:r>
              <a:rPr sz="2000" b="0" i="0" lang="he-IL">
                <a:solidFill>
                  <a:srgbClr val="111111"/>
                </a:solidFill>
                <a:latin typeface="IBM Plex Sans Hebrew"/>
                <a:cs typeface="IBM Plex Sans Hebrew"/>
                <a:ea typeface="IBM Plex Sans Hebrew"/>
              </a:rPr>
              <a:t>(עבור לדף הבא של השאלה בעמוד הבא)</a:t>
            </a:r>
          </a:p>
          <a:p>
            <a:pPr algn="r" rtl="1">
              <a:lnSpc>
                <a:spcPts val="3000"/>
              </a:lnSpc>
            </a:pPr>
            <a:r>
              <a:rPr sz="2000" b="0" i="0" lang="he-IL">
                <a:solidFill>
                  <a:srgbClr val="111111"/>
                </a:solidFill>
                <a:latin typeface="IBM Plex Sans Hebrew"/>
                <a:cs typeface="IBM Plex Sans Hebrew"/>
                <a:ea typeface="IBM Plex Sans Hebrew"/>
              </a:rPr>
              <a:t>ענה על שניים מן הסעיפים ב-ד.</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1</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א׳–ז׳ («המצור והחורבן»).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בעשירי בטבת בשנה התשיעית למלכות צדקיהו נבוכדנאצר חונה על ירושלים ובונה סביבה דיק. המצור נמשך עד שנת האחת עשרה לצדקיהו, שנה ושבעה חודשים לפי טקסטולוגיה. ״ויחזק הרעב בעיר ולא היה לחם לעם הארץ״.</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2</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כ״ב–כ״ו («גדליהו»).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מלך בבל ממנה את גדליהו בן אחיקם בן שפן לפקיד על העם שנשאר. מושבו במצפה. גדליהו נשבע לשרי החילות: ״אל תיראו מעבדי הכשדים שבו בארץ ועבדו את מלך בבל וייטב לכם״.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3</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כ״ז–ל׳ («יהויכין משוחרר»).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בשנת שלושים ושבע לגלות יהויכין, בשנה שמלך אוויל מרודך, מלך בבל נשא את ראש יהויכין מלך יהודה מבית כלא (כ-560 לפנה״ס).</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מחוון – שאלת הבגרות</a:t>
            </a:r>
          </a:p>
        </p:txBody>
      </p:sp>
      <p:sp>
        <p:nvSpPr>
          <p:cNvPr id="5" name="TextBox 4"/>
          <p:cNvSpPr txBox="1"/>
          <p:nvPr/>
        </p:nvSpPr>
        <p:spPr>
          <a:xfrm>
            <a:off x="1637030" y="1841500"/>
            <a:ext cx="9679940" cy="43180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להלן תמלול הטקסט מהתמונה האחרונה שהעלית, המציגה פתרון בחינת בגרות בתנ"ך (תחת הכותרת המטעה "פתרון בגרות בהיסטוריה") בנושא חורבן בית ראשון, רצח גדליה וחנינת יהויכין:</a:t>
            </a:r>
          </a:p>
          <a:p>
            <a:pPr algn="r" rtl="1">
              <a:lnSpc>
                <a:spcPts val="2850"/>
              </a:lnSpc>
            </a:pPr>
            <a:r>
              <a:rPr sz="1900" b="0" i="0" lang="he-IL">
                <a:solidFill>
                  <a:srgbClr val="111111"/>
                </a:solidFill>
                <a:latin typeface="IBM Plex Sans Hebrew"/>
                <a:cs typeface="IBM Plex Sans Hebrew"/>
                <a:ea typeface="IBM Plex Sans Hebrew"/>
              </a:rPr>
              <a:t>2. א. (1) האירוע הוא חורבן בית ראשון וגלות בבל שקרה בשנת 586 לפנה"ס.</a:t>
            </a:r>
          </a:p>
          <a:p>
            <a:pPr algn="r" rtl="1">
              <a:lnSpc>
                <a:spcPts val="2850"/>
              </a:lnSpc>
            </a:pPr>
            <a:r>
              <a:rPr sz="1900" b="0" i="0" lang="he-IL">
                <a:solidFill>
                  <a:srgbClr val="111111"/>
                </a:solidFill>
                <a:latin typeface="IBM Plex Sans Hebrew"/>
                <a:cs typeface="IBM Plex Sans Hebrew"/>
                <a:ea typeface="IBM Plex Sans Hebrew"/>
              </a:rPr>
              <a:t>(2) מלך יהודה צדקיהו מרד בבבל ולאחר שהיא הטילה מצור על ירושלים הוא לא נכנע. לאחר שחיילים בבליים הצליחו לחדור לירושלים צדקיהו ברח עם אנשיו לערבות יריחו אך הוא נתפס: "וירדפו חיל כשדים אחר המלך וישיגו אותו בערבות יריחו וכל חילו נפצו מעליו".</a:t>
            </a:r>
          </a:p>
          <a:p>
            <a:pPr algn="r" rtl="1">
              <a:lnSpc>
                <a:spcPts val="2850"/>
              </a:lnSpc>
            </a:pPr>
            <a:r>
              <a:rPr sz="1900" b="0" i="0" lang="he-IL">
                <a:solidFill>
                  <a:srgbClr val="111111"/>
                </a:solidFill>
                <a:latin typeface="IBM Plex Sans Hebrew"/>
                <a:cs typeface="IBM Plex Sans Hebrew"/>
                <a:ea typeface="IBM Plex Sans Hebrew"/>
              </a:rPr>
              <a:t>הכשדים (הבבלים) נהגו במלך יהודה באכזריות. הם שחטו את בניו לעיניו ולאחר מכן נקרו את עיניו. לאחר מכן אסרו אותו באזיקים כבדים והביאו אותו למאסר בבבל: "ואת בני צדקיהו שחטו לעיניו ואת עיני צדקיהו עיוור ויאסרהו בנחושתיים ויביאהו בבל".</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חורבן ירושלים – שאלון 1262</dc:title>
  <dc:subject/>
  <dc:creator/>
  <cp:keywords/>
  <dc:description/>
  <cp:lastModifiedBy/>
  <cp:revision>1</cp:revision>
  <dcterms:created xsi:type="dcterms:W3CDTF">2013-01-27T09:14:16Z</dcterms:created>
  <dcterms:modified xsi:type="dcterms:W3CDTF">2013-01-27T09:15:58Z</dcterms:modified>
  <cp:category/>
</cp:coreProperties>
</file>