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4984750" y="952500"/>
            <a:ext cx="6540500" cy="444500"/>
          </a:xfrm>
          <a:prstGeom prst="rect">
            <a:avLst/>
          </a:prstGeom>
          <a:noFill/>
        </p:spPr>
        <p:txBody>
          <a:bodyPr wrap="square" lIns="0" rIns="0" tIns="0" bIns="0" anchor="t"/>
          <a:lstStyle/>
          <a:p>
            <a:pPr algn="ctr" rtl="1">
              <a:lnSpc>
                <a:spcPts val="3500"/>
              </a:lnSpc>
            </a:pPr>
            <a:r>
              <a:rPr sz="2400" b="1" i="0" lang="he-IL">
                <a:solidFill>
                  <a:srgbClr val="F8F8F8"/>
                </a:solidFill>
                <a:latin typeface="Karantina"/>
                <a:cs typeface="Karantina"/>
                <a:ea typeface="Karantina"/>
              </a:rPr>
              <a:t>שמואל ב א׳</a:t>
            </a:r>
          </a:p>
        </p:txBody>
      </p:sp>
      <p:sp>
        <p:nvSpPr>
          <p:cNvPr id="4" name="TextBox 3"/>
          <p:cNvSpPr txBox="1"/>
          <p:nvPr/>
        </p:nvSpPr>
        <p:spPr>
          <a:xfrm>
            <a:off x="4984750" y="1397000"/>
            <a:ext cx="6540500" cy="2159000"/>
          </a:xfrm>
          <a:prstGeom prst="rect">
            <a:avLst/>
          </a:prstGeom>
          <a:noFill/>
        </p:spPr>
        <p:txBody>
          <a:bodyPr wrap="square" lIns="0" rIns="0" tIns="0" bIns="0" anchor="ctr"/>
          <a:lstStyle/>
          <a:p>
            <a:pPr algn="ctr" rtl="1">
              <a:lnSpc>
                <a:spcPts val="7128"/>
              </a:lnSpc>
            </a:pPr>
            <a:r>
              <a:rPr sz="6600" b="0" i="0" lang="he-IL">
                <a:solidFill>
                  <a:srgbClr val="F8F8F8"/>
                </a:solidFill>
                <a:latin typeface="Suez One"/>
                <a:cs typeface="Suez One"/>
                <a:ea typeface="Suez One"/>
              </a:rPr>
              <a:t>קינת דוד על שאול ויהונתן</a:t>
            </a:r>
          </a:p>
        </p:txBody>
      </p:sp>
      <p:sp>
        <p:nvSpPr>
          <p:cNvPr id="5" name="TextBox 4"/>
          <p:cNvSpPr txBox="1"/>
          <p:nvPr/>
        </p:nvSpPr>
        <p:spPr>
          <a:xfrm>
            <a:off x="7403306" y="3683000"/>
            <a:ext cx="1703387" cy="406400"/>
          </a:xfrm>
          <a:prstGeom prst="rect">
            <a:avLst/>
          </a:prstGeom>
          <a:noFill/>
        </p:spPr>
        <p:txBody>
          <a:bodyPr wrap="square" lIns="0" rIns="0" tIns="0" bIns="0" anchor="t"/>
          <a:lstStyle/>
          <a:p>
            <a:pPr algn="ctr" rtl="1">
              <a:lnSpc>
                <a:spcPts val="3200"/>
              </a:lnSpc>
            </a:pPr>
            <a:r>
              <a:rPr sz="2100" b="1" i="0" lang="he-IL">
                <a:solidFill>
                  <a:srgbClr val="1D1D1D"/>
                </a:solidFill>
                <a:latin typeface="Karantina"/>
                <a:cs typeface="Karantina"/>
                <a:ea typeface="Karantina"/>
              </a:rPr>
              <a:t>שאלון 1262 · שמואל ב</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72241" y="508000"/>
            <a:ext cx="53865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פתיחה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מטרות השיעור</a:t>
            </a:r>
          </a:p>
        </p:txBody>
      </p:sp>
      <p:sp>
        <p:nvSpPr>
          <p:cNvPr id="5" name="TextBox 4"/>
          <p:cNvSpPr txBox="1"/>
          <p:nvPr/>
        </p:nvSpPr>
        <p:spPr>
          <a:xfrm>
            <a:off x="10452100" y="19367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1</a:t>
            </a:r>
          </a:p>
        </p:txBody>
      </p:sp>
      <p:sp>
        <p:nvSpPr>
          <p:cNvPr id="6" name="TextBox 5"/>
          <p:cNvSpPr txBox="1"/>
          <p:nvPr/>
        </p:nvSpPr>
        <p:spPr>
          <a:xfrm>
            <a:off x="4615751" y="18415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נכיר את הסיפור «קינת דוד על שאול ויהונתן» (שמואל ב א׳) ואת הדמויות בו</a:t>
            </a:r>
          </a:p>
        </p:txBody>
      </p:sp>
      <p:sp>
        <p:nvSpPr>
          <p:cNvPr id="7" name="TextBox 6"/>
          <p:cNvSpPr txBox="1"/>
          <p:nvPr/>
        </p:nvSpPr>
        <p:spPr>
          <a:xfrm>
            <a:off x="10452100" y="30416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2</a:t>
            </a:r>
          </a:p>
        </p:txBody>
      </p:sp>
      <p:sp>
        <p:nvSpPr>
          <p:cNvPr id="8" name="TextBox 7"/>
          <p:cNvSpPr txBox="1"/>
          <p:nvPr/>
        </p:nvSpPr>
        <p:spPr>
          <a:xfrm>
            <a:off x="4615751" y="29464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נבחן כיצד הסיפור מבטא את התמה «שמואל ב»</a:t>
            </a:r>
          </a:p>
        </p:txBody>
      </p:sp>
      <p:sp>
        <p:nvSpPr>
          <p:cNvPr id="9" name="TextBox 8"/>
          <p:cNvSpPr txBox="1"/>
          <p:nvPr/>
        </p:nvSpPr>
        <p:spPr>
          <a:xfrm>
            <a:off x="10452100" y="41465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3</a:t>
            </a:r>
          </a:p>
        </p:txBody>
      </p:sp>
      <p:sp>
        <p:nvSpPr>
          <p:cNvPr id="10" name="TextBox 9"/>
          <p:cNvSpPr txBox="1"/>
          <p:nvPr/>
        </p:nvSpPr>
        <p:spPr>
          <a:xfrm>
            <a:off x="4615751" y="40513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נקרא פסוקי מפתח ונעמיק בפירוש רש"י ומלבי"ם</a:t>
            </a:r>
          </a:p>
        </p:txBody>
      </p:sp>
      <p:sp>
        <p:nvSpPr>
          <p:cNvPr id="11" name="TextBox 10"/>
          <p:cNvSpPr txBox="1"/>
          <p:nvPr/>
        </p:nvSpPr>
        <p:spPr>
          <a:xfrm>
            <a:off x="10452100" y="52514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4</a:t>
            </a:r>
          </a:p>
        </p:txBody>
      </p:sp>
      <p:sp>
        <p:nvSpPr>
          <p:cNvPr id="12" name="TextBox 11"/>
          <p:cNvSpPr txBox="1"/>
          <p:nvPr/>
        </p:nvSpPr>
        <p:spPr>
          <a:xfrm>
            <a:off x="4615751" y="51562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נתרגל שאלה בסגנון הבגרות ונבדוק את התשובות</a:t>
            </a:r>
          </a:p>
        </p:txBody>
      </p:sp>
      <p:sp>
        <p:nvSpPr>
          <p:cNvPr id="13" name="TextBox 12"/>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הדמויות בסיפור</a:t>
            </a:r>
          </a:p>
        </p:txBody>
      </p:sp>
      <p:sp>
        <p:nvSpPr>
          <p:cNvPr id="5" name="TextBox 4"/>
          <p:cNvSpPr txBox="1"/>
          <p:nvPr/>
        </p:nvSpPr>
        <p:spPr>
          <a:xfrm>
            <a:off x="6397434" y="2032000"/>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שאול</a:t>
            </a:r>
          </a:p>
        </p:txBody>
      </p:sp>
      <p:sp>
        <p:nvSpPr>
          <p:cNvPr id="6" name="TextBox 5"/>
          <p:cNvSpPr txBox="1"/>
          <p:nvPr/>
        </p:nvSpPr>
        <p:spPr>
          <a:xfrm>
            <a:off x="6397434" y="2590800"/>
            <a:ext cx="4591431" cy="29972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הקינה מתארת את שאול ויהונתן כ״הנאהבים והנעימים בחייהם ובמותם לא נפרדו״.</a:t>
            </a:r>
          </a:p>
        </p:txBody>
      </p:sp>
      <p:sp>
        <p:nvSpPr>
          <p:cNvPr id="7" name="TextBox 6"/>
          <p:cNvSpPr txBox="1"/>
          <p:nvPr/>
        </p:nvSpPr>
        <p:spPr>
          <a:xfrm>
            <a:off x="1203134" y="2032000"/>
            <a:ext cx="4591431"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דוד</a:t>
            </a:r>
          </a:p>
        </p:txBody>
      </p:sp>
      <p:sp>
        <p:nvSpPr>
          <p:cNvPr id="8" name="TextBox 7"/>
          <p:cNvSpPr txBox="1"/>
          <p:nvPr/>
        </p:nvSpPr>
        <p:spPr>
          <a:xfrm>
            <a:off x="1203134" y="2590800"/>
            <a:ext cx="4591431" cy="29972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דוד אומר קינה על שאול ויהונתן ומצווה ללמדה לבני יהודה, ״הנה כתובה על ספר הישר״.</a:t>
            </a:r>
          </a:p>
        </p:txBody>
      </p:sp>
      <p:sp>
        <p:nvSpPr>
          <p:cNvPr id="9" name="TextBox 8"/>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רצף האירועים</a:t>
            </a:r>
          </a:p>
        </p:txBody>
      </p:sp>
      <p:sp>
        <p:nvSpPr>
          <p:cNvPr id="5" name="TextBox 4"/>
          <p:cNvSpPr txBox="1"/>
          <p:nvPr/>
        </p:nvSpPr>
        <p:spPr>
          <a:xfrm>
            <a:off x="9720262"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1</a:t>
            </a:r>
          </a:p>
        </p:txBody>
      </p:sp>
      <p:sp>
        <p:nvSpPr>
          <p:cNvPr id="6" name="TextBox 5"/>
          <p:cNvSpPr txBox="1"/>
          <p:nvPr/>
        </p:nvSpPr>
        <p:spPr>
          <a:xfrm>
            <a:off x="8932306" y="2540000"/>
            <a:ext cx="210931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חדשות מהמלחמה (פסוקים א׳–ט״ז)</a:t>
            </a:r>
          </a:p>
        </p:txBody>
      </p:sp>
      <p:sp>
        <p:nvSpPr>
          <p:cNvPr id="7" name="TextBox 6"/>
          <p:cNvSpPr txBox="1"/>
          <p:nvPr/>
        </p:nvSpPr>
        <p:spPr>
          <a:xfrm>
            <a:off x="7126287"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2</a:t>
            </a:r>
          </a:p>
        </p:txBody>
      </p:sp>
      <p:sp>
        <p:nvSpPr>
          <p:cNvPr id="8" name="TextBox 7"/>
          <p:cNvSpPr txBox="1"/>
          <p:nvPr/>
        </p:nvSpPr>
        <p:spPr>
          <a:xfrm>
            <a:off x="6338331" y="2540000"/>
            <a:ext cx="210931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הקינה (פסוקים י״ז–כ״ז)</a:t>
            </a:r>
          </a:p>
        </p:txBody>
      </p:sp>
      <p:sp>
        <p:nvSpPr>
          <p:cNvPr id="9" name="TextBox 8"/>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93621" y="508000"/>
            <a:ext cx="171727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1/4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שמואל ב א', א'</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וַיְהִי אַחֲרֵי מוֹת שָׁאוּל</a:t>
            </a:r>
            <a:r>
              <a:rPr sz="4100" b="0" i="0" lang="he-IL">
                <a:solidFill>
                  <a:srgbClr val="F8F8F8"/>
                </a:solidFill>
                <a:latin typeface="Frank Ruhl Libre"/>
                <a:cs typeface="Frank Ruhl Libre"/>
                <a:ea typeface="Frank Ruhl Libre"/>
              </a:rPr>
              <a:t> וְדָוִד שָׁב מֵהַכּוֹת אֶת־הָעֲמָלֵק וַיֵּשֶׁב דָּוִד בְּצִקְלָג יָמִים שְׁנָיִם</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דוד חוזר מהכאת עמלק ויושב בציקלג שני ימים.</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2/4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שמואל ב א', י"ז</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וַיְקֹנֵן דָּוִד אֶת־הַקִּינָה הַזֹּאת</a:t>
            </a:r>
            <a:r>
              <a:rPr sz="4100" b="0" i="0" lang="he-IL">
                <a:solidFill>
                  <a:srgbClr val="F8F8F8"/>
                </a:solidFill>
                <a:latin typeface="Frank Ruhl Libre"/>
                <a:cs typeface="Frank Ruhl Libre"/>
                <a:ea typeface="Frank Ruhl Libre"/>
              </a:rPr>
              <a:t> עַל־שָׁאוּל וְעַל־יְהוֹנָתָן בְּנוֹ</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דוד אומר קינה על שאול ויהונתן ומצווה ללמדה לבני יהודה, ״הנה כתובה על ספר הישר״.</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3/4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שמואל ב א', ט'</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8F8F8"/>
                </a:solidFill>
                <a:latin typeface="Frank Ruhl Libre"/>
                <a:cs typeface="Frank Ruhl Libre"/>
                <a:ea typeface="Frank Ruhl Libre"/>
              </a:rPr>
              <a:t>וַיֹּאמֶר אֵלַי </a:t>
            </a:r>
            <a:r>
              <a:rPr sz="4100" b="0" i="0" lang="he-IL">
                <a:solidFill>
                  <a:srgbClr val="FFD485"/>
                </a:solidFill>
                <a:latin typeface="Frank Ruhl Libre"/>
                <a:cs typeface="Frank Ruhl Libre"/>
                <a:ea typeface="Frank Ruhl Libre"/>
              </a:rPr>
              <a:t>עֲמָד־נָא עָלַי וּמֹתְתֵנִי כִּי אֲחָזַנִי הַשָּׁבָץ</a:t>
            </a:r>
            <a:r>
              <a:rPr sz="4100" b="0" i="0" lang="he-IL">
                <a:solidFill>
                  <a:srgbClr val="F8F8F8"/>
                </a:solidFill>
                <a:latin typeface="Frank Ruhl Libre"/>
                <a:cs typeface="Frank Ruhl Libre"/>
                <a:ea typeface="Frank Ruhl Libre"/>
              </a:rPr>
              <a:t> כִּי־כָל־עוֹד נַפְשִׁי בִּי</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הנער, עמלקי, מספר שמצא את שאול נשען על חניתו, ושאול ביקש ״עמד נא עלי ומתתני כי אחזני השבץ״.</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54346" y="508000"/>
            <a:ext cx="17567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4/4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שמואל ב א', י"ד</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8F8F8"/>
                </a:solidFill>
                <a:latin typeface="Frank Ruhl Libre"/>
                <a:cs typeface="Frank Ruhl Libre"/>
                <a:ea typeface="Frank Ruhl Libre"/>
              </a:rPr>
              <a:t>וַיֹּאמֶר אֵלָיו דָּוִד </a:t>
            </a:r>
            <a:r>
              <a:rPr sz="4100" b="0" i="0" lang="he-IL">
                <a:solidFill>
                  <a:srgbClr val="FFD485"/>
                </a:solidFill>
                <a:latin typeface="Frank Ruhl Libre"/>
                <a:cs typeface="Frank Ruhl Libre"/>
                <a:ea typeface="Frank Ruhl Libre"/>
              </a:rPr>
              <a:t>אֵיךְ לֹא יָרֵאתָ לִשְׁלֹחַ יָדְךָ לְשַׁחֵת אֶת</a:t>
            </a:r>
            <a:r>
              <a:rPr sz="4100" b="0" i="0" lang="he-IL">
                <a:solidFill>
                  <a:srgbClr val="F8F8F8"/>
                </a:solidFill>
                <a:latin typeface="Frank Ruhl Libre"/>
                <a:cs typeface="Frank Ruhl Libre"/>
                <a:ea typeface="Frank Ruhl Libre"/>
              </a:rPr>
              <a:t>־מְשִׁיחַ ה'</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דוד וקריעת בגדיו ובכי וצום עד הערב.</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838233" y="508000"/>
            <a:ext cx="1172666"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מילים ומושגים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ביאורי מילים</a:t>
            </a:r>
          </a:p>
        </p:txBody>
      </p:sp>
      <p:sp>
        <p:nvSpPr>
          <p:cNvPr id="5" name="TextBox 4"/>
          <p:cNvSpPr txBox="1"/>
          <p:nvPr/>
        </p:nvSpPr>
        <p:spPr>
          <a:xfrm>
            <a:off x="8063686"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השבץ</a:t>
            </a:r>
          </a:p>
        </p:txBody>
      </p:sp>
      <p:sp>
        <p:nvSpPr>
          <p:cNvPr id="6" name="TextBox 5"/>
          <p:cNvSpPr txBox="1"/>
          <p:nvPr/>
        </p:nvSpPr>
        <p:spPr>
          <a:xfrm>
            <a:off x="8063686"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חולי הרתת, כן תרגם יונתן.</a:t>
            </a:r>
          </a:p>
        </p:txBody>
      </p:sp>
      <p:sp>
        <p:nvSpPr>
          <p:cNvPr id="7" name="TextBox 6"/>
          <p:cNvSpPr txBox="1"/>
          <p:nvPr/>
        </p:nvSpPr>
        <p:spPr>
          <a:xfrm>
            <a:off x="4613553"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מילה מנחה</a:t>
            </a:r>
          </a:p>
        </p:txBody>
      </p:sp>
      <p:sp>
        <p:nvSpPr>
          <p:cNvPr id="8" name="TextBox 7"/>
          <p:cNvSpPr txBox="1"/>
          <p:nvPr/>
        </p:nvSpPr>
        <p:spPr>
          <a:xfrm>
            <a:off x="4613553" y="2476500"/>
            <a:ext cx="2964992" cy="1073150"/>
          </a:xfrm>
          <a:prstGeom prst="rect">
            <a:avLst/>
          </a:prstGeom>
          <a:noFill/>
        </p:spPr>
        <p:txBody>
          <a:bodyPr wrap="square" lIns="0" rIns="0" tIns="0" bIns="0" anchor="t"/>
          <a:lstStyle/>
          <a:p>
            <a:pPr algn="r" rtl="1">
              <a:lnSpc>
                <a:spcPts val="2116"/>
              </a:lnSpc>
            </a:pPr>
            <a:r>
              <a:rPr sz="1550" b="0" i="0" lang="he-IL">
                <a:solidFill>
                  <a:srgbClr val="1D1D1D"/>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9" name="TextBox 8"/>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69946" y="508000"/>
            <a:ext cx="640953"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פרשנים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רש"י</a:t>
            </a:r>
          </a:p>
        </p:txBody>
      </p:sp>
      <p:sp>
        <p:nvSpPr>
          <p:cNvPr id="5" name="TextBox 4"/>
          <p:cNvSpPr txBox="1"/>
          <p:nvPr/>
        </p:nvSpPr>
        <p:spPr>
          <a:xfrm>
            <a:off x="1341056" y="2203450"/>
            <a:ext cx="9509887" cy="304800"/>
          </a:xfrm>
          <a:prstGeom prst="rect">
            <a:avLst/>
          </a:prstGeom>
          <a:noFill/>
        </p:spPr>
        <p:txBody>
          <a:bodyPr wrap="square" lIns="0" rIns="0" tIns="0" bIns="0" anchor="t"/>
          <a:lstStyle/>
          <a:p>
            <a:pPr algn="r" rtl="1">
              <a:lnSpc>
                <a:spcPts val="2400"/>
              </a:lnSpc>
            </a:pPr>
            <a:r>
              <a:rPr sz="2300" b="1" i="0" lang="he-IL">
                <a:solidFill>
                  <a:srgbClr val="FFD485"/>
                </a:solidFill>
                <a:latin typeface="Karantina"/>
                <a:cs typeface="Karantina"/>
                <a:ea typeface="Karantina"/>
              </a:rPr>
              <a:t>רש"י על שמואל ב א', ט'</a:t>
            </a:r>
          </a:p>
        </p:txBody>
      </p:sp>
      <p:sp>
        <p:nvSpPr>
          <p:cNvPr id="6" name="TextBox 5"/>
          <p:cNvSpPr txBox="1"/>
          <p:nvPr/>
        </p:nvSpPr>
        <p:spPr>
          <a:xfrm>
            <a:off x="1341056" y="2635250"/>
            <a:ext cx="9509887" cy="1828800"/>
          </a:xfrm>
          <a:prstGeom prst="rect">
            <a:avLst/>
          </a:prstGeom>
          <a:noFill/>
        </p:spPr>
        <p:txBody>
          <a:bodyPr wrap="square" lIns="0" rIns="0" tIns="0" bIns="0" anchor="t"/>
          <a:lstStyle/>
          <a:p>
            <a:pPr algn="r" rtl="1">
              <a:lnSpc>
                <a:spcPts val="4800"/>
              </a:lnSpc>
            </a:pPr>
            <a:r>
              <a:rPr sz="3000" b="1" i="0" lang="he-IL">
                <a:solidFill>
                  <a:srgbClr val="FFD485"/>
                </a:solidFill>
                <a:latin typeface="Noto Serif Hebrew"/>
                <a:cs typeface="Noto Serif Hebrew"/>
                <a:ea typeface="Noto Serif Hebrew"/>
              </a:rPr>
              <a:t>אֲחָזַנִי הַשָּׁבָץ</a:t>
            </a:r>
            <a:r>
              <a:rPr sz="3000" b="0" i="0" lang="he-IL">
                <a:solidFill>
                  <a:srgbClr val="F8F8F8"/>
                </a:solidFill>
                <a:latin typeface="Noto Serif Hebrew"/>
                <a:cs typeface="Noto Serif Hebrew"/>
                <a:ea typeface="Noto Serif Hebrew"/>
              </a:rPr>
              <a:t>. (תרגום:) ״אֲחָדַנִי רְתִיתָא״. וּמִדְרַשׁ אַגָּדָה (ראה ילקוט שמעוני רמז קמא): מִשּׁוּם עָוֹן הַכֹּהֲנִים שֶׁהָרַג, וְכָתוּב בָּהֶן (שמות כח:ד): ״כְּתֹנֶת תַּשְׁבֵּץ״:</a:t>
            </a:r>
          </a:p>
        </p:txBody>
      </p:sp>
      <p:sp>
        <p:nvSpPr>
          <p:cNvPr id="7" name="TextBox 6"/>
          <p:cNvSpPr txBox="1"/>
          <p:nvPr/>
        </p:nvSpPr>
        <p:spPr>
          <a:xfrm>
            <a:off x="1190625" y="4762500"/>
            <a:ext cx="9810750" cy="1079500"/>
          </a:xfrm>
          <a:prstGeom prst="rect">
            <a:avLst/>
          </a:prstGeom>
          <a:noFill/>
        </p:spPr>
        <p:txBody>
          <a:bodyPr wrap="square" lIns="0" rIns="0" tIns="0" bIns="0" anchor="ctr"/>
          <a:lstStyle/>
          <a:p>
            <a:pPr algn="r" rtl="1">
              <a:lnSpc>
                <a:spcPts val="2860"/>
              </a:lnSpc>
            </a:pPr>
            <a:r>
              <a:rPr sz="2200" b="0" i="0" lang="he-IL">
                <a:solidFill>
                  <a:srgbClr val="111111"/>
                </a:solidFill>
                <a:latin typeface="Rubik"/>
                <a:cs typeface="Rubik"/>
                <a:ea typeface="Rubik"/>
              </a:rPr>
              <a:t>מה מסביר רש"י על «אֲחָזַנִי הַשָּׁבָץ»? הסבירו בלשונכם.</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69946" y="508000"/>
            <a:ext cx="640953"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פרשנים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מלבי"ם</a:t>
            </a:r>
          </a:p>
        </p:txBody>
      </p:sp>
      <p:sp>
        <p:nvSpPr>
          <p:cNvPr id="5" name="TextBox 4"/>
          <p:cNvSpPr txBox="1"/>
          <p:nvPr/>
        </p:nvSpPr>
        <p:spPr>
          <a:xfrm>
            <a:off x="1341056" y="2203450"/>
            <a:ext cx="9509887" cy="304800"/>
          </a:xfrm>
          <a:prstGeom prst="rect">
            <a:avLst/>
          </a:prstGeom>
          <a:noFill/>
        </p:spPr>
        <p:txBody>
          <a:bodyPr wrap="square" lIns="0" rIns="0" tIns="0" bIns="0" anchor="t"/>
          <a:lstStyle/>
          <a:p>
            <a:pPr algn="r" rtl="1">
              <a:lnSpc>
                <a:spcPts val="2400"/>
              </a:lnSpc>
            </a:pPr>
            <a:r>
              <a:rPr sz="2300" b="1" i="0" lang="he-IL">
                <a:solidFill>
                  <a:srgbClr val="FFD485"/>
                </a:solidFill>
                <a:latin typeface="Karantina"/>
                <a:cs typeface="Karantina"/>
                <a:ea typeface="Karantina"/>
              </a:rPr>
              <a:t>מלבי"ם על שמואל ב א', א'</a:t>
            </a:r>
          </a:p>
        </p:txBody>
      </p:sp>
      <p:sp>
        <p:nvSpPr>
          <p:cNvPr id="6" name="TextBox 5"/>
          <p:cNvSpPr txBox="1"/>
          <p:nvPr/>
        </p:nvSpPr>
        <p:spPr>
          <a:xfrm>
            <a:off x="1341056" y="2635250"/>
            <a:ext cx="9509887" cy="1828800"/>
          </a:xfrm>
          <a:prstGeom prst="rect">
            <a:avLst/>
          </a:prstGeom>
          <a:noFill/>
        </p:spPr>
        <p:txBody>
          <a:bodyPr wrap="square" lIns="0" rIns="0" tIns="0" bIns="0" anchor="t"/>
          <a:lstStyle/>
          <a:p>
            <a:pPr algn="r" rtl="1">
              <a:lnSpc>
                <a:spcPts val="4800"/>
              </a:lnSpc>
            </a:pPr>
            <a:r>
              <a:rPr sz="3000" b="1" i="0" lang="he-IL">
                <a:solidFill>
                  <a:srgbClr val="FFD485"/>
                </a:solidFill>
                <a:latin typeface="Noto Serif Hebrew"/>
                <a:cs typeface="Noto Serif Hebrew"/>
                <a:ea typeface="Noto Serif Hebrew"/>
              </a:rPr>
              <a:t>אחרי מות שאול ודוד שב</a:t>
            </a:r>
            <a:r>
              <a:rPr sz="3000" b="0" i="0" lang="he-IL">
                <a:solidFill>
                  <a:srgbClr val="F8F8F8"/>
                </a:solidFill>
                <a:latin typeface="Noto Serif Hebrew"/>
                <a:cs typeface="Noto Serif Hebrew"/>
                <a:ea typeface="Noto Serif Hebrew"/>
              </a:rPr>
              <a:t> בעת שקע שמשו של שאול, ובני ישראל לא עצרו כח לפני אויביהם, זרח שמשו של דוד והוא וארבע מאות איש נצחו מחנה גדול וכבד מאד:</a:t>
            </a:r>
          </a:p>
        </p:txBody>
      </p:sp>
      <p:sp>
        <p:nvSpPr>
          <p:cNvPr id="7" name="TextBox 6"/>
          <p:cNvSpPr txBox="1"/>
          <p:nvPr/>
        </p:nvSpPr>
        <p:spPr>
          <a:xfrm>
            <a:off x="1190625" y="4762500"/>
            <a:ext cx="9810750" cy="1079500"/>
          </a:xfrm>
          <a:prstGeom prst="rect">
            <a:avLst/>
          </a:prstGeom>
          <a:noFill/>
        </p:spPr>
        <p:txBody>
          <a:bodyPr wrap="square" lIns="0" rIns="0" tIns="0" bIns="0" anchor="ctr"/>
          <a:lstStyle/>
          <a:p>
            <a:pPr algn="r" rtl="1">
              <a:lnSpc>
                <a:spcPts val="2860"/>
              </a:lnSpc>
            </a:pPr>
            <a:r>
              <a:rPr sz="2200" b="0" i="0" lang="he-IL">
                <a:solidFill>
                  <a:srgbClr val="111111"/>
                </a:solidFill>
                <a:latin typeface="Rubik"/>
                <a:cs typeface="Rubik"/>
                <a:ea typeface="Rubik"/>
              </a:rPr>
              <a:t>מה מוסיף פירושו של מלבי"ם להבנת הפסוק? בססו את תשובתכם על הציטוט.</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0663" y="508000"/>
            <a:ext cx="211564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1/3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1</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א׳–ט״ז («חדשות מהמלחמה»).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2/3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2</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י״ז–כ״ז («הקינה»).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3/3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3</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הסבירו את המושג «מילה מנחה» והדגימו אותו משמואל ב א׳.</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65457" y="508000"/>
            <a:ext cx="8454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דיון בכיתה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מה דעתכם?</a:t>
            </a:r>
          </a:p>
        </p:txBody>
      </p:sp>
      <p:sp>
        <p:nvSpPr>
          <p:cNvPr id="5" name="TextBox 4"/>
          <p:cNvSpPr txBox="1"/>
          <p:nvPr/>
        </p:nvSpPr>
        <p:spPr>
          <a:xfrm>
            <a:off x="4928870" y="1968500"/>
            <a:ext cx="6017260" cy="14605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מה לדעתכם המסר המרכזי של שמואל ב א׳? נמקו את דעתכם.</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526117" y="508000"/>
            <a:ext cx="48478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סיכום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מפת מושגים</a:t>
            </a:r>
          </a:p>
        </p:txBody>
      </p:sp>
      <p:sp>
        <p:nvSpPr>
          <p:cNvPr id="5" name="TextBox 4"/>
          <p:cNvSpPr txBox="1"/>
          <p:nvPr/>
        </p:nvSpPr>
        <p:spPr>
          <a:xfrm>
            <a:off x="4853305" y="3333750"/>
            <a:ext cx="2485390" cy="952500"/>
          </a:xfrm>
          <a:prstGeom prst="rect">
            <a:avLst/>
          </a:prstGeom>
          <a:noFill/>
        </p:spPr>
        <p:txBody>
          <a:bodyPr wrap="square" lIns="0" rIns="0" tIns="0" bIns="0" anchor="ctr"/>
          <a:lstStyle/>
          <a:p>
            <a:pPr algn="ctr" rtl="1">
              <a:lnSpc>
                <a:spcPts val="3679"/>
              </a:lnSpc>
            </a:pPr>
            <a:r>
              <a:rPr sz="3200" b="1" i="0" lang="he-IL">
                <a:solidFill>
                  <a:srgbClr val="1D1D1D"/>
                </a:solidFill>
                <a:latin typeface="Karantina"/>
                <a:cs typeface="Karantina"/>
                <a:ea typeface="Karantina"/>
              </a:rPr>
              <a:t>קינת דוד על שאול ויהונתן</a:t>
            </a:r>
          </a:p>
        </p:txBody>
      </p:sp>
      <p:sp>
        <p:nvSpPr>
          <p:cNvPr id="6" name="TextBox 5"/>
          <p:cNvSpPr txBox="1"/>
          <p:nvPr/>
        </p:nvSpPr>
        <p:spPr>
          <a:xfrm>
            <a:off x="7756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חדשות מהמלחמה</a:t>
            </a:r>
          </a:p>
        </p:txBody>
      </p:sp>
      <p:sp>
        <p:nvSpPr>
          <p:cNvPr id="7" name="TextBox 6"/>
          <p:cNvSpPr txBox="1"/>
          <p:nvPr/>
        </p:nvSpPr>
        <p:spPr>
          <a:xfrm>
            <a:off x="1152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הקינה</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346505" y="508000"/>
            <a:ext cx="166439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תרגול לקראת הבגרות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בסגנון בגרות</a:t>
            </a:r>
          </a:p>
        </p:txBody>
      </p:sp>
      <p:sp>
        <p:nvSpPr>
          <p:cNvPr id="5" name="TextBox 4"/>
          <p:cNvSpPr txBox="1"/>
          <p:nvPr/>
        </p:nvSpPr>
        <p:spPr>
          <a:xfrm>
            <a:off x="1190625" y="2032000"/>
            <a:ext cx="9810750" cy="3556000"/>
          </a:xfrm>
          <a:prstGeom prst="rect">
            <a:avLst/>
          </a:prstGeom>
          <a:noFill/>
        </p:spPr>
        <p:txBody>
          <a:bodyPr wrap="square" lIns="0" rIns="0" tIns="0" bIns="0" anchor="t"/>
          <a:lstStyle/>
          <a:p>
            <a:pPr algn="r" rtl="1">
              <a:lnSpc>
                <a:spcPts val="3000"/>
              </a:lnSpc>
            </a:pPr>
            <a:r>
              <a:rPr sz="2000" b="0" i="0" lang="he-IL">
                <a:solidFill>
                  <a:srgbClr val="F8F8F8"/>
                </a:solidFill>
                <a:latin typeface="Rubik"/>
                <a:cs typeface="Rubik"/>
                <a:ea typeface="Rubik"/>
              </a:rPr>
              <a:t>(קיץ תשע"ד (שאלון 1106))</a:t>
            </a:r>
          </a:p>
          <a:p>
            <a:pPr algn="r" rtl="1">
              <a:lnSpc>
                <a:spcPts val="3000"/>
              </a:lnSpc>
            </a:pPr>
            <a:r>
              <a:rPr sz="2000" b="0" i="0" lang="he-IL">
                <a:solidFill>
                  <a:srgbClr val="F8F8F8"/>
                </a:solidFill>
                <a:latin typeface="Rubik"/>
                <a:cs typeface="Rubik"/>
                <a:ea typeface="Rubik"/>
              </a:rPr>
              <a:t>א. קרא את קינת דוד (שמואל ב, א', 27-17) ואת הקטע משירו של נתן זך "השיר על אחי יהונתן" שלפניך:</a:t>
            </a:r>
          </a:p>
          <a:p>
            <a:pPr algn="r" rtl="1">
              <a:lnSpc>
                <a:spcPts val="3000"/>
              </a:lnSpc>
            </a:pPr>
            <a:r>
              <a:rPr sz="2000" b="0" i="0" lang="he-IL">
                <a:solidFill>
                  <a:srgbClr val="F8F8F8"/>
                </a:solidFill>
                <a:latin typeface="Rubik"/>
                <a:cs typeface="Rubik"/>
                <a:ea typeface="Rubik"/>
              </a:rPr>
              <a:t>קוֹנְנוּ נָשִׁים עַל אָחִי יְהוֹנָתָן צַר לִי עַל יְהוֹנָתָן הַקָּטָן. כְּשֶׁאֶעֱלֶה אֲנִי בַּמַּדְרֵגוֹת הַגְּבוֹהוֹת עוֹד אֶזְכֹּר אֶת אָחִי יְהוֹנָתָן בִּדְמָעוֹת. (נ' זך, שירים שונים)</a:t>
            </a:r>
          </a:p>
          <a:p>
            <a:pPr algn="r" rtl="1">
              <a:lnSpc>
                <a:spcPts val="3000"/>
              </a:lnSpc>
            </a:pPr>
            <a:r>
              <a:rPr sz="2000" b="0" i="0" lang="he-IL">
                <a:solidFill>
                  <a:srgbClr val="F8F8F8"/>
                </a:solidFill>
                <a:latin typeface="Rubik"/>
                <a:cs typeface="Rubik"/>
                <a:ea typeface="Rubik"/>
              </a:rPr>
              <a:t>על פי שיר זה של זך, דוד מתאר בנימה קרה ומפוכחת את מות יהונתן ואת ציפיותיו להתמנות למלך בעקבות זאת. האם נימה זו דומה לנימת הדברים בקינה? הסבר, ובסס את דבריך על שתי הוכחות מן הקינה.</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1</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א׳–ט״ז («חדשות מהמלחמה»).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דוד חוזר מהכאת עמלק ויושב בציקלג שני ימים. ביום השלישי בא איש מן המחנה מעם שאול וקרעיו קרועים ואדמה על ראשו, נופל ומשתחווה. הוא מספר שהעם נס מהמלחמה, ושאול ויהונתן מתו.</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2</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י״ז–כ״ז («הקינה»).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דוד אומר קינה על שאול ויהונתן ומצווה ללמדה לבני יהודה, ״הנה כתובה על ספר הישר״. היא פותחת ב״הצבי ישראל על במותיך חללי איך נפלו גבורים״.</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3</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הסבירו את המושג «מילה מנחה» והדגימו אותו משמואל ב א׳.</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 איך זה בא לידי ביטוי בפרק:</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מחוון – שאלת הבגרות (1/2)</a:t>
            </a:r>
          </a:p>
        </p:txBody>
      </p:sp>
      <p:sp>
        <p:nvSpPr>
          <p:cNvPr id="5" name="TextBox 4"/>
          <p:cNvSpPr txBox="1"/>
          <p:nvPr/>
        </p:nvSpPr>
        <p:spPr>
          <a:xfrm>
            <a:off x="1125220" y="1968500"/>
            <a:ext cx="9941560" cy="3683000"/>
          </a:xfrm>
          <a:prstGeom prst="rect">
            <a:avLst/>
          </a:prstGeom>
          <a:noFill/>
        </p:spPr>
        <p:txBody>
          <a:bodyPr wrap="square" lIns="0" rIns="0" tIns="0" bIns="0" anchor="t"/>
          <a:lstStyle/>
          <a:p>
            <a:pPr algn="r" rtl="1">
              <a:lnSpc>
                <a:spcPts val="1706"/>
              </a:lnSpc>
            </a:pPr>
            <a:r>
              <a:rPr sz="1150" b="0" i="0" lang="he-IL">
                <a:solidFill>
                  <a:srgbClr val="F8F8F8"/>
                </a:solidFill>
                <a:latin typeface="Rubik"/>
                <a:cs typeface="Rubik"/>
                <a:ea typeface="Rubik"/>
              </a:rPr>
              <a:t>שאלה מספר 3</a:t>
            </a:r>
          </a:p>
          <a:p>
            <a:pPr algn="r" rtl="1">
              <a:lnSpc>
                <a:spcPts val="1706"/>
              </a:lnSpc>
            </a:pPr>
            <a:r>
              <a:rPr sz="1150" b="0" i="0" lang="he-IL">
                <a:solidFill>
                  <a:srgbClr val="F8F8F8"/>
                </a:solidFill>
                <a:latin typeface="Rubik"/>
                <a:cs typeface="Rubik"/>
                <a:ea typeface="Rubik"/>
              </a:rPr>
              <a:t>סעיף א'</a:t>
            </a:r>
          </a:p>
          <a:p>
            <a:pPr algn="r" rtl="1">
              <a:lnSpc>
                <a:spcPts val="1706"/>
              </a:lnSpc>
            </a:pPr>
            <a:r>
              <a:rPr sz="1150" b="0" i="0" lang="he-IL">
                <a:solidFill>
                  <a:srgbClr val="F8F8F8"/>
                </a:solidFill>
                <a:latin typeface="Rubik"/>
                <a:cs typeface="Rubik"/>
                <a:ea typeface="Rubik"/>
              </a:rPr>
              <a:t>הנימה של השיר (של נתן זך) אינה דומה לנימת הדברים בקינה. דוד מבכה את מותו של יהונתן, ומביע צער רב על מותו, אין הוא מתייחס למלכותו שלו. ההוכחות (על הנבחן לציין שתיים):</a:t>
            </a:r>
          </a:p>
          <a:p>
            <a:pPr algn="r" rtl="1">
              <a:lnSpc>
                <a:spcPts val="1706"/>
              </a:lnSpc>
            </a:pPr>
            <a:r>
              <a:rPr sz="1150" b="0" i="0" lang="he-IL">
                <a:solidFill>
                  <a:srgbClr val="F8F8F8"/>
                </a:solidFill>
                <a:latin typeface="Rubik"/>
                <a:cs typeface="Rubik"/>
                <a:ea typeface="Rubik"/>
              </a:rPr>
              <a:t>"צַר לִי עָלֶיךָ אָחִי יְהוֹנָתָן" (פסוק 26) – דוד מבכה את יהונתן, מביע צער גדול על מותו, שכן הוא היה נעים לו בחייו. או: דוד פונה אל יהונתן בגוף שני, כמי שמסרב להכיר במותו.</a:t>
            </a:r>
          </a:p>
          <a:p>
            <a:pPr algn="r" rtl="1">
              <a:lnSpc>
                <a:spcPts val="1706"/>
              </a:lnSpc>
            </a:pPr>
            <a:r>
              <a:rPr sz="1150" b="0" i="0" lang="he-IL">
                <a:solidFill>
                  <a:srgbClr val="F8F8F8"/>
                </a:solidFill>
                <a:latin typeface="Rubik"/>
                <a:cs typeface="Rubik"/>
                <a:ea typeface="Rubik"/>
              </a:rPr>
              <a:t>"נִפְלְאַתָה אַהֲבָתְךָ לִי מֵאַהֲבַת נָשִׁים" (פסוק 26) – אהבת יהונתן הייתה טובה לדוד מאהבת נשים.</a:t>
            </a:r>
          </a:p>
          <a:p>
            <a:pPr algn="r" rtl="1">
              <a:lnSpc>
                <a:spcPts val="1706"/>
              </a:lnSpc>
            </a:pPr>
            <a:r>
              <a:rPr sz="1150" b="0" i="0" lang="he-IL">
                <a:solidFill>
                  <a:srgbClr val="F8F8F8"/>
                </a:solidFill>
                <a:latin typeface="Rubik"/>
                <a:cs typeface="Rubik"/>
                <a:ea typeface="Rubik"/>
              </a:rPr>
              <a:t>"יְהוֹנָתָן עַל בָּמוֹתֶיךָ חָלָל" (פסוק 25) – דוד מקונן על כך שיהונתן נפל חלל על הרי הגלבוע.</a:t>
            </a:r>
          </a:p>
          <a:p>
            <a:pPr algn="r" rtl="1">
              <a:lnSpc>
                <a:spcPts val="1706"/>
              </a:lnSpc>
            </a:pPr>
            <a:r>
              <a:rPr sz="1150" b="0" i="0" lang="he-IL">
                <a:solidFill>
                  <a:srgbClr val="F8F8F8"/>
                </a:solidFill>
                <a:latin typeface="Rubik"/>
                <a:cs typeface="Rubik"/>
                <a:ea typeface="Rubik"/>
              </a:rPr>
              <a:t>"קֶשֶׁת יְהוֹנָתָן לֹא נָשׂוֹג אָחוֹר" (פסוק 22) – דוד מפאר את יהונתן על לחימתו: יהונתן לא הפסיק לירות בקשתו.</a:t>
            </a:r>
          </a:p>
          <a:p>
            <a:pPr algn="r" rtl="1">
              <a:lnSpc>
                <a:spcPts val="1706"/>
              </a:lnSpc>
            </a:pPr>
            <a:r>
              <a:rPr sz="1150" b="0" i="0" lang="he-IL">
                <a:solidFill>
                  <a:srgbClr val="F8F8F8"/>
                </a:solidFill>
                <a:latin typeface="Rubik"/>
                <a:cs typeface="Rubik"/>
                <a:ea typeface="Rubik"/>
              </a:rPr>
              <a:t>"שָׁאוּל וִיהוֹנָתָן הַנֶּאֱהָבִים וְהַנְּעִימִם בְּחַיֵּיהֶם... מִנְּשָׁרִים קַלּוּ מֵאֲרָיוֹת גָּבֵרוּ" – יהונתן היה אהוב ונעים על הכל בחייו, ודוד מפאר אותו על גבורתו.</a:t>
            </a:r>
          </a:p>
          <a:p>
            <a:pPr algn="r" rtl="1">
              <a:lnSpc>
                <a:spcPts val="1706"/>
              </a:lnSpc>
            </a:pPr>
            <a:r>
              <a:rPr sz="1150" b="0" i="0" lang="he-IL">
                <a:solidFill>
                  <a:srgbClr val="F8F8F8"/>
                </a:solidFill>
                <a:latin typeface="Rubik"/>
                <a:cs typeface="Rubik"/>
                <a:ea typeface="Rubik"/>
              </a:rPr>
              <a:t>סעיף ב'</a:t>
            </a:r>
          </a:p>
          <a:p>
            <a:pPr algn="r" rtl="1">
              <a:lnSpc>
                <a:spcPts val="1706"/>
              </a:lnSpc>
            </a:pPr>
            <a:r>
              <a:rPr sz="1150" b="0" i="0" lang="he-IL">
                <a:solidFill>
                  <a:srgbClr val="F8F8F8"/>
                </a:solidFill>
                <a:latin typeface="Rubik"/>
                <a:cs typeface="Rubik"/>
                <a:ea typeface="Rubik"/>
              </a:rPr>
              <a:t>(1) שתי הממלכות והעומד בראשן:</a:t>
            </a:r>
          </a:p>
          <a:p>
            <a:pPr algn="r" rtl="1">
              <a:lnSpc>
                <a:spcPts val="1706"/>
              </a:lnSpc>
            </a:pPr>
            <a:r>
              <a:rPr sz="1150" b="0" i="0" lang="he-IL">
                <a:solidFill>
                  <a:srgbClr val="F8F8F8"/>
                </a:solidFill>
                <a:latin typeface="Rubik"/>
                <a:cs typeface="Rubik"/>
                <a:ea typeface="Rubik"/>
              </a:rPr>
              <a:t>ממלכת ישראל: בראשה עמד איש בושת בן שאול.</a:t>
            </a:r>
          </a:p>
          <a:p>
            <a:pPr algn="r" rtl="1">
              <a:lnSpc>
                <a:spcPts val="1706"/>
              </a:lnSpc>
            </a:pPr>
            <a:r>
              <a:rPr sz="1150" b="0" i="0" lang="he-IL">
                <a:solidFill>
                  <a:srgbClr val="F8F8F8"/>
                </a:solidFill>
                <a:latin typeface="Rubik"/>
                <a:cs typeface="Rubik"/>
                <a:ea typeface="Rubik"/>
              </a:rPr>
              <a:t>ממלכת יהודה: בראשה עמד דוד.</a:t>
            </a:r>
          </a:p>
          <a:p>
            <a:pPr algn="r" rtl="1">
              <a:lnSpc>
                <a:spcPts val="1706"/>
              </a:lnSpc>
            </a:pPr>
            <a:r>
              <a:rPr sz="1150" b="0" i="0" lang="he-IL">
                <a:solidFill>
                  <a:srgbClr val="F8F8F8"/>
                </a:solidFill>
                <a:latin typeface="Rubik"/>
                <a:cs typeface="Rubik"/>
                <a:ea typeface="Rubik"/>
              </a:rPr>
              <a:t>(2) חוזקו של אבנר (על הנבחן לציין ראיה אחת): עם מות שאול, אבנר (שר הצבא) הוא זה שלוקח את בנו של שאול, איש בושת, מעבירו למחניים וממליך אותו על ישראל. ריבוי הפעלים מעיד על הדומיננטיות של אבנר: "וְאַבְנֵר בֶּן נֵר שַׂר צָבָא אֲשֶׁר לְשָׁאוּל לָקַח אֶת אִישׁ בּשֶׁת בֶּן שָׁאוּל וַיַּעֲבִרֵהוּ מַחֲנָיִם וַיַּמְלִכֵהוּ אֶל הַגִּלְעָד וְאֶל הָאֲשׁוּרִי וְאֶל יִזְרְעֶאל וְעַל אֶפְרַיִם וְעַל בִּנְיָמִן וְעַל יִשְׂרָאֵל כֻּלֹּה" (פסוקים 8-9).</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מחוון – שאלת הבגרות (2/2)</a:t>
            </a:r>
          </a:p>
        </p:txBody>
      </p:sp>
      <p:sp>
        <p:nvSpPr>
          <p:cNvPr id="5" name="TextBox 4"/>
          <p:cNvSpPr txBox="1"/>
          <p:nvPr/>
        </p:nvSpPr>
        <p:spPr>
          <a:xfrm>
            <a:off x="1125220" y="1968500"/>
            <a:ext cx="9941560" cy="3683000"/>
          </a:xfrm>
          <a:prstGeom prst="rect">
            <a:avLst/>
          </a:prstGeom>
          <a:noFill/>
        </p:spPr>
        <p:txBody>
          <a:bodyPr wrap="square" lIns="0" rIns="0" tIns="0" bIns="0" anchor="t"/>
          <a:lstStyle/>
          <a:p>
            <a:pPr algn="r" rtl="1">
              <a:lnSpc>
                <a:spcPts val="1706"/>
              </a:lnSpc>
            </a:pPr>
            <a:r>
              <a:rPr sz="1150" b="0" i="0" lang="he-IL">
                <a:solidFill>
                  <a:srgbClr val="F8F8F8"/>
                </a:solidFill>
                <a:latin typeface="Rubik"/>
                <a:cs typeface="Rubik"/>
                <a:ea typeface="Rubik"/>
              </a:rPr>
              <a:t>סעיף ג': המסר לאנשי יבש גלעד</a:t>
            </a:r>
          </a:p>
          <a:p>
            <a:pPr algn="r" rtl="1">
              <a:lnSpc>
                <a:spcPts val="1706"/>
              </a:lnSpc>
            </a:pPr>
            <a:r>
              <a:rPr sz="1150" b="0" i="0" lang="he-IL">
                <a:solidFill>
                  <a:srgbClr val="F8F8F8"/>
                </a:solidFill>
                <a:latin typeface="Rubik"/>
                <a:cs typeface="Rubik"/>
                <a:ea typeface="Rubik"/>
              </a:rPr>
              <a:t>דוד שולח מלאכים לאנשי יבש גלעד שחילצו את גופת שאול. במסר שלו יש שני רבדים:</a:t>
            </a:r>
          </a:p>
          <a:p>
            <a:pPr algn="r" rtl="1">
              <a:lnSpc>
                <a:spcPts val="1706"/>
              </a:lnSpc>
            </a:pPr>
            <a:r>
              <a:rPr sz="1150" b="0" i="0" lang="he-IL">
                <a:solidFill>
                  <a:srgbClr val="F8F8F8"/>
                </a:solidFill>
                <a:latin typeface="Rubik"/>
                <a:cs typeface="Rubik"/>
                <a:ea typeface="Rubik"/>
              </a:rPr>
              <a:t>המסר הגלוי: דוד מעריך את החסד שעשו אנשי יבש גלעד עם שאול, כאשר הביאו אותו לקבורה, והוא מבקש לגמול להם על כך: "יַעֲשֶׂה ה' עִמָּכֶם חֶסֶד וֶאֱמֶת וְגַם אָנֹכִי אֶעֱשֶׂה אִתְּכֶם הַטּוֹבָה הַזֹּאת אֲשֶׁר עֲשִׂיתֶם הַדָּבָר הַזֶּה" (פסוק 6).</a:t>
            </a:r>
          </a:p>
          <a:p>
            <a:pPr algn="r" rtl="1">
              <a:lnSpc>
                <a:spcPts val="1706"/>
              </a:lnSpc>
            </a:pPr>
            <a:r>
              <a:rPr sz="1150" b="0" i="0" lang="he-IL">
                <a:solidFill>
                  <a:srgbClr val="F8F8F8"/>
                </a:solidFill>
                <a:latin typeface="Rubik"/>
                <a:cs typeface="Rubik"/>
                <a:ea typeface="Rubik"/>
              </a:rPr>
              <a:t>המסר הסמוי: דוד מבקש להודות לאנשי יבש גלעד על מנת לגרום להם להכיר בו כמלך הבא ולהיות נאמנים לו: "וְעַתָּה תֶּחֱזַקְנָה יְדֵיכֶם וִהְיוּ לִבְנֵי חַיִל כִּי מֵת אֲדֹנֵיכֶם שָׁאוּל וְגַם אֹתִי מָשְׁחוּ בֵית יְהוּדָה לְמֶלֶךְ עֲלֵיהֶם" (פסוק 7).</a:t>
            </a:r>
          </a:p>
          <a:p>
            <a:pPr algn="r" rtl="1">
              <a:lnSpc>
                <a:spcPts val="1706"/>
              </a:lnSpc>
            </a:pPr>
            <a:r>
              <a:rPr sz="1150" b="0" i="0" lang="he-IL">
                <a:solidFill>
                  <a:srgbClr val="F8F8F8"/>
                </a:solidFill>
                <a:latin typeface="Rubik"/>
                <a:cs typeface="Rubik"/>
                <a:ea typeface="Rubik"/>
              </a:rPr>
              <a:t>ניתוח והרחבה לבגרות (ערך מוסף)</a:t>
            </a:r>
          </a:p>
          <a:p>
            <a:pPr algn="r" rtl="1">
              <a:lnSpc>
                <a:spcPts val="1706"/>
              </a:lnSpc>
            </a:pPr>
            <a:r>
              <a:rPr sz="1150" b="0" i="0" lang="he-IL">
                <a:solidFill>
                  <a:srgbClr val="F8F8F8"/>
                </a:solidFill>
                <a:latin typeface="Rubik"/>
                <a:cs typeface="Rubik"/>
                <a:ea typeface="Rubik"/>
              </a:rPr>
              <a:t>1. דוד הדיפלומט (סעיף ג')</a:t>
            </a:r>
          </a:p>
          <a:p>
            <a:pPr algn="r" rtl="1">
              <a:lnSpc>
                <a:spcPts val="1706"/>
              </a:lnSpc>
            </a:pPr>
            <a:r>
              <a:rPr sz="1150" b="0" i="0" lang="he-IL">
                <a:solidFill>
                  <a:srgbClr val="F8F8F8"/>
                </a:solidFill>
                <a:latin typeface="Rubik"/>
                <a:cs typeface="Rubik"/>
                <a:ea typeface="Rubik"/>
              </a:rPr>
              <a:t>שימי לב לחוכמה המדינית של דוד. הוא יודע שאנשי יבש גלעד הם המעוז האחרון של נאמני שאול. במקום להילחם בהם, הוא משתמש ב"כוח רך":</a:t>
            </a:r>
          </a:p>
          <a:p>
            <a:pPr algn="r" rtl="1">
              <a:lnSpc>
                <a:spcPts val="1706"/>
              </a:lnSpc>
            </a:pPr>
            <a:r>
              <a:rPr sz="1150" b="0" i="0" lang="he-IL">
                <a:solidFill>
                  <a:srgbClr val="F8F8F8"/>
                </a:solidFill>
                <a:latin typeface="Rubik"/>
                <a:cs typeface="Rubik"/>
                <a:ea typeface="Rubik"/>
              </a:rPr>
              <a:t>הוא משבח את נאמנותם למלך הקודם (מה שמעיד שהם אנשים נאמנים באופן כללי).</a:t>
            </a:r>
          </a:p>
          <a:p>
            <a:pPr algn="r" rtl="1">
              <a:lnSpc>
                <a:spcPts val="1706"/>
              </a:lnSpc>
            </a:pPr>
            <a:r>
              <a:rPr sz="1150" b="0" i="0" lang="he-IL">
                <a:solidFill>
                  <a:srgbClr val="F8F8F8"/>
                </a:solidFill>
                <a:latin typeface="Rubik"/>
                <a:cs typeface="Rubik"/>
                <a:ea typeface="Rubik"/>
              </a:rPr>
              <a:t>הוא רומז להם: "שאול מת, המשרה פנויה, ואני כבר מלך ביהודה – כדאי לכם להצטרף להצלחה".</a:t>
            </a:r>
          </a:p>
          <a:p>
            <a:pPr algn="r" rtl="1">
              <a:lnSpc>
                <a:spcPts val="1706"/>
              </a:lnSpc>
            </a:pPr>
            <a:r>
              <a:rPr sz="1150" b="0" i="0" lang="he-IL">
                <a:solidFill>
                  <a:srgbClr val="F8F8F8"/>
                </a:solidFill>
                <a:latin typeface="Rubik"/>
                <a:cs typeface="Rubik"/>
                <a:ea typeface="Rubik"/>
              </a:rPr>
              <a:t>2. אבנר בן נר – ה"ממליך" (סעיף ב')</a:t>
            </a:r>
          </a:p>
          <a:p>
            <a:pPr algn="r" rtl="1">
              <a:lnSpc>
                <a:spcPts val="1706"/>
              </a:lnSpc>
            </a:pPr>
            <a:r>
              <a:rPr sz="1150" b="0" i="0" lang="he-IL">
                <a:solidFill>
                  <a:srgbClr val="F8F8F8"/>
                </a:solidFill>
                <a:latin typeface="Rubik"/>
                <a:cs typeface="Rubik"/>
                <a:ea typeface="Rubik"/>
              </a:rPr>
              <a:t>בבגרות חשוב לציין שאיש בושת מתואר כדמות פסיבית. מי שבאמת מנהל את העניינים בצפון הוא אבנר. הביטוי "וימליכהו" מראה שהמלוכה של איש בושת לא באה מכוח העם או מה', אלא מכוח הזרוע של שר הצבא. זהו ניגוד לדוד שנמשח על ידי העם בחברון.</a:t>
            </a:r>
          </a:p>
          <a:p>
            <a:pPr algn="r" rtl="1">
              <a:lnSpc>
                <a:spcPts val="1706"/>
              </a:lnSpc>
            </a:pPr>
            <a:r>
              <a:rPr sz="1150" b="0" i="0" lang="he-IL">
                <a:solidFill>
                  <a:srgbClr val="F8F8F8"/>
                </a:solidFill>
                <a:latin typeface="Rubik"/>
                <a:cs typeface="Rubik"/>
                <a:ea typeface="Rubik"/>
              </a:rPr>
              <a:t>3. קינת דוד – מופת של הערצה (סעיף א')</a:t>
            </a:r>
          </a:p>
          <a:p>
            <a:pPr algn="r" rtl="1">
              <a:lnSpc>
                <a:spcPts val="1706"/>
              </a:lnSpc>
            </a:pPr>
            <a:r>
              <a:rPr sz="1150" b="0" i="0" lang="he-IL">
                <a:solidFill>
                  <a:srgbClr val="F8F8F8"/>
                </a:solidFill>
                <a:latin typeface="Rubik"/>
                <a:cs typeface="Rubik"/>
                <a:ea typeface="Rubik"/>
              </a:rPr>
              <a:t>הקינה היא טקסט חילוני (שם ה' לא מופיע בה!). דוד בוחר להדגיש את הגבורה הפיזית של שאול ויהונתן ("מנשרים קלו מאריות גברו"). זוהי אצילות נפש יוצאת דופן: להספיד את מי שרדף אותך (שאול) כגיבור לאומי חסר פגמים.</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קינת דוד על שאול ויהונתן – שאלון 1262</dc:title>
  <dc:subject/>
  <dc:creator/>
  <cp:keywords/>
  <dc:description/>
  <cp:lastModifiedBy/>
  <cp:revision>1</cp:revision>
  <dcterms:created xsi:type="dcterms:W3CDTF">2013-01-27T09:14:16Z</dcterms:created>
  <dcterms:modified xsi:type="dcterms:W3CDTF">2013-01-27T09:15:58Z</dcterms:modified>
  <cp:category/>
</cp:coreProperties>
</file>