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887085" y="1460500"/>
            <a:ext cx="5624830" cy="444500"/>
          </a:xfrm>
          <a:prstGeom prst="rect">
            <a:avLst/>
          </a:prstGeom>
          <a:noFill/>
        </p:spPr>
        <p:txBody>
          <a:bodyPr wrap="square" lIns="0" rIns="0" tIns="0" bIns="0" anchor="t"/>
          <a:lstStyle/>
          <a:p>
            <a:pPr algn="r" rtl="1">
              <a:lnSpc>
                <a:spcPts val="3500"/>
              </a:lnSpc>
            </a:pPr>
            <a:r>
              <a:rPr sz="2400" b="0" i="0" lang="he-IL">
                <a:solidFill>
                  <a:srgbClr val="C4665A"/>
                </a:solidFill>
                <a:latin typeface="Playpen Sans Hebrew"/>
                <a:cs typeface="Playpen Sans Hebrew"/>
                <a:ea typeface="Playpen Sans Hebrew"/>
              </a:rPr>
              <a:t>שמואל ב י״ב</a:t>
            </a:r>
          </a:p>
        </p:txBody>
      </p:sp>
      <p:sp>
        <p:nvSpPr>
          <p:cNvPr id="4" name="TextBox 3"/>
          <p:cNvSpPr txBox="1"/>
          <p:nvPr/>
        </p:nvSpPr>
        <p:spPr>
          <a:xfrm>
            <a:off x="5887085" y="1905000"/>
            <a:ext cx="5624830" cy="2540000"/>
          </a:xfrm>
          <a:prstGeom prst="rect">
            <a:avLst/>
          </a:prstGeom>
          <a:noFill/>
        </p:spPr>
        <p:txBody>
          <a:bodyPr wrap="square" lIns="0" rIns="0" tIns="0" bIns="0" anchor="ctr"/>
          <a:lstStyle/>
          <a:p>
            <a:pPr algn="r" rtl="1">
              <a:lnSpc>
                <a:spcPts val="6695"/>
              </a:lnSpc>
            </a:pPr>
            <a:r>
              <a:rPr sz="6200" b="1" i="0" lang="he-IL">
                <a:solidFill>
                  <a:srgbClr val="3F6F6A"/>
                </a:solidFill>
                <a:latin typeface="Playpen Sans Hebrew"/>
                <a:cs typeface="Playpen Sans Hebrew"/>
                <a:ea typeface="Playpen Sans Hebrew"/>
              </a:rPr>
              <a:t>נתן ודוד: משל הכבשה</a:t>
            </a:r>
          </a:p>
        </p:txBody>
      </p:sp>
      <p:sp>
        <p:nvSpPr>
          <p:cNvPr id="5" name="TextBox 4"/>
          <p:cNvSpPr txBox="1"/>
          <p:nvPr/>
        </p:nvSpPr>
        <p:spPr>
          <a:xfrm>
            <a:off x="5887085" y="4445000"/>
            <a:ext cx="5624830" cy="406400"/>
          </a:xfrm>
          <a:prstGeom prst="rect">
            <a:avLst/>
          </a:prstGeom>
          <a:noFill/>
        </p:spPr>
        <p:txBody>
          <a:bodyPr wrap="square" lIns="0" rIns="0" tIns="0" bIns="0" anchor="t"/>
          <a:lstStyle/>
          <a:p>
            <a:pPr algn="r" rtl="1">
              <a:lnSpc>
                <a:spcPts val="3200"/>
              </a:lnSpc>
            </a:pPr>
            <a:r>
              <a:rPr sz="1900" b="0" i="0" lang="he-IL">
                <a:solidFill>
                  <a:srgbClr val="3F4A52"/>
                </a:solidFill>
                <a:latin typeface="Playpen Sans Hebrew"/>
                <a:cs typeface="Playpen Sans Hebrew"/>
                <a:ea typeface="Playpen Sans Hebrew"/>
              </a:rPr>
              <a:t>שאלון 1262 · שמואל ב</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פתיחה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מטרות השיעור</a:t>
            </a:r>
          </a:p>
        </p:txBody>
      </p:sp>
      <p:sp>
        <p:nvSpPr>
          <p:cNvPr id="5" name="TextBox 4"/>
          <p:cNvSpPr txBox="1"/>
          <p:nvPr/>
        </p:nvSpPr>
        <p:spPr>
          <a:xfrm>
            <a:off x="10706100" y="18415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Playpen Sans Hebrew"/>
                <a:cs typeface="Playpen Sans Hebrew"/>
                <a:ea typeface="Playpen Sans Hebrew"/>
              </a:rPr>
              <a:t>1</a:t>
            </a:r>
          </a:p>
        </p:txBody>
      </p:sp>
      <p:sp>
        <p:nvSpPr>
          <p:cNvPr id="6" name="TextBox 5"/>
          <p:cNvSpPr txBox="1"/>
          <p:nvPr/>
        </p:nvSpPr>
        <p:spPr>
          <a:xfrm>
            <a:off x="4611941" y="1746250"/>
            <a:ext cx="5978017" cy="889000"/>
          </a:xfrm>
          <a:prstGeom prst="rect">
            <a:avLst/>
          </a:prstGeom>
          <a:noFill/>
        </p:spPr>
        <p:txBody>
          <a:bodyPr wrap="square" lIns="0" rIns="0" tIns="0" bIns="0" anchor="ctr"/>
          <a:lstStyle/>
          <a:p>
            <a:pPr algn="r" rtl="1">
              <a:lnSpc>
                <a:spcPts val="3250"/>
              </a:lnSpc>
            </a:pPr>
            <a:r>
              <a:rPr sz="2600" b="0" i="0" lang="he-IL">
                <a:solidFill>
                  <a:srgbClr val="3F4A52"/>
                </a:solidFill>
                <a:latin typeface="David Libre"/>
                <a:cs typeface="David Libre"/>
                <a:ea typeface="David Libre"/>
              </a:rPr>
              <a:t>נכיר את הסיפור «נתן ודוד: משל הכבשה» (שמואל ב י״ב) ואת הדמויות בו</a:t>
            </a:r>
          </a:p>
        </p:txBody>
      </p:sp>
      <p:sp>
        <p:nvSpPr>
          <p:cNvPr id="7" name="TextBox 6"/>
          <p:cNvSpPr txBox="1"/>
          <p:nvPr/>
        </p:nvSpPr>
        <p:spPr>
          <a:xfrm>
            <a:off x="10706100" y="30099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Playpen Sans Hebrew"/>
                <a:cs typeface="Playpen Sans Hebrew"/>
                <a:ea typeface="Playpen Sans Hebrew"/>
              </a:rPr>
              <a:t>2</a:t>
            </a:r>
          </a:p>
        </p:txBody>
      </p:sp>
      <p:sp>
        <p:nvSpPr>
          <p:cNvPr id="8" name="TextBox 7"/>
          <p:cNvSpPr txBox="1"/>
          <p:nvPr/>
        </p:nvSpPr>
        <p:spPr>
          <a:xfrm>
            <a:off x="4611941" y="2914650"/>
            <a:ext cx="5978017" cy="889000"/>
          </a:xfrm>
          <a:prstGeom prst="rect">
            <a:avLst/>
          </a:prstGeom>
          <a:noFill/>
        </p:spPr>
        <p:txBody>
          <a:bodyPr wrap="square" lIns="0" rIns="0" tIns="0" bIns="0" anchor="ctr"/>
          <a:lstStyle/>
          <a:p>
            <a:pPr algn="r" rtl="1">
              <a:lnSpc>
                <a:spcPts val="3250"/>
              </a:lnSpc>
            </a:pPr>
            <a:r>
              <a:rPr sz="2600" b="0" i="0" lang="he-IL">
                <a:solidFill>
                  <a:srgbClr val="3F4A52"/>
                </a:solidFill>
                <a:latin typeface="David Libre"/>
                <a:cs typeface="David Libre"/>
                <a:ea typeface="David Libre"/>
              </a:rPr>
              <a:t>נבחן כיצד הסיפור מבטא את התמה «שמואל ב»</a:t>
            </a:r>
          </a:p>
        </p:txBody>
      </p:sp>
      <p:sp>
        <p:nvSpPr>
          <p:cNvPr id="9" name="TextBox 8"/>
          <p:cNvSpPr txBox="1"/>
          <p:nvPr/>
        </p:nvSpPr>
        <p:spPr>
          <a:xfrm>
            <a:off x="10706100" y="41783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Playpen Sans Hebrew"/>
                <a:cs typeface="Playpen Sans Hebrew"/>
                <a:ea typeface="Playpen Sans Hebrew"/>
              </a:rPr>
              <a:t>3</a:t>
            </a:r>
          </a:p>
        </p:txBody>
      </p:sp>
      <p:sp>
        <p:nvSpPr>
          <p:cNvPr id="10" name="TextBox 9"/>
          <p:cNvSpPr txBox="1"/>
          <p:nvPr/>
        </p:nvSpPr>
        <p:spPr>
          <a:xfrm>
            <a:off x="4611941" y="4083050"/>
            <a:ext cx="5978017" cy="889000"/>
          </a:xfrm>
          <a:prstGeom prst="rect">
            <a:avLst/>
          </a:prstGeom>
          <a:noFill/>
        </p:spPr>
        <p:txBody>
          <a:bodyPr wrap="square" lIns="0" rIns="0" tIns="0" bIns="0" anchor="ctr"/>
          <a:lstStyle/>
          <a:p>
            <a:pPr algn="r" rtl="1">
              <a:lnSpc>
                <a:spcPts val="3250"/>
              </a:lnSpc>
            </a:pPr>
            <a:r>
              <a:rPr sz="2600" b="0" i="0" lang="he-IL">
                <a:solidFill>
                  <a:srgbClr val="3F4A52"/>
                </a:solidFill>
                <a:latin typeface="David Libre"/>
                <a:cs typeface="David Libre"/>
                <a:ea typeface="David Libre"/>
              </a:rPr>
              <a:t>נקרא פסוקי מפתח ונעמיק בפירוש רד"ק</a:t>
            </a:r>
          </a:p>
        </p:txBody>
      </p:sp>
      <p:sp>
        <p:nvSpPr>
          <p:cNvPr id="11" name="TextBox 10"/>
          <p:cNvSpPr txBox="1"/>
          <p:nvPr/>
        </p:nvSpPr>
        <p:spPr>
          <a:xfrm>
            <a:off x="10706100" y="53467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Playpen Sans Hebrew"/>
                <a:cs typeface="Playpen Sans Hebrew"/>
                <a:ea typeface="Playpen Sans Hebrew"/>
              </a:rPr>
              <a:t>4</a:t>
            </a:r>
          </a:p>
        </p:txBody>
      </p:sp>
      <p:sp>
        <p:nvSpPr>
          <p:cNvPr id="12" name="TextBox 11"/>
          <p:cNvSpPr txBox="1"/>
          <p:nvPr/>
        </p:nvSpPr>
        <p:spPr>
          <a:xfrm>
            <a:off x="4611941" y="5251450"/>
            <a:ext cx="5978017" cy="889000"/>
          </a:xfrm>
          <a:prstGeom prst="rect">
            <a:avLst/>
          </a:prstGeom>
          <a:noFill/>
        </p:spPr>
        <p:txBody>
          <a:bodyPr wrap="square" lIns="0" rIns="0" tIns="0" bIns="0" anchor="ctr"/>
          <a:lstStyle/>
          <a:p>
            <a:pPr algn="r" rtl="1">
              <a:lnSpc>
                <a:spcPts val="3250"/>
              </a:lnSpc>
            </a:pPr>
            <a:r>
              <a:rPr sz="2600" b="0" i="0" lang="he-IL">
                <a:solidFill>
                  <a:srgbClr val="3F4A52"/>
                </a:solidFill>
                <a:latin typeface="David Libre"/>
                <a:cs typeface="David Libre"/>
                <a:ea typeface="David Libre"/>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הדמויות בסיפור</a:t>
            </a:r>
          </a:p>
        </p:txBody>
      </p:sp>
      <p:sp>
        <p:nvSpPr>
          <p:cNvPr id="5" name="TextBox 4"/>
          <p:cNvSpPr txBox="1"/>
          <p:nvPr/>
        </p:nvSpPr>
        <p:spPr>
          <a:xfrm>
            <a:off x="6393624" y="1905000"/>
            <a:ext cx="4853051" cy="482600"/>
          </a:xfrm>
          <a:prstGeom prst="rect">
            <a:avLst/>
          </a:prstGeom>
          <a:noFill/>
        </p:spPr>
        <p:txBody>
          <a:bodyPr wrap="square" lIns="0" rIns="0" tIns="0" bIns="0" anchor="t"/>
          <a:lstStyle/>
          <a:p>
            <a:pPr algn="r" rtl="1">
              <a:lnSpc>
                <a:spcPts val="3800"/>
              </a:lnSpc>
            </a:pPr>
            <a:r>
              <a:rPr sz="2650" b="1" i="0" lang="he-IL">
                <a:solidFill>
                  <a:srgbClr val="3F6F6A"/>
                </a:solidFill>
                <a:latin typeface="Playpen Sans Hebrew"/>
                <a:cs typeface="Playpen Sans Hebrew"/>
                <a:ea typeface="Playpen Sans Hebrew"/>
              </a:rPr>
              <a:t>דוד</a:t>
            </a:r>
          </a:p>
        </p:txBody>
      </p:sp>
      <p:sp>
        <p:nvSpPr>
          <p:cNvPr id="6" name="TextBox 5"/>
          <p:cNvSpPr txBox="1"/>
          <p:nvPr/>
        </p:nvSpPr>
        <p:spPr>
          <a:xfrm>
            <a:off x="6393624" y="2463800"/>
            <a:ext cx="4853051" cy="1231900"/>
          </a:xfrm>
          <a:prstGeom prst="rect">
            <a:avLst/>
          </a:prstGeom>
          <a:noFill/>
        </p:spPr>
        <p:txBody>
          <a:bodyPr wrap="square" lIns="0" rIns="0" tIns="0" bIns="0" anchor="t"/>
          <a:lstStyle/>
          <a:p>
            <a:pPr algn="r" rtl="1">
              <a:lnSpc>
                <a:spcPts val="2565"/>
              </a:lnSpc>
            </a:pPr>
            <a:r>
              <a:rPr sz="1900" b="0" i="0" lang="he-IL">
                <a:solidFill>
                  <a:srgbClr val="3F4A52"/>
                </a:solidFill>
                <a:latin typeface="David Libre"/>
                <a:cs typeface="David Libre"/>
                <a:ea typeface="David Libre"/>
              </a:rPr>
              <a:t>דוד עבר על שלושה מעשרת הדברות: לא תרצח״, ״לא תנאף״ ו״לא תחמד״.</a:t>
            </a:r>
          </a:p>
        </p:txBody>
      </p:sp>
      <p:sp>
        <p:nvSpPr>
          <p:cNvPr id="7" name="TextBox 6"/>
          <p:cNvSpPr txBox="1"/>
          <p:nvPr/>
        </p:nvSpPr>
        <p:spPr>
          <a:xfrm>
            <a:off x="945324" y="1905000"/>
            <a:ext cx="4853051" cy="482600"/>
          </a:xfrm>
          <a:prstGeom prst="rect">
            <a:avLst/>
          </a:prstGeom>
          <a:noFill/>
        </p:spPr>
        <p:txBody>
          <a:bodyPr wrap="square" lIns="0" rIns="0" tIns="0" bIns="0" anchor="t"/>
          <a:lstStyle/>
          <a:p>
            <a:pPr algn="r" rtl="1">
              <a:lnSpc>
                <a:spcPts val="3800"/>
              </a:lnSpc>
            </a:pPr>
            <a:r>
              <a:rPr sz="2650" b="1" i="0" lang="he-IL">
                <a:solidFill>
                  <a:srgbClr val="3F6F6A"/>
                </a:solidFill>
                <a:latin typeface="Playpen Sans Hebrew"/>
                <a:cs typeface="Playpen Sans Hebrew"/>
                <a:ea typeface="Playpen Sans Hebrew"/>
              </a:rPr>
              <a:t>נתן</a:t>
            </a:r>
          </a:p>
        </p:txBody>
      </p:sp>
      <p:sp>
        <p:nvSpPr>
          <p:cNvPr id="8" name="TextBox 7"/>
          <p:cNvSpPr txBox="1"/>
          <p:nvPr/>
        </p:nvSpPr>
        <p:spPr>
          <a:xfrm>
            <a:off x="945324" y="2463800"/>
            <a:ext cx="4853051" cy="1231900"/>
          </a:xfrm>
          <a:prstGeom prst="rect">
            <a:avLst/>
          </a:prstGeom>
          <a:noFill/>
        </p:spPr>
        <p:txBody>
          <a:bodyPr wrap="square" lIns="0" rIns="0" tIns="0" bIns="0" anchor="t"/>
          <a:lstStyle/>
          <a:p>
            <a:pPr algn="r" rtl="1">
              <a:lnSpc>
                <a:spcPts val="2565"/>
              </a:lnSpc>
            </a:pPr>
            <a:r>
              <a:rPr sz="1900" b="0" i="0" lang="he-IL">
                <a:solidFill>
                  <a:srgbClr val="3F4A52"/>
                </a:solidFill>
                <a:latin typeface="David Libre"/>
                <a:cs typeface="David Libre"/>
                <a:ea typeface="David Libre"/>
              </a:rPr>
              <a:t>״וה׳ אהבו״, ונתן קורא לו ידידיה בשליחות ה׳.</a:t>
            </a:r>
          </a:p>
        </p:txBody>
      </p:sp>
      <p:sp>
        <p:nvSpPr>
          <p:cNvPr id="9" name="TextBox 8"/>
          <p:cNvSpPr txBox="1"/>
          <p:nvPr/>
        </p:nvSpPr>
        <p:spPr>
          <a:xfrm>
            <a:off x="6393624" y="4305300"/>
            <a:ext cx="4853051" cy="482600"/>
          </a:xfrm>
          <a:prstGeom prst="rect">
            <a:avLst/>
          </a:prstGeom>
          <a:noFill/>
        </p:spPr>
        <p:txBody>
          <a:bodyPr wrap="square" lIns="0" rIns="0" tIns="0" bIns="0" anchor="t"/>
          <a:lstStyle/>
          <a:p>
            <a:pPr algn="r" rtl="1">
              <a:lnSpc>
                <a:spcPts val="3800"/>
              </a:lnSpc>
            </a:pPr>
            <a:r>
              <a:rPr sz="2650" b="1" i="0" lang="he-IL">
                <a:solidFill>
                  <a:srgbClr val="3F6F6A"/>
                </a:solidFill>
                <a:latin typeface="Playpen Sans Hebrew"/>
                <a:cs typeface="Playpen Sans Hebrew"/>
                <a:ea typeface="Playpen Sans Hebrew"/>
              </a:rPr>
              <a:t>שלמה</a:t>
            </a:r>
          </a:p>
        </p:txBody>
      </p:sp>
      <p:sp>
        <p:nvSpPr>
          <p:cNvPr id="10" name="TextBox 9"/>
          <p:cNvSpPr txBox="1"/>
          <p:nvPr/>
        </p:nvSpPr>
        <p:spPr>
          <a:xfrm>
            <a:off x="6393624" y="4864100"/>
            <a:ext cx="4853051" cy="1231900"/>
          </a:xfrm>
          <a:prstGeom prst="rect">
            <a:avLst/>
          </a:prstGeom>
          <a:noFill/>
        </p:spPr>
        <p:txBody>
          <a:bodyPr wrap="square" lIns="0" rIns="0" tIns="0" bIns="0" anchor="t"/>
          <a:lstStyle/>
          <a:p>
            <a:pPr algn="r" rtl="1">
              <a:lnSpc>
                <a:spcPts val="2565"/>
              </a:lnSpc>
            </a:pPr>
            <a:r>
              <a:rPr sz="1900" b="0" i="0" lang="he-IL">
                <a:solidFill>
                  <a:srgbClr val="3F4A52"/>
                </a:solidFill>
                <a:latin typeface="David Libre"/>
                <a:cs typeface="David Libre"/>
                <a:ea typeface="David Libre"/>
              </a:rPr>
              <a:t>דוד מנחם את בת שבע ושוכב איתה, והיא יולדת בן וקוראת לו שלמה.</a:t>
            </a:r>
          </a:p>
        </p:txBody>
      </p:sp>
      <p:sp>
        <p:nvSpPr>
          <p:cNvPr id="11" name="TextBox 10"/>
          <p:cNvSpPr txBox="1"/>
          <p:nvPr/>
        </p:nvSpPr>
        <p:spPr>
          <a:xfrm>
            <a:off x="945324" y="4305300"/>
            <a:ext cx="4853051" cy="482600"/>
          </a:xfrm>
          <a:prstGeom prst="rect">
            <a:avLst/>
          </a:prstGeom>
          <a:noFill/>
        </p:spPr>
        <p:txBody>
          <a:bodyPr wrap="square" lIns="0" rIns="0" tIns="0" bIns="0" anchor="t"/>
          <a:lstStyle/>
          <a:p>
            <a:pPr algn="r" rtl="1">
              <a:lnSpc>
                <a:spcPts val="3800"/>
              </a:lnSpc>
            </a:pPr>
            <a:r>
              <a:rPr sz="2650" b="1" i="0" lang="he-IL">
                <a:solidFill>
                  <a:srgbClr val="3F6F6A"/>
                </a:solidFill>
                <a:latin typeface="Playpen Sans Hebrew"/>
                <a:cs typeface="Playpen Sans Hebrew"/>
                <a:ea typeface="Playpen Sans Hebrew"/>
              </a:rPr>
              <a:t>בת שבע</a:t>
            </a:r>
          </a:p>
        </p:txBody>
      </p:sp>
      <p:sp>
        <p:nvSpPr>
          <p:cNvPr id="12" name="TextBox 11"/>
          <p:cNvSpPr txBox="1"/>
          <p:nvPr/>
        </p:nvSpPr>
        <p:spPr>
          <a:xfrm>
            <a:off x="945324" y="4864100"/>
            <a:ext cx="4853051" cy="1231900"/>
          </a:xfrm>
          <a:prstGeom prst="rect">
            <a:avLst/>
          </a:prstGeom>
          <a:noFill/>
        </p:spPr>
        <p:txBody>
          <a:bodyPr wrap="square" lIns="0" rIns="0" tIns="0" bIns="0" anchor="t"/>
          <a:lstStyle/>
          <a:p>
            <a:pPr algn="r" rtl="1">
              <a:lnSpc>
                <a:spcPts val="2565"/>
              </a:lnSpc>
            </a:pPr>
            <a:r>
              <a:rPr sz="1900" b="0" i="0" lang="he-IL">
                <a:solidFill>
                  <a:srgbClr val="3F4A52"/>
                </a:solidFill>
                <a:latin typeface="David Libre"/>
                <a:cs typeface="David Libre"/>
                <a:ea typeface="David Libre"/>
              </a:rPr>
              <a:t>הילד של בת שבע מת, ושלמה נולד.</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רצף האירועים</a:t>
            </a:r>
          </a:p>
        </p:txBody>
      </p:sp>
      <p:sp>
        <p:nvSpPr>
          <p:cNvPr id="5" name="TextBox 4"/>
          <p:cNvSpPr txBox="1"/>
          <p:nvPr/>
        </p:nvSpPr>
        <p:spPr>
          <a:xfrm>
            <a:off x="9910762" y="1854200"/>
            <a:ext cx="533400" cy="482600"/>
          </a:xfrm>
          <a:prstGeom prst="rect">
            <a:avLst/>
          </a:prstGeom>
          <a:noFill/>
        </p:spPr>
        <p:txBody>
          <a:bodyPr wrap="square" lIns="0" rIns="0" tIns="0" bIns="0" anchor="t"/>
          <a:lstStyle/>
          <a:p>
            <a:pPr algn="ctr" rtl="1">
              <a:lnSpc>
                <a:spcPts val="3800"/>
              </a:lnSpc>
            </a:pPr>
            <a:r>
              <a:rPr sz="2100" b="0" i="0" lang="he-IL">
                <a:solidFill>
                  <a:srgbClr val="2F4F4A"/>
                </a:solidFill>
                <a:latin typeface="Playpen Sans Hebrew"/>
                <a:cs typeface="Playpen Sans Hebrew"/>
                <a:ea typeface="Playpen Sans Hebrew"/>
              </a:rPr>
              <a:t>1</a:t>
            </a:r>
          </a:p>
        </p:txBody>
      </p:sp>
      <p:sp>
        <p:nvSpPr>
          <p:cNvPr id="6" name="TextBox 5"/>
          <p:cNvSpPr txBox="1"/>
          <p:nvPr/>
        </p:nvSpPr>
        <p:spPr>
          <a:xfrm>
            <a:off x="9057401" y="2413000"/>
            <a:ext cx="2240121" cy="1320800"/>
          </a:xfrm>
          <a:prstGeom prst="rect">
            <a:avLst/>
          </a:prstGeom>
          <a:noFill/>
        </p:spPr>
        <p:txBody>
          <a:bodyPr wrap="square" lIns="0" rIns="0" tIns="0" bIns="0" anchor="t"/>
          <a:lstStyle/>
          <a:p>
            <a:pPr algn="ctr" rtl="1">
              <a:lnSpc>
                <a:spcPts val="2340"/>
              </a:lnSpc>
            </a:pPr>
            <a:r>
              <a:rPr sz="1800" b="0" i="0" lang="he-IL">
                <a:solidFill>
                  <a:srgbClr val="3F4A52"/>
                </a:solidFill>
                <a:latin typeface="David Libre"/>
                <a:cs typeface="David Libre"/>
                <a:ea typeface="David Libre"/>
              </a:rPr>
              <a:t>ה׳ שולח את נתן הנביא אל דוד.</a:t>
            </a:r>
          </a:p>
        </p:txBody>
      </p:sp>
      <p:sp>
        <p:nvSpPr>
          <p:cNvPr id="7" name="TextBox 6"/>
          <p:cNvSpPr txBox="1"/>
          <p:nvPr/>
        </p:nvSpPr>
        <p:spPr>
          <a:xfrm>
            <a:off x="7189787" y="1854200"/>
            <a:ext cx="533400" cy="482600"/>
          </a:xfrm>
          <a:prstGeom prst="rect">
            <a:avLst/>
          </a:prstGeom>
          <a:noFill/>
        </p:spPr>
        <p:txBody>
          <a:bodyPr wrap="square" lIns="0" rIns="0" tIns="0" bIns="0" anchor="t"/>
          <a:lstStyle/>
          <a:p>
            <a:pPr algn="ctr" rtl="1">
              <a:lnSpc>
                <a:spcPts val="3800"/>
              </a:lnSpc>
            </a:pPr>
            <a:r>
              <a:rPr sz="2100" b="0" i="0" lang="he-IL">
                <a:solidFill>
                  <a:srgbClr val="2F4F4A"/>
                </a:solidFill>
                <a:latin typeface="Playpen Sans Hebrew"/>
                <a:cs typeface="Playpen Sans Hebrew"/>
                <a:ea typeface="Playpen Sans Hebrew"/>
              </a:rPr>
              <a:t>2</a:t>
            </a:r>
          </a:p>
        </p:txBody>
      </p:sp>
      <p:sp>
        <p:nvSpPr>
          <p:cNvPr id="8" name="TextBox 7"/>
          <p:cNvSpPr txBox="1"/>
          <p:nvPr/>
        </p:nvSpPr>
        <p:spPr>
          <a:xfrm>
            <a:off x="6336426" y="2413000"/>
            <a:ext cx="2240121" cy="1320800"/>
          </a:xfrm>
          <a:prstGeom prst="rect">
            <a:avLst/>
          </a:prstGeom>
          <a:noFill/>
        </p:spPr>
        <p:txBody>
          <a:bodyPr wrap="square" lIns="0" rIns="0" tIns="0" bIns="0" anchor="t"/>
          <a:lstStyle/>
          <a:p>
            <a:pPr algn="ctr" rtl="1">
              <a:lnSpc>
                <a:spcPts val="2340"/>
              </a:lnSpc>
            </a:pPr>
            <a:r>
              <a:rPr sz="1800" b="0" i="0" lang="he-IL">
                <a:solidFill>
                  <a:srgbClr val="3F4A52"/>
                </a:solidFill>
                <a:latin typeface="David Libre"/>
                <a:cs typeface="David Libre"/>
                <a:ea typeface="David Libre"/>
              </a:rPr>
              <a:t>נתן מספר משל העני וכבשתו, ודוד זועם.</a:t>
            </a:r>
          </a:p>
        </p:txBody>
      </p:sp>
      <p:sp>
        <p:nvSpPr>
          <p:cNvPr id="9" name="TextBox 8"/>
          <p:cNvSpPr txBox="1"/>
          <p:nvPr/>
        </p:nvSpPr>
        <p:spPr>
          <a:xfrm>
            <a:off x="4468812" y="1854200"/>
            <a:ext cx="533400" cy="482600"/>
          </a:xfrm>
          <a:prstGeom prst="rect">
            <a:avLst/>
          </a:prstGeom>
          <a:noFill/>
        </p:spPr>
        <p:txBody>
          <a:bodyPr wrap="square" lIns="0" rIns="0" tIns="0" bIns="0" anchor="t"/>
          <a:lstStyle/>
          <a:p>
            <a:pPr algn="ctr" rtl="1">
              <a:lnSpc>
                <a:spcPts val="3800"/>
              </a:lnSpc>
            </a:pPr>
            <a:r>
              <a:rPr sz="2100" b="0" i="0" lang="he-IL">
                <a:solidFill>
                  <a:srgbClr val="2F4F4A"/>
                </a:solidFill>
                <a:latin typeface="Playpen Sans Hebrew"/>
                <a:cs typeface="Playpen Sans Hebrew"/>
                <a:ea typeface="Playpen Sans Hebrew"/>
              </a:rPr>
              <a:t>3</a:t>
            </a:r>
          </a:p>
        </p:txBody>
      </p:sp>
      <p:sp>
        <p:nvSpPr>
          <p:cNvPr id="10" name="TextBox 9"/>
          <p:cNvSpPr txBox="1"/>
          <p:nvPr/>
        </p:nvSpPr>
        <p:spPr>
          <a:xfrm>
            <a:off x="3615451" y="2413000"/>
            <a:ext cx="2240121" cy="1320800"/>
          </a:xfrm>
          <a:prstGeom prst="rect">
            <a:avLst/>
          </a:prstGeom>
          <a:noFill/>
        </p:spPr>
        <p:txBody>
          <a:bodyPr wrap="square" lIns="0" rIns="0" tIns="0" bIns="0" anchor="t"/>
          <a:lstStyle/>
          <a:p>
            <a:pPr algn="ctr" rtl="1">
              <a:lnSpc>
                <a:spcPts val="2340"/>
              </a:lnSpc>
            </a:pPr>
            <a:r>
              <a:rPr sz="1800" b="0" i="0" lang="he-IL">
                <a:solidFill>
                  <a:srgbClr val="3F4A52"/>
                </a:solidFill>
                <a:latin typeface="David Libre"/>
                <a:cs typeface="David Libre"/>
                <a:ea typeface="David Libre"/>
              </a:rPr>
              <a:t>״אתה האיש״, ודוד אומר ״חטאתי לה׳״.</a:t>
            </a:r>
          </a:p>
        </p:txBody>
      </p:sp>
      <p:sp>
        <p:nvSpPr>
          <p:cNvPr id="11" name="TextBox 10"/>
          <p:cNvSpPr txBox="1"/>
          <p:nvPr/>
        </p:nvSpPr>
        <p:spPr>
          <a:xfrm>
            <a:off x="1747837" y="1854200"/>
            <a:ext cx="533400" cy="482600"/>
          </a:xfrm>
          <a:prstGeom prst="rect">
            <a:avLst/>
          </a:prstGeom>
          <a:noFill/>
        </p:spPr>
        <p:txBody>
          <a:bodyPr wrap="square" lIns="0" rIns="0" tIns="0" bIns="0" anchor="t"/>
          <a:lstStyle/>
          <a:p>
            <a:pPr algn="ctr" rtl="1">
              <a:lnSpc>
                <a:spcPts val="3800"/>
              </a:lnSpc>
            </a:pPr>
            <a:r>
              <a:rPr sz="2100" b="0" i="0" lang="he-IL">
                <a:solidFill>
                  <a:srgbClr val="2F4F4A"/>
                </a:solidFill>
                <a:latin typeface="Playpen Sans Hebrew"/>
                <a:cs typeface="Playpen Sans Hebrew"/>
                <a:ea typeface="Playpen Sans Hebrew"/>
              </a:rPr>
              <a:t>4</a:t>
            </a:r>
          </a:p>
        </p:txBody>
      </p:sp>
      <p:sp>
        <p:nvSpPr>
          <p:cNvPr id="12" name="TextBox 11"/>
          <p:cNvSpPr txBox="1"/>
          <p:nvPr/>
        </p:nvSpPr>
        <p:spPr>
          <a:xfrm>
            <a:off x="894476" y="2413000"/>
            <a:ext cx="2240121" cy="1320800"/>
          </a:xfrm>
          <a:prstGeom prst="rect">
            <a:avLst/>
          </a:prstGeom>
          <a:noFill/>
        </p:spPr>
        <p:txBody>
          <a:bodyPr wrap="square" lIns="0" rIns="0" tIns="0" bIns="0" anchor="t"/>
          <a:lstStyle/>
          <a:p>
            <a:pPr algn="ctr" rtl="1">
              <a:lnSpc>
                <a:spcPts val="2340"/>
              </a:lnSpc>
            </a:pPr>
            <a:r>
              <a:rPr sz="1800" b="0" i="0" lang="he-IL">
                <a:solidFill>
                  <a:srgbClr val="3F4A52"/>
                </a:solidFill>
                <a:latin typeface="David Libre"/>
                <a:cs typeface="David Libre"/>
                <a:ea typeface="David Libre"/>
              </a:rPr>
              <a:t>הילד של בת שבע מת, ושלמה נולד.</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קוראים בפסוקים · 1/3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שמואל ב י"ב, א'</a:t>
            </a:r>
          </a:p>
        </p:txBody>
      </p:sp>
      <p:sp>
        <p:nvSpPr>
          <p:cNvPr id="5" name="TextBox 4"/>
          <p:cNvSpPr txBox="1"/>
          <p:nvPr/>
        </p:nvSpPr>
        <p:spPr>
          <a:xfrm>
            <a:off x="1059815" y="2581275"/>
            <a:ext cx="10072370" cy="1822450"/>
          </a:xfrm>
          <a:prstGeom prst="rect">
            <a:avLst/>
          </a:prstGeom>
          <a:noFill/>
        </p:spPr>
        <p:txBody>
          <a:bodyPr wrap="square" lIns="0" rIns="0" tIns="0" bIns="0" anchor="t"/>
          <a:lstStyle/>
          <a:p>
            <a:pPr algn="ctr" rtl="1">
              <a:lnSpc>
                <a:spcPts val="7175"/>
              </a:lnSpc>
            </a:pPr>
            <a:r>
              <a:rPr sz="4100" b="1" i="0" lang="he-IL">
                <a:solidFill>
                  <a:srgbClr val="33414A"/>
                </a:solidFill>
                <a:latin typeface="Frank Ruhl Libre"/>
                <a:cs typeface="Frank Ruhl Libre"/>
                <a:ea typeface="Frank Ruhl Libre"/>
              </a:rPr>
              <a:t>וַיִּשְׁלַח ה' אֶת־נָתָן אֶל־דָּוִד</a:t>
            </a:r>
            <a:r>
              <a:rPr sz="4100" b="0" i="0" lang="he-IL">
                <a:solidFill>
                  <a:srgbClr val="33414A"/>
                </a:solidFill>
                <a:latin typeface="Frank Ruhl Libre"/>
                <a:cs typeface="Frank Ruhl Libre"/>
                <a:ea typeface="Frank Ruhl Libre"/>
              </a:rPr>
              <a:t> וַיָּבֹא אֵלָיו וַיֹּאמֶר לוֹ שְׁנֵי אֲנָשִׁים הָיוּ בְּעִיר אֶחָת אֶחָד עָשִׁיר וְאֶחָד רָאשׁ</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295"/>
              </a:lnSpc>
            </a:pPr>
            <a:r>
              <a:rPr sz="1700" b="0" i="0" lang="he-IL">
                <a:solidFill>
                  <a:srgbClr val="3F6F6A"/>
                </a:solidFill>
                <a:latin typeface="Playpen Sans Hebrew"/>
                <a:cs typeface="Playpen Sans Hebrew"/>
                <a:ea typeface="Playpen Sans Hebrew"/>
              </a:rPr>
              <a:t>לפי טקסטולוגיה, כדי להבין את הפרק יש לקרוא את פרק יא: דוד נשאר בארמונו, רואה את בת שבע מתרחצת, לוקח אותה, וכשהיא…</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קוראים בפסוקים · 2/3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שמואל ב י"ב, כ"ב</a:t>
            </a:r>
          </a:p>
        </p:txBody>
      </p:sp>
      <p:sp>
        <p:nvSpPr>
          <p:cNvPr id="5" name="TextBox 4"/>
          <p:cNvSpPr txBox="1"/>
          <p:nvPr/>
        </p:nvSpPr>
        <p:spPr>
          <a:xfrm>
            <a:off x="1059815" y="2581275"/>
            <a:ext cx="10072370" cy="1822450"/>
          </a:xfrm>
          <a:prstGeom prst="rect">
            <a:avLst/>
          </a:prstGeom>
          <a:noFill/>
        </p:spPr>
        <p:txBody>
          <a:bodyPr wrap="square" lIns="0" rIns="0" tIns="0" bIns="0" anchor="t"/>
          <a:lstStyle/>
          <a:p>
            <a:pPr algn="ctr" rtl="1">
              <a:lnSpc>
                <a:spcPts val="7175"/>
              </a:lnSpc>
            </a:pPr>
            <a:r>
              <a:rPr sz="4100" b="1" i="0" lang="he-IL">
                <a:solidFill>
                  <a:srgbClr val="33414A"/>
                </a:solidFill>
                <a:latin typeface="Frank Ruhl Libre"/>
                <a:cs typeface="Frank Ruhl Libre"/>
                <a:ea typeface="Frank Ruhl Libre"/>
              </a:rPr>
              <a:t>וַיֹּאמֶר בְּעוֹד הַיֶּלֶד חַי</a:t>
            </a:r>
            <a:r>
              <a:rPr sz="4100" b="0" i="0" lang="he-IL">
                <a:solidFill>
                  <a:srgbClr val="33414A"/>
                </a:solidFill>
                <a:latin typeface="Frank Ruhl Libre"/>
                <a:cs typeface="Frank Ruhl Libre"/>
                <a:ea typeface="Frank Ruhl Libre"/>
              </a:rPr>
              <a:t> צַמְתִּי וָאֶבְכֶּה כִּי אָמַרְתִּי מִי יוֹדֵעַ וְחַנַּנִי ה' וְחַי הַיָּלֶד</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295"/>
              </a:lnSpc>
            </a:pPr>
            <a:r>
              <a:rPr sz="1700" b="0" i="0" lang="he-IL">
                <a:solidFill>
                  <a:srgbClr val="3F6F6A"/>
                </a:solidFill>
                <a:latin typeface="Playpen Sans Hebrew"/>
                <a:cs typeface="Playpen Sans Hebrew"/>
                <a:ea typeface="Playpen Sans Hebrew"/>
              </a:rPr>
              <a:t>ה׳ מכה את הילד ו״וינש הוא״.</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קוראים בפסוקים · 3/3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שמואל ב י"ב, כ"ח</a:t>
            </a:r>
          </a:p>
        </p:txBody>
      </p:sp>
      <p:sp>
        <p:nvSpPr>
          <p:cNvPr id="5" name="TextBox 4"/>
          <p:cNvSpPr txBox="1"/>
          <p:nvPr/>
        </p:nvSpPr>
        <p:spPr>
          <a:xfrm>
            <a:off x="1059815" y="2581275"/>
            <a:ext cx="10072370" cy="1822450"/>
          </a:xfrm>
          <a:prstGeom prst="rect">
            <a:avLst/>
          </a:prstGeom>
          <a:noFill/>
        </p:spPr>
        <p:txBody>
          <a:bodyPr wrap="square" lIns="0" rIns="0" tIns="0" bIns="0" anchor="t"/>
          <a:lstStyle/>
          <a:p>
            <a:pPr algn="ctr" rtl="1">
              <a:lnSpc>
                <a:spcPts val="7175"/>
              </a:lnSpc>
            </a:pPr>
            <a:r>
              <a:rPr sz="4100" b="0" i="0" lang="he-IL">
                <a:solidFill>
                  <a:srgbClr val="33414A"/>
                </a:solidFill>
                <a:latin typeface="Frank Ruhl Libre"/>
                <a:cs typeface="Frank Ruhl Libre"/>
                <a:ea typeface="Frank Ruhl Libre"/>
              </a:rPr>
              <a:t>וְעַתָּה אֱסֹף אֶת־יֶתֶר הָעָם וַחֲנֵה עַל־הָעִיר וְלָכְדָהּ </a:t>
            </a:r>
            <a:r>
              <a:rPr sz="4100" b="1" i="0" lang="he-IL">
                <a:solidFill>
                  <a:srgbClr val="33414A"/>
                </a:solidFill>
                <a:latin typeface="Frank Ruhl Libre"/>
                <a:cs typeface="Frank Ruhl Libre"/>
                <a:ea typeface="Frank Ruhl Libre"/>
              </a:rPr>
              <a:t>פֶּן־אֶלְכֹּד אֲנִי אֶת־הָעִיר וְנִקְרָא שְׁמִי</a:t>
            </a:r>
            <a:r>
              <a:rPr sz="4100" b="0" i="0" lang="he-IL">
                <a:solidFill>
                  <a:srgbClr val="33414A"/>
                </a:solidFill>
                <a:latin typeface="Frank Ruhl Libre"/>
                <a:cs typeface="Frank Ruhl Libre"/>
                <a:ea typeface="Frank Ruhl Libre"/>
              </a:rPr>
              <a:t> עָלֶיהָ</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295"/>
              </a:lnSpc>
            </a:pPr>
            <a:r>
              <a:rPr sz="1700" b="0" i="0" lang="he-IL">
                <a:solidFill>
                  <a:srgbClr val="3F6F6A"/>
                </a:solidFill>
                <a:latin typeface="Playpen Sans Hebrew"/>
                <a:cs typeface="Playpen Sans Hebrew"/>
                <a:ea typeface="Playpen Sans Hebrew"/>
              </a:rPr>
              <a:t>יואב נלחם ברבת בני עמון ולוכד את עיר המים.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מילים ומושגים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ביאורי מילים</a:t>
            </a:r>
          </a:p>
        </p:txBody>
      </p:sp>
      <p:sp>
        <p:nvSpPr>
          <p:cNvPr id="5" name="TextBox 4"/>
          <p:cNvSpPr txBox="1"/>
          <p:nvPr/>
        </p:nvSpPr>
        <p:spPr>
          <a:xfrm>
            <a:off x="8145780" y="1879600"/>
            <a:ext cx="3139440" cy="406400"/>
          </a:xfrm>
          <a:prstGeom prst="rect">
            <a:avLst/>
          </a:prstGeom>
          <a:noFill/>
        </p:spPr>
        <p:txBody>
          <a:bodyPr wrap="square" lIns="0" rIns="0" tIns="0" bIns="0" anchor="t"/>
          <a:lstStyle/>
          <a:p>
            <a:pPr algn="r" rtl="1">
              <a:lnSpc>
                <a:spcPts val="3200"/>
              </a:lnSpc>
            </a:pPr>
            <a:r>
              <a:rPr sz="2200" b="1" i="0" lang="he-IL">
                <a:solidFill>
                  <a:srgbClr val="3F6F6A"/>
                </a:solidFill>
                <a:latin typeface="Playpen Sans Hebrew"/>
                <a:cs typeface="Playpen Sans Hebrew"/>
                <a:ea typeface="Playpen Sans Hebrew"/>
              </a:rPr>
              <a:t>ראש</a:t>
            </a:r>
          </a:p>
        </p:txBody>
      </p:sp>
      <p:sp>
        <p:nvSpPr>
          <p:cNvPr id="6" name="TextBox 5"/>
          <p:cNvSpPr txBox="1"/>
          <p:nvPr/>
        </p:nvSpPr>
        <p:spPr>
          <a:xfrm>
            <a:off x="8145780" y="2349500"/>
            <a:ext cx="3139440" cy="1390650"/>
          </a:xfrm>
          <a:prstGeom prst="rect">
            <a:avLst/>
          </a:prstGeom>
          <a:noFill/>
        </p:spPr>
        <p:txBody>
          <a:bodyPr wrap="square" lIns="0" rIns="0" tIns="0" bIns="0" anchor="t"/>
          <a:lstStyle/>
          <a:p>
            <a:pPr algn="r" rtl="1">
              <a:lnSpc>
                <a:spcPts val="2227"/>
              </a:lnSpc>
            </a:pPr>
            <a:r>
              <a:rPr sz="1650" b="0" i="0" lang="he-IL">
                <a:solidFill>
                  <a:srgbClr val="3F4A52"/>
                </a:solidFill>
                <a:latin typeface="David Libre"/>
                <a:cs typeface="David Libre"/>
                <a:ea typeface="David Libre"/>
              </a:rPr>
              <a:t>עני ודל, כמו (משלי י ד): ראש עשה כף רמיה.</a:t>
            </a:r>
          </a:p>
        </p:txBody>
      </p:sp>
      <p:sp>
        <p:nvSpPr>
          <p:cNvPr id="7" name="TextBox 6"/>
          <p:cNvSpPr txBox="1"/>
          <p:nvPr/>
        </p:nvSpPr>
        <p:spPr>
          <a:xfrm>
            <a:off x="4526280" y="1879600"/>
            <a:ext cx="3139440" cy="406400"/>
          </a:xfrm>
          <a:prstGeom prst="rect">
            <a:avLst/>
          </a:prstGeom>
          <a:noFill/>
        </p:spPr>
        <p:txBody>
          <a:bodyPr wrap="square" lIns="0" rIns="0" tIns="0" bIns="0" anchor="t"/>
          <a:lstStyle/>
          <a:p>
            <a:pPr algn="r" rtl="1">
              <a:lnSpc>
                <a:spcPts val="3200"/>
              </a:lnSpc>
            </a:pPr>
            <a:r>
              <a:rPr sz="2200" b="1" i="0" lang="he-IL">
                <a:solidFill>
                  <a:srgbClr val="3F6F6A"/>
                </a:solidFill>
                <a:latin typeface="Playpen Sans Hebrew"/>
                <a:cs typeface="Playpen Sans Hebrew"/>
                <a:ea typeface="Playpen Sans Hebrew"/>
              </a:rPr>
              <a:t>וחנה</a:t>
            </a:r>
          </a:p>
        </p:txBody>
      </p:sp>
      <p:sp>
        <p:nvSpPr>
          <p:cNvPr id="8" name="TextBox 7"/>
          <p:cNvSpPr txBox="1"/>
          <p:nvPr/>
        </p:nvSpPr>
        <p:spPr>
          <a:xfrm>
            <a:off x="4526280" y="2349500"/>
            <a:ext cx="3139440" cy="1390650"/>
          </a:xfrm>
          <a:prstGeom prst="rect">
            <a:avLst/>
          </a:prstGeom>
          <a:noFill/>
        </p:spPr>
        <p:txBody>
          <a:bodyPr wrap="square" lIns="0" rIns="0" tIns="0" bIns="0" anchor="t"/>
          <a:lstStyle/>
          <a:p>
            <a:pPr algn="r" rtl="1">
              <a:lnSpc>
                <a:spcPts val="2227"/>
              </a:lnSpc>
            </a:pPr>
            <a:r>
              <a:rPr sz="1650" b="0" i="0" lang="he-IL">
                <a:solidFill>
                  <a:srgbClr val="3F4A52"/>
                </a:solidFill>
                <a:latin typeface="David Libre"/>
                <a:cs typeface="David Libre"/>
                <a:ea typeface="David Libre"/>
              </a:rPr>
              <a:t>מלשון חניה.</a:t>
            </a:r>
          </a:p>
        </p:txBody>
      </p:sp>
      <p:sp>
        <p:nvSpPr>
          <p:cNvPr id="9" name="TextBox 8"/>
          <p:cNvSpPr txBox="1"/>
          <p:nvPr/>
        </p:nvSpPr>
        <p:spPr>
          <a:xfrm>
            <a:off x="906780" y="1879600"/>
            <a:ext cx="3139440" cy="406400"/>
          </a:xfrm>
          <a:prstGeom prst="rect">
            <a:avLst/>
          </a:prstGeom>
          <a:noFill/>
        </p:spPr>
        <p:txBody>
          <a:bodyPr wrap="square" lIns="0" rIns="0" tIns="0" bIns="0" anchor="t"/>
          <a:lstStyle/>
          <a:p>
            <a:pPr algn="r" rtl="1">
              <a:lnSpc>
                <a:spcPts val="3200"/>
              </a:lnSpc>
            </a:pPr>
            <a:r>
              <a:rPr sz="2200" b="1" i="0" lang="he-IL">
                <a:solidFill>
                  <a:srgbClr val="3F6F6A"/>
                </a:solidFill>
                <a:latin typeface="Playpen Sans Hebrew"/>
                <a:cs typeface="Playpen Sans Hebrew"/>
                <a:ea typeface="Playpen Sans Hebrew"/>
              </a:rPr>
              <a:t>מילה מנחה</a:t>
            </a:r>
          </a:p>
        </p:txBody>
      </p:sp>
      <p:sp>
        <p:nvSpPr>
          <p:cNvPr id="10" name="TextBox 9"/>
          <p:cNvSpPr txBox="1"/>
          <p:nvPr/>
        </p:nvSpPr>
        <p:spPr>
          <a:xfrm>
            <a:off x="906780" y="2349500"/>
            <a:ext cx="3139440" cy="1390650"/>
          </a:xfrm>
          <a:prstGeom prst="rect">
            <a:avLst/>
          </a:prstGeom>
          <a:noFill/>
        </p:spPr>
        <p:txBody>
          <a:bodyPr wrap="square" lIns="0" rIns="0" tIns="0" bIns="0" anchor="t"/>
          <a:lstStyle/>
          <a:p>
            <a:pPr algn="r" rtl="1">
              <a:lnSpc>
                <a:spcPts val="2227"/>
              </a:lnSpc>
            </a:pPr>
            <a:r>
              <a:rPr sz="1650" b="0" i="0" lang="he-IL">
                <a:solidFill>
                  <a:srgbClr val="3F4A52"/>
                </a:solidFill>
                <a:latin typeface="David Libre"/>
                <a:cs typeface="David Libre"/>
                <a:ea typeface="David Libre"/>
              </a:rPr>
              <a:t>מילה/שורש החוזר/ת על עצמו/ ה במספר פסוקים או פרקים במספר חריג של פעמי או במספר סימלי של פעמי בקטע, או…</a:t>
            </a:r>
          </a:p>
        </p:txBody>
      </p:sp>
      <p:sp>
        <p:nvSpPr>
          <p:cNvPr id="11" name="TextBox 10"/>
          <p:cNvSpPr txBox="1"/>
          <p:nvPr/>
        </p:nvSpPr>
        <p:spPr>
          <a:xfrm>
            <a:off x="8145780" y="4260850"/>
            <a:ext cx="3139440" cy="406400"/>
          </a:xfrm>
          <a:prstGeom prst="rect">
            <a:avLst/>
          </a:prstGeom>
          <a:noFill/>
        </p:spPr>
        <p:txBody>
          <a:bodyPr wrap="square" lIns="0" rIns="0" tIns="0" bIns="0" anchor="t"/>
          <a:lstStyle/>
          <a:p>
            <a:pPr algn="r" rtl="1">
              <a:lnSpc>
                <a:spcPts val="3200"/>
              </a:lnSpc>
            </a:pPr>
            <a:r>
              <a:rPr sz="2200" b="1" i="0" lang="he-IL">
                <a:solidFill>
                  <a:srgbClr val="3F6F6A"/>
                </a:solidFill>
                <a:latin typeface="Playpen Sans Hebrew"/>
                <a:cs typeface="Playpen Sans Hebrew"/>
                <a:ea typeface="Playpen Sans Hebrew"/>
              </a:rPr>
              <a:t>נבואה</a:t>
            </a:r>
          </a:p>
        </p:txBody>
      </p:sp>
      <p:sp>
        <p:nvSpPr>
          <p:cNvPr id="12" name="TextBox 11"/>
          <p:cNvSpPr txBox="1"/>
          <p:nvPr/>
        </p:nvSpPr>
        <p:spPr>
          <a:xfrm>
            <a:off x="8145780" y="4730750"/>
            <a:ext cx="3139440" cy="1390650"/>
          </a:xfrm>
          <a:prstGeom prst="rect">
            <a:avLst/>
          </a:prstGeom>
          <a:noFill/>
        </p:spPr>
        <p:txBody>
          <a:bodyPr wrap="square" lIns="0" rIns="0" tIns="0" bIns="0" anchor="t"/>
          <a:lstStyle/>
          <a:p>
            <a:pPr algn="r" rtl="1">
              <a:lnSpc>
                <a:spcPts val="2227"/>
              </a:lnSpc>
            </a:pPr>
            <a:r>
              <a:rPr sz="1650" b="0" i="0" lang="he-IL">
                <a:solidFill>
                  <a:srgbClr val="3F4A52"/>
                </a:solidFill>
                <a:latin typeface="David Libre"/>
                <a:cs typeface="David Libre"/>
                <a:ea typeface="David Libre"/>
              </a:rPr>
              <a:t>דברי נביא.</a:t>
            </a:r>
          </a:p>
        </p:txBody>
      </p:sp>
      <p:sp>
        <p:nvSpPr>
          <p:cNvPr id="13" name="TextBox 12"/>
          <p:cNvSpPr txBox="1"/>
          <p:nvPr/>
        </p:nvSpPr>
        <p:spPr>
          <a:xfrm>
            <a:off x="4526280" y="4260850"/>
            <a:ext cx="3139440" cy="406400"/>
          </a:xfrm>
          <a:prstGeom prst="rect">
            <a:avLst/>
          </a:prstGeom>
          <a:noFill/>
        </p:spPr>
        <p:txBody>
          <a:bodyPr wrap="square" lIns="0" rIns="0" tIns="0" bIns="0" anchor="t"/>
          <a:lstStyle/>
          <a:p>
            <a:pPr algn="r" rtl="1">
              <a:lnSpc>
                <a:spcPts val="3200"/>
              </a:lnSpc>
            </a:pPr>
            <a:r>
              <a:rPr sz="2200" b="1" i="0" lang="he-IL">
                <a:solidFill>
                  <a:srgbClr val="3F6F6A"/>
                </a:solidFill>
                <a:latin typeface="Playpen Sans Hebrew"/>
                <a:cs typeface="Playpen Sans Hebrew"/>
                <a:ea typeface="Playpen Sans Hebrew"/>
              </a:rPr>
              <a:t>מספר טיפולוגי</a:t>
            </a:r>
          </a:p>
        </p:txBody>
      </p:sp>
      <p:sp>
        <p:nvSpPr>
          <p:cNvPr id="14" name="TextBox 13"/>
          <p:cNvSpPr txBox="1"/>
          <p:nvPr/>
        </p:nvSpPr>
        <p:spPr>
          <a:xfrm>
            <a:off x="4526280" y="4730750"/>
            <a:ext cx="3139440" cy="1390650"/>
          </a:xfrm>
          <a:prstGeom prst="rect">
            <a:avLst/>
          </a:prstGeom>
          <a:noFill/>
        </p:spPr>
        <p:txBody>
          <a:bodyPr wrap="square" lIns="0" rIns="0" tIns="0" bIns="0" anchor="t"/>
          <a:lstStyle/>
          <a:p>
            <a:pPr algn="r" rtl="1">
              <a:lnSpc>
                <a:spcPts val="2227"/>
              </a:lnSpc>
            </a:pPr>
            <a:r>
              <a:rPr sz="1650" b="0" i="0" lang="he-IL">
                <a:solidFill>
                  <a:srgbClr val="3F4A52"/>
                </a:solidFill>
                <a:latin typeface="David Libre"/>
                <a:cs typeface="David Libre"/>
                <a:ea typeface="David Libre"/>
              </a:rPr>
              <a:t>מספרים מסוימים חוזרים במקרא הרבה יותר ממספרים אחרים.</a:t>
            </a:r>
          </a:p>
        </p:txBody>
      </p:sp>
      <p:sp>
        <p:nvSpPr>
          <p:cNvPr id="15" name="TextBox 14"/>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רד"ק</a:t>
            </a:r>
          </a:p>
        </p:txBody>
      </p:sp>
      <p:sp>
        <p:nvSpPr>
          <p:cNvPr id="5" name="TextBox 4"/>
          <p:cNvSpPr txBox="1"/>
          <p:nvPr/>
        </p:nvSpPr>
        <p:spPr>
          <a:xfrm>
            <a:off x="1059815" y="2076450"/>
            <a:ext cx="10072370" cy="304800"/>
          </a:xfrm>
          <a:prstGeom prst="rect">
            <a:avLst/>
          </a:prstGeom>
          <a:noFill/>
        </p:spPr>
        <p:txBody>
          <a:bodyPr wrap="square" lIns="0" rIns="0" tIns="0" bIns="0" anchor="t"/>
          <a:lstStyle/>
          <a:p>
            <a:pPr algn="r" rtl="1">
              <a:lnSpc>
                <a:spcPts val="2400"/>
              </a:lnSpc>
            </a:pPr>
            <a:r>
              <a:rPr sz="1700" b="0" i="0" lang="he-IL">
                <a:solidFill>
                  <a:srgbClr val="C4665A"/>
                </a:solidFill>
                <a:latin typeface="Playpen Sans Hebrew"/>
                <a:cs typeface="Playpen Sans Hebrew"/>
                <a:ea typeface="Playpen Sans Hebrew"/>
              </a:rPr>
              <a:t>רד"ק על שמואל ב י"ב, א'</a:t>
            </a:r>
          </a:p>
        </p:txBody>
      </p:sp>
      <p:sp>
        <p:nvSpPr>
          <p:cNvPr id="6" name="TextBox 5"/>
          <p:cNvSpPr txBox="1"/>
          <p:nvPr/>
        </p:nvSpPr>
        <p:spPr>
          <a:xfrm>
            <a:off x="1059815" y="2508250"/>
            <a:ext cx="10072370" cy="1828800"/>
          </a:xfrm>
          <a:prstGeom prst="rect">
            <a:avLst/>
          </a:prstGeom>
          <a:noFill/>
        </p:spPr>
        <p:txBody>
          <a:bodyPr wrap="square" lIns="0" rIns="0" tIns="0" bIns="0" anchor="t"/>
          <a:lstStyle/>
          <a:p>
            <a:pPr algn="r" rtl="1">
              <a:lnSpc>
                <a:spcPts val="4800"/>
              </a:lnSpc>
            </a:pPr>
            <a:r>
              <a:rPr sz="3000" b="1" i="0" lang="he-IL">
                <a:solidFill>
                  <a:srgbClr val="C4665A"/>
                </a:solidFill>
                <a:latin typeface="Noto Serif Hebrew"/>
                <a:cs typeface="Noto Serif Hebrew"/>
                <a:ea typeface="Noto Serif Hebrew"/>
              </a:rPr>
              <a:t>את נשי אדוניך</a:t>
            </a:r>
            <a:r>
              <a:rPr sz="3000" b="0" i="0" lang="he-IL">
                <a:solidFill>
                  <a:srgbClr val="33414A"/>
                </a:solidFill>
                <a:latin typeface="Noto Serif Hebrew"/>
                <a:cs typeface="Noto Serif Hebrew"/>
                <a:ea typeface="Noto Serif Hebrew"/>
              </a:rPr>
              <a:t>. עגלה אשת שאול כמו שפירשנו ומיכל בת שאול ושתי הנשים של שאול היו האחת היא אשתו והאחת בתו או נאמר כי גם רצפה פלגש שאול לקח דוד לאשה כדברי הדרש שכתבנו:</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600"/>
              </a:lnSpc>
            </a:pPr>
            <a:r>
              <a:rPr sz="2000" b="0" i="0" lang="he-IL">
                <a:solidFill>
                  <a:srgbClr val="3F4A52"/>
                </a:solidFill>
                <a:latin typeface="Playpen Sans Hebrew"/>
                <a:cs typeface="Playpen Sans Hebrew"/>
                <a:ea typeface="Playpen Sans Hebrew"/>
              </a:rPr>
              <a:t>מה מסביר רד"ק על «את נשי אדוניך»?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שאלות הבנה ופרשנות · 1/3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שאלה 1</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340"/>
              </a:lnSpc>
            </a:pPr>
            <a:r>
              <a:rPr sz="3100" b="0" i="0" lang="he-IL">
                <a:solidFill>
                  <a:srgbClr val="3F4A52"/>
                </a:solidFill>
                <a:latin typeface="David Libre"/>
                <a:cs typeface="David Libre"/>
                <a:ea typeface="David Libre"/>
              </a:rPr>
              <a:t>קראו פסוקים א׳–ו׳ («משל נתן»). מה מתואר בקטע? הביאו ראיה מן הכתוב.</a:t>
            </a:r>
          </a:p>
        </p:txBody>
      </p:sp>
      <p:sp>
        <p:nvSpPr>
          <p:cNvPr id="6" name="TextBox 5"/>
          <p:cNvSpPr txBox="1"/>
          <p:nvPr/>
        </p:nvSpPr>
        <p:spPr>
          <a:xfrm>
            <a:off x="889000" y="5969000"/>
            <a:ext cx="834132" cy="317500"/>
          </a:xfrm>
          <a:prstGeom prst="rect">
            <a:avLst/>
          </a:prstGeom>
          <a:noFill/>
        </p:spPr>
        <p:txBody>
          <a:bodyPr wrap="square" lIns="0" rIns="0" tIns="0" bIns="0" anchor="t"/>
          <a:lstStyle/>
          <a:p>
            <a:pPr algn="r" rtl="1">
              <a:lnSpc>
                <a:spcPts val="2500"/>
              </a:lnSpc>
            </a:pPr>
            <a:r>
              <a:rPr sz="1700" b="0" i="0" lang="he-IL">
                <a:solidFill>
                  <a:srgbClr val="C4665A"/>
                </a:solidFill>
                <a:latin typeface="Playpen Sans Hebrew"/>
                <a:cs typeface="Playpen Sans Hebrew"/>
                <a:ea typeface="Playpen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שאלות הבנה ופרשנות · 2/3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שאלה 2</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340"/>
              </a:lnSpc>
            </a:pPr>
            <a:r>
              <a:rPr sz="3100" b="0" i="0" lang="he-IL">
                <a:solidFill>
                  <a:srgbClr val="3F4A52"/>
                </a:solidFill>
                <a:latin typeface="David Libre"/>
                <a:cs typeface="David Libre"/>
                <a:ea typeface="David Libre"/>
              </a:rPr>
              <a:t>קראו פסוקים ט״ז–כ״ה («מות הילד ושלמה»). מה מתואר בקטע? הביאו ראיה מן הכתוב.</a:t>
            </a:r>
          </a:p>
        </p:txBody>
      </p:sp>
      <p:sp>
        <p:nvSpPr>
          <p:cNvPr id="6" name="TextBox 5"/>
          <p:cNvSpPr txBox="1"/>
          <p:nvPr/>
        </p:nvSpPr>
        <p:spPr>
          <a:xfrm>
            <a:off x="889000" y="5969000"/>
            <a:ext cx="834132" cy="317500"/>
          </a:xfrm>
          <a:prstGeom prst="rect">
            <a:avLst/>
          </a:prstGeom>
          <a:noFill/>
        </p:spPr>
        <p:txBody>
          <a:bodyPr wrap="square" lIns="0" rIns="0" tIns="0" bIns="0" anchor="t"/>
          <a:lstStyle/>
          <a:p>
            <a:pPr algn="r" rtl="1">
              <a:lnSpc>
                <a:spcPts val="2500"/>
              </a:lnSpc>
            </a:pPr>
            <a:r>
              <a:rPr sz="1700" b="0" i="0" lang="he-IL">
                <a:solidFill>
                  <a:srgbClr val="C4665A"/>
                </a:solidFill>
                <a:latin typeface="Playpen Sans Hebrew"/>
                <a:cs typeface="Playpen Sans Hebrew"/>
                <a:ea typeface="Playpen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שאלות הבנה ופרשנות · 3/3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שאלה 3</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340"/>
              </a:lnSpc>
            </a:pPr>
            <a:r>
              <a:rPr sz="3100" b="0" i="0" lang="he-IL">
                <a:solidFill>
                  <a:srgbClr val="3F4A52"/>
                </a:solidFill>
                <a:latin typeface="David Libre"/>
                <a:cs typeface="David Libre"/>
                <a:ea typeface="David Libre"/>
              </a:rPr>
              <a:t>קראו פסוקים כ״ו–ל״א («כיבוש רבה»). מה מתואר בקטע? הביאו ראיה מן הכתוב.</a:t>
            </a:r>
          </a:p>
        </p:txBody>
      </p:sp>
      <p:sp>
        <p:nvSpPr>
          <p:cNvPr id="6" name="TextBox 5"/>
          <p:cNvSpPr txBox="1"/>
          <p:nvPr/>
        </p:nvSpPr>
        <p:spPr>
          <a:xfrm>
            <a:off x="889000" y="5969000"/>
            <a:ext cx="834132" cy="317500"/>
          </a:xfrm>
          <a:prstGeom prst="rect">
            <a:avLst/>
          </a:prstGeom>
          <a:noFill/>
        </p:spPr>
        <p:txBody>
          <a:bodyPr wrap="square" lIns="0" rIns="0" tIns="0" bIns="0" anchor="t"/>
          <a:lstStyle/>
          <a:p>
            <a:pPr algn="r" rtl="1">
              <a:lnSpc>
                <a:spcPts val="2500"/>
              </a:lnSpc>
            </a:pPr>
            <a:r>
              <a:rPr sz="1700" b="0" i="0" lang="he-IL">
                <a:solidFill>
                  <a:srgbClr val="C4665A"/>
                </a:solidFill>
                <a:latin typeface="Playpen Sans Hebrew"/>
                <a:cs typeface="Playpen Sans Hebrew"/>
                <a:ea typeface="Playpen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דיון בכיתה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מה דעתכם?</a:t>
            </a:r>
          </a:p>
        </p:txBody>
      </p:sp>
      <p:sp>
        <p:nvSpPr>
          <p:cNvPr id="5" name="TextBox 4"/>
          <p:cNvSpPr txBox="1"/>
          <p:nvPr/>
        </p:nvSpPr>
        <p:spPr>
          <a:xfrm>
            <a:off x="4925060" y="1841500"/>
            <a:ext cx="6278880" cy="1460500"/>
          </a:xfrm>
          <a:prstGeom prst="rect">
            <a:avLst/>
          </a:prstGeom>
          <a:noFill/>
        </p:spPr>
        <p:txBody>
          <a:bodyPr wrap="square" lIns="0" rIns="0" tIns="0" bIns="0" anchor="ctr"/>
          <a:lstStyle/>
          <a:p>
            <a:pPr algn="r" rtl="1">
              <a:lnSpc>
                <a:spcPts val="3105"/>
              </a:lnSpc>
            </a:pPr>
            <a:r>
              <a:rPr sz="2300" b="0" i="0" lang="he-IL">
                <a:solidFill>
                  <a:srgbClr val="3F4A52"/>
                </a:solidFill>
                <a:latin typeface="David Libre"/>
                <a:cs typeface="David Libre"/>
                <a:ea typeface="David Libre"/>
              </a:rPr>
              <a:t>הביאו הוכחה אחת לביסוס פירוש זה, והסבירו מדוע לדעתכם נקט נתן זהירות בדבריו.</a:t>
            </a:r>
          </a:p>
        </p:txBody>
      </p:sp>
      <p:sp>
        <p:nvSpPr>
          <p:cNvPr id="6" name="TextBox 5"/>
          <p:cNvSpPr txBox="1"/>
          <p:nvPr/>
        </p:nvSpPr>
        <p:spPr>
          <a:xfrm>
            <a:off x="4925060" y="3810000"/>
            <a:ext cx="6278880" cy="1460500"/>
          </a:xfrm>
          <a:prstGeom prst="rect">
            <a:avLst/>
          </a:prstGeom>
          <a:noFill/>
        </p:spPr>
        <p:txBody>
          <a:bodyPr wrap="square" lIns="0" rIns="0" tIns="0" bIns="0" anchor="ctr"/>
          <a:lstStyle/>
          <a:p>
            <a:pPr algn="r" rtl="1">
              <a:lnSpc>
                <a:spcPts val="3105"/>
              </a:lnSpc>
            </a:pPr>
            <a:r>
              <a:rPr sz="2300" b="0" i="0" lang="he-IL">
                <a:solidFill>
                  <a:srgbClr val="3F4A52"/>
                </a:solidFill>
                <a:latin typeface="David Libre"/>
                <a:cs typeface="David Libre"/>
                <a:ea typeface="David Libre"/>
              </a:rPr>
              <a:t>לדעתכם, מדוע נעזר נתן הנביא במשל כדי לבקר את דוד המלך?</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סיכום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מפת מושגים</a:t>
            </a:r>
          </a:p>
        </p:txBody>
      </p:sp>
      <p:sp>
        <p:nvSpPr>
          <p:cNvPr id="5" name="TextBox 4"/>
          <p:cNvSpPr txBox="1"/>
          <p:nvPr/>
        </p:nvSpPr>
        <p:spPr>
          <a:xfrm>
            <a:off x="4853305" y="3524250"/>
            <a:ext cx="2485390" cy="952500"/>
          </a:xfrm>
          <a:prstGeom prst="rect">
            <a:avLst/>
          </a:prstGeom>
          <a:noFill/>
        </p:spPr>
        <p:txBody>
          <a:bodyPr wrap="square" lIns="0" rIns="0" tIns="0" bIns="0" anchor="ctr"/>
          <a:lstStyle/>
          <a:p>
            <a:pPr algn="ctr" rtl="1">
              <a:lnSpc>
                <a:spcPts val="3105"/>
              </a:lnSpc>
            </a:pPr>
            <a:r>
              <a:rPr sz="2700" b="1" i="0" lang="he-IL">
                <a:solidFill>
                  <a:srgbClr val="5A2A24"/>
                </a:solidFill>
                <a:latin typeface="Playpen Sans Hebrew"/>
                <a:cs typeface="Playpen Sans Hebrew"/>
                <a:ea typeface="Playpen Sans Hebrew"/>
              </a:rPr>
              <a:t>נתן ודוד: משל הכבשה</a:t>
            </a:r>
          </a:p>
        </p:txBody>
      </p:sp>
      <p:sp>
        <p:nvSpPr>
          <p:cNvPr id="6" name="TextBox 5"/>
          <p:cNvSpPr txBox="1"/>
          <p:nvPr/>
        </p:nvSpPr>
        <p:spPr>
          <a:xfrm>
            <a:off x="7990713" y="1828800"/>
            <a:ext cx="3322574" cy="1041400"/>
          </a:xfrm>
          <a:prstGeom prst="rect">
            <a:avLst/>
          </a:prstGeom>
          <a:noFill/>
        </p:spPr>
        <p:txBody>
          <a:bodyPr wrap="square" lIns="0" rIns="0" tIns="0" bIns="0" anchor="ctr"/>
          <a:lstStyle/>
          <a:p>
            <a:pPr algn="r" rtl="1">
              <a:lnSpc>
                <a:spcPts val="2014"/>
              </a:lnSpc>
            </a:pPr>
            <a:r>
              <a:rPr sz="1550" b="0" i="0" lang="he-IL">
                <a:solidFill>
                  <a:srgbClr val="3F4A52"/>
                </a:solidFill>
                <a:latin typeface="David Libre"/>
                <a:cs typeface="David Libre"/>
                <a:ea typeface="David Libre"/>
              </a:rPr>
              <a:t>משל נתן</a:t>
            </a:r>
          </a:p>
        </p:txBody>
      </p:sp>
      <p:sp>
        <p:nvSpPr>
          <p:cNvPr id="7" name="TextBox 6"/>
          <p:cNvSpPr txBox="1"/>
          <p:nvPr/>
        </p:nvSpPr>
        <p:spPr>
          <a:xfrm>
            <a:off x="878713" y="1828800"/>
            <a:ext cx="3322574" cy="1041400"/>
          </a:xfrm>
          <a:prstGeom prst="rect">
            <a:avLst/>
          </a:prstGeom>
          <a:noFill/>
        </p:spPr>
        <p:txBody>
          <a:bodyPr wrap="square" lIns="0" rIns="0" tIns="0" bIns="0" anchor="ctr"/>
          <a:lstStyle/>
          <a:p>
            <a:pPr algn="r" rtl="1">
              <a:lnSpc>
                <a:spcPts val="2014"/>
              </a:lnSpc>
            </a:pPr>
            <a:r>
              <a:rPr sz="1550" b="0" i="0" lang="he-IL">
                <a:solidFill>
                  <a:srgbClr val="3F4A52"/>
                </a:solidFill>
                <a:latin typeface="David Libre"/>
                <a:cs typeface="David Libre"/>
                <a:ea typeface="David Libre"/>
              </a:rPr>
              <a:t>אתה האיש</a:t>
            </a:r>
          </a:p>
        </p:txBody>
      </p:sp>
      <p:sp>
        <p:nvSpPr>
          <p:cNvPr id="8" name="TextBox 7"/>
          <p:cNvSpPr txBox="1"/>
          <p:nvPr/>
        </p:nvSpPr>
        <p:spPr>
          <a:xfrm>
            <a:off x="7990713" y="3479800"/>
            <a:ext cx="3322574" cy="1041400"/>
          </a:xfrm>
          <a:prstGeom prst="rect">
            <a:avLst/>
          </a:prstGeom>
          <a:noFill/>
        </p:spPr>
        <p:txBody>
          <a:bodyPr wrap="square" lIns="0" rIns="0" tIns="0" bIns="0" anchor="ctr"/>
          <a:lstStyle/>
          <a:p>
            <a:pPr algn="r" rtl="1">
              <a:lnSpc>
                <a:spcPts val="2014"/>
              </a:lnSpc>
            </a:pPr>
            <a:r>
              <a:rPr sz="1550" b="0" i="0" lang="he-IL">
                <a:solidFill>
                  <a:srgbClr val="3F4A52"/>
                </a:solidFill>
                <a:latin typeface="David Libre"/>
                <a:cs typeface="David Libre"/>
                <a:ea typeface="David Libre"/>
              </a:rPr>
              <a:t>מות הילד ושלמה</a:t>
            </a:r>
          </a:p>
        </p:txBody>
      </p:sp>
      <p:sp>
        <p:nvSpPr>
          <p:cNvPr id="9" name="TextBox 8"/>
          <p:cNvSpPr txBox="1"/>
          <p:nvPr/>
        </p:nvSpPr>
        <p:spPr>
          <a:xfrm>
            <a:off x="878713" y="3479800"/>
            <a:ext cx="3322574" cy="1041400"/>
          </a:xfrm>
          <a:prstGeom prst="rect">
            <a:avLst/>
          </a:prstGeom>
          <a:noFill/>
        </p:spPr>
        <p:txBody>
          <a:bodyPr wrap="square" lIns="0" rIns="0" tIns="0" bIns="0" anchor="ctr"/>
          <a:lstStyle/>
          <a:p>
            <a:pPr algn="r" rtl="1">
              <a:lnSpc>
                <a:spcPts val="2014"/>
              </a:lnSpc>
            </a:pPr>
            <a:r>
              <a:rPr sz="1550" b="0" i="0" lang="he-IL">
                <a:solidFill>
                  <a:srgbClr val="3F4A52"/>
                </a:solidFill>
                <a:latin typeface="David Libre"/>
                <a:cs typeface="David Libre"/>
                <a:ea typeface="David Libre"/>
              </a:rPr>
              <a:t>כיבוש רבה</a:t>
            </a:r>
          </a:p>
        </p:txBody>
      </p:sp>
      <p:sp>
        <p:nvSpPr>
          <p:cNvPr id="10" name="TextBox 9"/>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תרגול לקראת הבגרות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שאלה בסגנון בגרות</a:t>
            </a:r>
          </a:p>
        </p:txBody>
      </p:sp>
      <p:sp>
        <p:nvSpPr>
          <p:cNvPr id="5" name="TextBox 4"/>
          <p:cNvSpPr txBox="1"/>
          <p:nvPr/>
        </p:nvSpPr>
        <p:spPr>
          <a:xfrm>
            <a:off x="929005" y="1905000"/>
            <a:ext cx="10333990" cy="4191000"/>
          </a:xfrm>
          <a:prstGeom prst="rect">
            <a:avLst/>
          </a:prstGeom>
          <a:noFill/>
        </p:spPr>
        <p:txBody>
          <a:bodyPr wrap="square" lIns="0" rIns="0" tIns="0" bIns="0" anchor="t"/>
          <a:lstStyle/>
          <a:p>
            <a:pPr algn="r" rtl="1">
              <a:lnSpc>
                <a:spcPts val="3000"/>
              </a:lnSpc>
            </a:pPr>
            <a:r>
              <a:rPr sz="2000" b="0" i="0" lang="he-IL">
                <a:solidFill>
                  <a:srgbClr val="3F4A52"/>
                </a:solidFill>
                <a:latin typeface="David Libre"/>
                <a:cs typeface="David Libre"/>
                <a:ea typeface="David Libre"/>
              </a:rPr>
              <a:t>(קיץ תשפ"ה (שאלון 1361))</a:t>
            </a:r>
          </a:p>
          <a:p>
            <a:pPr algn="r" rtl="1">
              <a:lnSpc>
                <a:spcPts val="3000"/>
              </a:lnSpc>
            </a:pPr>
            <a:r>
              <a:rPr sz="2000" b="0" i="0" lang="he-IL">
                <a:solidFill>
                  <a:srgbClr val="3F4A52"/>
                </a:solidFill>
                <a:latin typeface="David Libre"/>
                <a:cs typeface="David Libre"/>
                <a:ea typeface="David Libre"/>
              </a:rPr>
              <a:t>2. קראו שמואל ב, פרק י"ב, פסוקים א'–כ"ג.</a:t>
            </a:r>
          </a:p>
          <a:p>
            <a:pPr algn="r" rtl="1">
              <a:lnSpc>
                <a:spcPts val="3000"/>
              </a:lnSpc>
            </a:pPr>
            <a:r>
              <a:rPr sz="2000" b="0" i="0" lang="he-IL">
                <a:solidFill>
                  <a:srgbClr val="3F4A52"/>
                </a:solidFill>
                <a:latin typeface="David Libre"/>
                <a:cs typeface="David Libre"/>
                <a:ea typeface="David Libre"/>
              </a:rPr>
              <a:t>א. קראו פסוקים א'–י"ב.</a:t>
            </a:r>
          </a:p>
          <a:p>
            <a:pPr algn="r" rtl="1">
              <a:lnSpc>
                <a:spcPts val="3000"/>
              </a:lnSpc>
            </a:pPr>
            <a:r>
              <a:rPr sz="2000" b="0" i="0" lang="he-IL">
                <a:solidFill>
                  <a:srgbClr val="3F4A52"/>
                </a:solidFill>
                <a:latin typeface="David Libre"/>
                <a:cs typeface="David Libre"/>
                <a:ea typeface="David Libre"/>
              </a:rPr>
              <a:t>(1) יש הטוענים כי נתן הנביא נקט זהירות בהטפת המוסר שלו לדוד בפסוקים א'–ו'.</a:t>
            </a:r>
          </a:p>
          <a:p>
            <a:pPr algn="r" rtl="1">
              <a:lnSpc>
                <a:spcPts val="3000"/>
              </a:lnSpc>
            </a:pPr>
            <a:r>
              <a:rPr sz="2000" b="0" i="0" lang="he-IL">
                <a:solidFill>
                  <a:srgbClr val="3F4A52"/>
                </a:solidFill>
                <a:latin typeface="David Libre"/>
                <a:cs typeface="David Libre"/>
                <a:ea typeface="David Libre"/>
              </a:rPr>
              <a:t>הביאו הוכחה אחת לביסוס פירוש זה, והסבירו מדוע לדעתכם נקט נתן זהירות בדבריו. (7 נקודות)</a:t>
            </a:r>
          </a:p>
          <a:p>
            <a:pPr algn="r" rtl="1">
              <a:lnSpc>
                <a:spcPts val="3000"/>
              </a:lnSpc>
            </a:pPr>
            <a:r>
              <a:rPr sz="2000" b="0" i="0" lang="he-IL">
                <a:solidFill>
                  <a:srgbClr val="3F4A52"/>
                </a:solidFill>
                <a:latin typeface="David Libre"/>
                <a:cs typeface="David Libre"/>
                <a:ea typeface="David Libre"/>
              </a:rPr>
              <a:t>(2) אפשר גם לפרש את דברי נתן אל דוד כביטוי לתעוזה של נתן.</a:t>
            </a:r>
          </a:p>
          <a:p>
            <a:pPr algn="r" rtl="1">
              <a:lnSpc>
                <a:spcPts val="3000"/>
              </a:lnSpc>
            </a:pPr>
            <a:r>
              <a:rPr sz="2000" b="0" i="0" lang="he-IL">
                <a:solidFill>
                  <a:srgbClr val="3F4A52"/>
                </a:solidFill>
                <a:latin typeface="David Libre"/>
                <a:cs typeface="David Libre"/>
                <a:ea typeface="David Libre"/>
              </a:rPr>
              <a:t>הסבירו כיצד התעוזה של נתן באה לידי ביטוי. הביאו שתי דוגמאות מפסוקים ז'–י"ב לביסוס דבריכם. (8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C4665A"/>
                </a:solidFill>
                <a:latin typeface="David Libre"/>
                <a:cs typeface="David Libre"/>
                <a:ea typeface="David Libre"/>
              </a:rPr>
              <a:t>קראו פסוקים א׳–ו׳ («משל נתן»).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3F4A52"/>
                </a:solidFill>
                <a:latin typeface="David Libre"/>
                <a:cs typeface="David Libre"/>
                <a:ea typeface="David Libre"/>
              </a:rPr>
              <a:t>לפי טקסטולוגיה, כדי להבין את הפרק יש לקרוא את פרק יא: דוד נשאר בארמונו, רואה את בת שבע מתרחצת, לוקח אותה, וכשהיא הרה מסדר את מותו של אוריה החיתי בקרב. דוד עבר על שלושה מעשרת הדברות: לא תרצח״, ״לא תנאף״ ו״לא תחמד״.</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C4665A"/>
                </a:solidFill>
                <a:latin typeface="David Libre"/>
                <a:cs typeface="David Libre"/>
                <a:ea typeface="David Libre"/>
              </a:rPr>
              <a:t>קראו פסוקים ט״ז–כ״ה («מות הילד ושלמה»).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3F4A52"/>
                </a:solidFill>
                <a:latin typeface="David Libre"/>
                <a:cs typeface="David Libre"/>
                <a:ea typeface="David Libre"/>
              </a:rPr>
              <a:t>ה׳ מכה את הילד ו״וינש הוא״. דוד מבקש מהאל, צם, ושוכב על הארץ, והזקנים אינם מצליחים להקים אותו. ביום השביעי הילד מת, ועבדי דוד חוששים להגיד לו.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תשובה לשאלה 3</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C4665A"/>
                </a:solidFill>
                <a:latin typeface="David Libre"/>
                <a:cs typeface="David Libre"/>
                <a:ea typeface="David Libre"/>
              </a:rPr>
              <a:t>קראו פסוקים כ״ו–ל״א («כיבוש רבה»).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3F4A52"/>
                </a:solidFill>
                <a:latin typeface="David Libre"/>
                <a:cs typeface="David Libre"/>
                <a:ea typeface="David Libre"/>
              </a:rPr>
              <a:t>יואב נלחם ברבת בני עמון ולוכד את עיר המים. הוא שולח לדוד ואומר שיבוא ללכוד את העיר, ״פן אלכד אני את העיר ונקרא שמי עליה״.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מחוון – שאלת הבגרות (1/2)</a:t>
            </a:r>
          </a:p>
        </p:txBody>
      </p:sp>
      <p:sp>
        <p:nvSpPr>
          <p:cNvPr id="5" name="TextBox 4"/>
          <p:cNvSpPr txBox="1"/>
          <p:nvPr/>
        </p:nvSpPr>
        <p:spPr>
          <a:xfrm>
            <a:off x="863600" y="1841500"/>
            <a:ext cx="10464800" cy="4318000"/>
          </a:xfrm>
          <a:prstGeom prst="rect">
            <a:avLst/>
          </a:prstGeom>
          <a:noFill/>
        </p:spPr>
        <p:txBody>
          <a:bodyPr wrap="square" lIns="0" rIns="0" tIns="0" bIns="0" anchor="t"/>
          <a:lstStyle/>
          <a:p>
            <a:pPr algn="r" rtl="1">
              <a:lnSpc>
                <a:spcPts val="2850"/>
              </a:lnSpc>
            </a:pPr>
            <a:r>
              <a:rPr sz="1900" b="0" i="0" lang="he-IL">
                <a:solidFill>
                  <a:srgbClr val="3F4A52"/>
                </a:solidFill>
                <a:latin typeface="David Libre"/>
                <a:cs typeface="David Libre"/>
                <a:ea typeface="David Libre"/>
              </a:rPr>
              <a:t>שאלה 2</a:t>
            </a:r>
          </a:p>
          <a:p>
            <a:pPr algn="r" rtl="1">
              <a:lnSpc>
                <a:spcPts val="2850"/>
              </a:lnSpc>
            </a:pPr>
            <a:r>
              <a:rPr sz="1900" b="0" i="0" lang="he-IL">
                <a:solidFill>
                  <a:srgbClr val="3F4A52"/>
                </a:solidFill>
                <a:latin typeface="David Libre"/>
                <a:cs typeface="David Libre"/>
                <a:ea typeface="David Libre"/>
              </a:rPr>
              <a:t>סעיף א'</a:t>
            </a:r>
          </a:p>
          <a:p>
            <a:pPr algn="r" rtl="1">
              <a:lnSpc>
                <a:spcPts val="2850"/>
              </a:lnSpc>
            </a:pPr>
            <a:r>
              <a:rPr sz="1900" b="0" i="0" lang="he-IL">
                <a:solidFill>
                  <a:srgbClr val="3F4A52"/>
                </a:solidFill>
                <a:latin typeface="David Libre"/>
                <a:cs typeface="David Libre"/>
                <a:ea typeface="David Libre"/>
              </a:rPr>
              <a:t>(1) נתן הנביא נקט זהירות בהטפת המוסר שלו לדוד, הוא הציג לפניו משל שיפוטי. הוא לא הוכיח אותו ישירות אלא באמצעות סיפור, בו הוא שינה במכוון את הדמויות והאירוע.</a:t>
            </a:r>
          </a:p>
          <a:p>
            <a:pPr algn="r" rtl="1">
              <a:lnSpc>
                <a:spcPts val="2850"/>
              </a:lnSpc>
            </a:pPr>
            <a:r>
              <a:rPr sz="1900" b="0" i="0" lang="he-IL">
                <a:solidFill>
                  <a:srgbClr val="3F4A52"/>
                </a:solidFill>
                <a:latin typeface="David Libre"/>
                <a:cs typeface="David Libre"/>
                <a:ea typeface="David Libre"/>
              </a:rPr>
              <a:t>הוכחה לביסוס פירוש זה: "ויאמר לו שני אנשים היו בעיר אחת אחד עשיר ואחד רש" – נתן לא מזכיר את דוד ואוריה בדבריו, אלא ממשיל את דוד לעשיר ואת אוריה לרש. או: "לעשיר היה צאן ובקר הרבה מאוד ולרש אין כל כי אם כבשה אחת" – הוא אינו מציין מפורשות את נשותיו הרבות של דוד אלא ממשיל אותן לצאן ובקר רב שיש לאיש העשיר. לעומת זאת, העני = אוריה, שיש לו אישה/כבשה אחת.</a:t>
            </a:r>
          </a:p>
          <a:p>
            <a:pPr algn="r" rtl="1">
              <a:lnSpc>
                <a:spcPts val="2850"/>
              </a:lnSpc>
            </a:pPr>
            <a:r>
              <a:rPr sz="1900" b="0" i="0" lang="he-IL">
                <a:solidFill>
                  <a:srgbClr val="3F4A52"/>
                </a:solidFill>
                <a:latin typeface="David Libre"/>
                <a:cs typeface="David Libre"/>
                <a:ea typeface="David Libre"/>
              </a:rPr>
              <a:t>תיתכנה דוגמאות נוספות מהפסוקים.</a:t>
            </a:r>
          </a:p>
          <a:p>
            <a:pPr algn="r" rtl="1">
              <a:lnSpc>
                <a:spcPts val="2850"/>
              </a:lnSpc>
            </a:pPr>
            <a:r>
              <a:rPr sz="1900" b="0" i="0" lang="he-IL">
                <a:solidFill>
                  <a:srgbClr val="3F4A52"/>
                </a:solidFill>
                <a:latin typeface="David Libre"/>
                <a:cs typeface="David Libre"/>
                <a:ea typeface="David Libre"/>
              </a:rPr>
              <a:t>לדעתי, נתן נקט זהירות בדבריו, בגלל פחד מפני המלך. אולי חשש מלבוא אליו בדברי תוכחה ישירים שהיו עלולים להכעיס את דוד ולגרום לו להעניש אותו.</a:t>
            </a:r>
          </a:p>
          <a:p>
            <a:pPr algn="r" rtl="1">
              <a:lnSpc>
                <a:spcPts val="2850"/>
              </a:lnSpc>
            </a:pPr>
            <a:r>
              <a:rPr sz="1900" b="0" i="0" lang="he-IL">
                <a:solidFill>
                  <a:srgbClr val="3F4A52"/>
                </a:solidFill>
                <a:latin typeface="David Libre"/>
                <a:cs typeface="David Libre"/>
                <a:ea typeface="David Libre"/>
              </a:rPr>
              <a:t>יואל גבע - לא מתפשרים. | למידע על פסיכומטרי ביואל גבע</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מחוון – שאלת הבגרות (2/2)</a:t>
            </a:r>
          </a:p>
        </p:txBody>
      </p:sp>
      <p:sp>
        <p:nvSpPr>
          <p:cNvPr id="5" name="TextBox 4"/>
          <p:cNvSpPr txBox="1"/>
          <p:nvPr/>
        </p:nvSpPr>
        <p:spPr>
          <a:xfrm>
            <a:off x="863600" y="1841500"/>
            <a:ext cx="10464800" cy="4318000"/>
          </a:xfrm>
          <a:prstGeom prst="rect">
            <a:avLst/>
          </a:prstGeom>
          <a:noFill/>
        </p:spPr>
        <p:txBody>
          <a:bodyPr wrap="square" lIns="0" rIns="0" tIns="0" bIns="0" anchor="t"/>
          <a:lstStyle/>
          <a:p>
            <a:pPr algn="r" rtl="1">
              <a:lnSpc>
                <a:spcPts val="2572"/>
              </a:lnSpc>
            </a:pPr>
            <a:r>
              <a:rPr sz="1700" b="0" i="0" lang="he-IL">
                <a:solidFill>
                  <a:srgbClr val="3F4A52"/>
                </a:solidFill>
                <a:latin typeface="David Libre"/>
                <a:cs typeface="David Libre"/>
                <a:ea typeface="David Libre"/>
              </a:rPr>
              <a:t>או: לדעתי, נתן עשה זאת כדי לגרום לדוד לשפוט את הסיפור, מבלי לחוש מעורבות, כך יוכל לשפוט בצורה אובייקטיבית ואולי להבין את חומרת מעשיו בדיעבד.</a:t>
            </a:r>
          </a:p>
          <a:p>
            <a:pPr algn="r" rtl="1">
              <a:lnSpc>
                <a:spcPts val="2572"/>
              </a:lnSpc>
            </a:pPr>
            <a:r>
              <a:rPr sz="1700" b="0" i="0" lang="he-IL">
                <a:solidFill>
                  <a:srgbClr val="3F4A52"/>
                </a:solidFill>
                <a:latin typeface="David Libre"/>
                <a:cs typeface="David Libre"/>
                <a:ea typeface="David Libre"/>
              </a:rPr>
              <a:t>שאלת דעה: תיתכנה תשובות שונות.</a:t>
            </a:r>
          </a:p>
          <a:p>
            <a:pPr algn="r" rtl="1">
              <a:lnSpc>
                <a:spcPts val="2572"/>
              </a:lnSpc>
            </a:pPr>
            <a:r>
              <a:rPr sz="1700" b="0" i="0" lang="he-IL">
                <a:solidFill>
                  <a:srgbClr val="3F4A52"/>
                </a:solidFill>
                <a:latin typeface="David Libre"/>
                <a:cs typeface="David Libre"/>
                <a:ea typeface="David Libre"/>
              </a:rPr>
              <a:t>(2) את דברי נתן לדוד ניתן לפרש כביטוי לתעוזה של נתן (על התלמיד להביא שתי דוגמאות לביסוס):</a:t>
            </a:r>
          </a:p>
          <a:p>
            <a:pPr algn="r" rtl="1">
              <a:lnSpc>
                <a:spcPts val="2572"/>
              </a:lnSpc>
            </a:pPr>
            <a:r>
              <a:rPr sz="1700" b="0" i="0" lang="he-IL">
                <a:solidFill>
                  <a:srgbClr val="3F4A52"/>
                </a:solidFill>
                <a:latin typeface="David Libre"/>
                <a:cs typeface="David Libre"/>
                <a:ea typeface="David Libre"/>
              </a:rPr>
              <a:t>"ויאמר נתן אל דוד אתה האיש..." – לאחר שדוד פוסק את דינו של האיש העשיר, נתן מטיח לפניו בתעוזה רבה שמדובר בו, בדוד.</a:t>
            </a:r>
          </a:p>
          <a:p>
            <a:pPr algn="r" rtl="1">
              <a:lnSpc>
                <a:spcPts val="2572"/>
              </a:lnSpc>
            </a:pPr>
            <a:r>
              <a:rPr sz="1700" b="0" i="0" lang="he-IL">
                <a:solidFill>
                  <a:srgbClr val="3F4A52"/>
                </a:solidFill>
                <a:latin typeface="David Libre"/>
                <a:cs typeface="David Libre"/>
                <a:ea typeface="David Libre"/>
              </a:rPr>
              <a:t>"כה אמר ה' אלהי ישראל אהבי משחתיך למלך... ואנף הצלתיך... ואתנה לך את... ואוסיפה לך עוד כהנה וכהנה" – נתן מונה לפני דוד את כל הטובות הרבות שה' עשה למענו. נתן מדגיש לפני דוד, בתעוזה רבה, את כפיות הטובה שלו לה'.</a:t>
            </a:r>
          </a:p>
          <a:p>
            <a:pPr algn="r" rtl="1">
              <a:lnSpc>
                <a:spcPts val="2572"/>
              </a:lnSpc>
            </a:pPr>
            <a:r>
              <a:rPr sz="1700" b="0" i="0" lang="he-IL">
                <a:solidFill>
                  <a:srgbClr val="3F4A52"/>
                </a:solidFill>
                <a:latin typeface="David Libre"/>
                <a:cs typeface="David Libre"/>
                <a:ea typeface="David Libre"/>
              </a:rPr>
              <a:t>"מדוע בזית את דבר ה' לעשות הרע בעיני..." – נתן מבהיר לדוד שמעשיו בזויים לפני ה'.</a:t>
            </a:r>
          </a:p>
          <a:p>
            <a:pPr algn="r" rtl="1">
              <a:lnSpc>
                <a:spcPts val="2572"/>
              </a:lnSpc>
            </a:pPr>
            <a:r>
              <a:rPr sz="1700" b="0" i="0" lang="he-IL">
                <a:solidFill>
                  <a:srgbClr val="3F4A52"/>
                </a:solidFill>
                <a:latin typeface="David Libre"/>
                <a:cs typeface="David Libre"/>
                <a:ea typeface="David Libre"/>
              </a:rPr>
              <a:t>"ועתה לא תסור חרב מביתך עד עולם עקב כי בזתני..." – נתן מכריז לפני דוד על עונשו הצפוי לפי עיקרון מידה כנגד מידה, להבהיר שה' ישיב לו על מעשיו הבזויים.</a:t>
            </a:r>
          </a:p>
          <a:p>
            <a:pPr algn="r" rtl="1">
              <a:lnSpc>
                <a:spcPts val="2572"/>
              </a:lnSpc>
            </a:pPr>
            <a:r>
              <a:rPr sz="1700" b="0" i="0" lang="he-IL">
                <a:solidFill>
                  <a:srgbClr val="3F4A52"/>
                </a:solidFill>
                <a:latin typeface="David Libre"/>
                <a:cs typeface="David Libre"/>
                <a:ea typeface="David Libre"/>
              </a:rPr>
              <a:t>תיתכנה דוגמאות נוספות מהכתוב.</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20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נתן ודוד: משל הכבשה – שאלון 1262</dc:title>
  <dc:subject/>
  <dc:creator/>
  <cp:keywords/>
  <dc:description/>
  <cp:lastModifiedBy/>
  <cp:revision>1</cp:revision>
  <dcterms:created xsi:type="dcterms:W3CDTF">2013-01-27T09:14:16Z</dcterms:created>
  <dcterms:modified xsi:type="dcterms:W3CDTF">2013-01-27T09:15:58Z</dcterms:modified>
  <cp:category/>
</cp:coreProperties>
</file>