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126353" y="1816100"/>
            <a:ext cx="4892294" cy="444500"/>
          </a:xfrm>
          <a:prstGeom prst="rect">
            <a:avLst/>
          </a:prstGeom>
          <a:noFill/>
        </p:spPr>
        <p:txBody>
          <a:bodyPr wrap="square" lIns="0" rIns="0" tIns="0" bIns="0" anchor="t"/>
          <a:lstStyle/>
          <a:p>
            <a:pPr algn="ctr" rtl="1">
              <a:lnSpc>
                <a:spcPts val="3500"/>
              </a:lnSpc>
            </a:pPr>
            <a:r>
              <a:rPr sz="2400" b="0" i="0" lang="he-IL">
                <a:solidFill>
                  <a:srgbClr val="2F6E7A"/>
                </a:solidFill>
                <a:latin typeface="Suez One"/>
                <a:cs typeface="Suez One"/>
                <a:ea typeface="Suez One"/>
              </a:rPr>
              <a:t>שמואל ב י״ד</a:t>
            </a:r>
          </a:p>
        </p:txBody>
      </p:sp>
      <p:sp>
        <p:nvSpPr>
          <p:cNvPr id="4" name="TextBox 3"/>
          <p:cNvSpPr txBox="1"/>
          <p:nvPr/>
        </p:nvSpPr>
        <p:spPr>
          <a:xfrm>
            <a:off x="6126353" y="2260600"/>
            <a:ext cx="4892294" cy="2095500"/>
          </a:xfrm>
          <a:prstGeom prst="rect">
            <a:avLst/>
          </a:prstGeom>
          <a:noFill/>
        </p:spPr>
        <p:txBody>
          <a:bodyPr wrap="square" lIns="0" rIns="0" tIns="0" bIns="0" anchor="ctr"/>
          <a:lstStyle/>
          <a:p>
            <a:pPr algn="ctr" rtl="1">
              <a:lnSpc>
                <a:spcPts val="6480"/>
              </a:lnSpc>
            </a:pPr>
            <a:r>
              <a:rPr sz="6000" b="0" i="0" lang="he-IL">
                <a:solidFill>
                  <a:srgbClr val="3A2C1C"/>
                </a:solidFill>
                <a:latin typeface="Suez One"/>
                <a:cs typeface="Suez One"/>
                <a:ea typeface="Suez One"/>
              </a:rPr>
              <a:t>אשת תקוע ושיבת אבשלום</a:t>
            </a:r>
          </a:p>
        </p:txBody>
      </p:sp>
      <p:sp>
        <p:nvSpPr>
          <p:cNvPr id="5" name="TextBox 4"/>
          <p:cNvSpPr txBox="1"/>
          <p:nvPr/>
        </p:nvSpPr>
        <p:spPr>
          <a:xfrm>
            <a:off x="6126353" y="4356100"/>
            <a:ext cx="4892294" cy="406400"/>
          </a:xfrm>
          <a:prstGeom prst="rect">
            <a:avLst/>
          </a:prstGeom>
          <a:noFill/>
        </p:spPr>
        <p:txBody>
          <a:bodyPr wrap="square" lIns="0" rIns="0" tIns="0" bIns="0" anchor="t"/>
          <a:lstStyle/>
          <a:p>
            <a:pPr algn="ctr" rtl="1">
              <a:lnSpc>
                <a:spcPts val="3200"/>
              </a:lnSpc>
            </a:pPr>
            <a:r>
              <a:rPr sz="1800" b="0" i="0" lang="he-IL">
                <a:solidFill>
                  <a:srgbClr val="B5523B"/>
                </a:solidFill>
                <a:latin typeface="Suez One"/>
                <a:cs typeface="Suez One"/>
                <a:ea typeface="Suez One"/>
              </a:rPr>
              <a:t>שאלון 1262 · שמואל 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פתיחה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מטרות השיעור</a:t>
            </a:r>
          </a:p>
        </p:txBody>
      </p:sp>
      <p:sp>
        <p:nvSpPr>
          <p:cNvPr id="5" name="TextBox 4"/>
          <p:cNvSpPr txBox="1"/>
          <p:nvPr/>
        </p:nvSpPr>
        <p:spPr>
          <a:xfrm>
            <a:off x="10515600" y="19431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1</a:t>
            </a:r>
          </a:p>
        </p:txBody>
      </p:sp>
      <p:sp>
        <p:nvSpPr>
          <p:cNvPr id="6" name="TextBox 5"/>
          <p:cNvSpPr txBox="1"/>
          <p:nvPr/>
        </p:nvSpPr>
        <p:spPr>
          <a:xfrm>
            <a:off x="4812538" y="1847850"/>
            <a:ext cx="5284724" cy="889000"/>
          </a:xfrm>
          <a:prstGeom prst="rect">
            <a:avLst/>
          </a:prstGeom>
          <a:noFill/>
        </p:spPr>
        <p:txBody>
          <a:bodyPr wrap="square" lIns="0" rIns="0" tIns="0" bIns="0" anchor="ctr"/>
          <a:lstStyle/>
          <a:p>
            <a:pPr algn="r" rtl="1">
              <a:lnSpc>
                <a:spcPts val="2968"/>
              </a:lnSpc>
            </a:pPr>
            <a:r>
              <a:rPr sz="2400" b="0" i="0" lang="he-IL">
                <a:solidFill>
                  <a:srgbClr val="2B2117"/>
                </a:solidFill>
                <a:latin typeface="Alef"/>
                <a:cs typeface="Alef"/>
                <a:ea typeface="Alef"/>
              </a:rPr>
              <a:t>נכיר את הסיפור «אשת תקוע ושיבת אבשלום» (שמואל ב י״ד) ואת הדמויות בו</a:t>
            </a:r>
          </a:p>
        </p:txBody>
      </p:sp>
      <p:sp>
        <p:nvSpPr>
          <p:cNvPr id="7" name="TextBox 6"/>
          <p:cNvSpPr txBox="1"/>
          <p:nvPr/>
        </p:nvSpPr>
        <p:spPr>
          <a:xfrm>
            <a:off x="10515600" y="30607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2</a:t>
            </a:r>
          </a:p>
        </p:txBody>
      </p:sp>
      <p:sp>
        <p:nvSpPr>
          <p:cNvPr id="8" name="TextBox 7"/>
          <p:cNvSpPr txBox="1"/>
          <p:nvPr/>
        </p:nvSpPr>
        <p:spPr>
          <a:xfrm>
            <a:off x="4812538" y="29654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נבחן כיצד הסיפור מבטא את התמה «שמואל ב»</a:t>
            </a:r>
          </a:p>
        </p:txBody>
      </p:sp>
      <p:sp>
        <p:nvSpPr>
          <p:cNvPr id="9" name="TextBox 8"/>
          <p:cNvSpPr txBox="1"/>
          <p:nvPr/>
        </p:nvSpPr>
        <p:spPr>
          <a:xfrm>
            <a:off x="10515600" y="41783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3</a:t>
            </a:r>
          </a:p>
        </p:txBody>
      </p:sp>
      <p:sp>
        <p:nvSpPr>
          <p:cNvPr id="10" name="TextBox 9"/>
          <p:cNvSpPr txBox="1"/>
          <p:nvPr/>
        </p:nvSpPr>
        <p:spPr>
          <a:xfrm>
            <a:off x="4812538" y="40830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נקרא פסוקי מפתח ונעמיק בפירוש רש"י ורד"ק</a:t>
            </a:r>
          </a:p>
        </p:txBody>
      </p:sp>
      <p:sp>
        <p:nvSpPr>
          <p:cNvPr id="11" name="TextBox 10"/>
          <p:cNvSpPr txBox="1"/>
          <p:nvPr/>
        </p:nvSpPr>
        <p:spPr>
          <a:xfrm>
            <a:off x="10515600" y="5295900"/>
            <a:ext cx="749300" cy="698500"/>
          </a:xfrm>
          <a:prstGeom prst="rect">
            <a:avLst/>
          </a:prstGeom>
          <a:noFill/>
        </p:spPr>
        <p:txBody>
          <a:bodyPr wrap="square" lIns="0" rIns="0" tIns="0" bIns="0" anchor="t"/>
          <a:lstStyle/>
          <a:p>
            <a:pPr algn="ctr" rtl="1">
              <a:lnSpc>
                <a:spcPts val="5500"/>
              </a:lnSpc>
            </a:pPr>
            <a:r>
              <a:rPr sz="3100" b="0" i="0" lang="he-IL">
                <a:solidFill>
                  <a:srgbClr val="EFE3C8"/>
                </a:solidFill>
                <a:latin typeface="Suez One"/>
                <a:cs typeface="Suez One"/>
                <a:ea typeface="Suez One"/>
              </a:rPr>
              <a:t>4</a:t>
            </a:r>
          </a:p>
        </p:txBody>
      </p:sp>
      <p:sp>
        <p:nvSpPr>
          <p:cNvPr id="12" name="TextBox 11"/>
          <p:cNvSpPr txBox="1"/>
          <p:nvPr/>
        </p:nvSpPr>
        <p:spPr>
          <a:xfrm>
            <a:off x="4812538" y="5200650"/>
            <a:ext cx="5284724" cy="889000"/>
          </a:xfrm>
          <a:prstGeom prst="rect">
            <a:avLst/>
          </a:prstGeom>
          <a:noFill/>
        </p:spPr>
        <p:txBody>
          <a:bodyPr wrap="square" lIns="0" rIns="0" tIns="0" bIns="0" anchor="ctr"/>
          <a:lstStyle/>
          <a:p>
            <a:pPr algn="r" rtl="1">
              <a:lnSpc>
                <a:spcPts val="3125"/>
              </a:lnSpc>
            </a:pPr>
            <a:r>
              <a:rPr sz="2500" b="0" i="0" lang="he-IL">
                <a:solidFill>
                  <a:srgbClr val="2B2117"/>
                </a:solidFill>
                <a:latin typeface="Alef"/>
                <a:cs typeface="Alef"/>
                <a:ea typeface="Alef"/>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הדמויות בסיפור</a:t>
            </a:r>
          </a:p>
        </p:txBody>
      </p:sp>
      <p:sp>
        <p:nvSpPr>
          <p:cNvPr id="5" name="TextBox 4"/>
          <p:cNvSpPr txBox="1"/>
          <p:nvPr/>
        </p:nvSpPr>
        <p:spPr>
          <a:xfrm>
            <a:off x="8214614" y="2070100"/>
            <a:ext cx="2773172"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אבשלום</a:t>
            </a:r>
          </a:p>
        </p:txBody>
      </p:sp>
      <p:sp>
        <p:nvSpPr>
          <p:cNvPr id="6" name="TextBox 5"/>
          <p:cNvSpPr txBox="1"/>
          <p:nvPr/>
        </p:nvSpPr>
        <p:spPr>
          <a:xfrm>
            <a:off x="8214614" y="2628900"/>
            <a:ext cx="2773172"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אבשלום עונה שרצה לשאול מדוע באתי מגשור טוב לי עוד אני שם.</a:t>
            </a:r>
          </a:p>
        </p:txBody>
      </p:sp>
      <p:sp>
        <p:nvSpPr>
          <p:cNvPr id="7" name="TextBox 6"/>
          <p:cNvSpPr txBox="1"/>
          <p:nvPr/>
        </p:nvSpPr>
        <p:spPr>
          <a:xfrm>
            <a:off x="4709414" y="2070100"/>
            <a:ext cx="2773172"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יואב</a:t>
            </a:r>
          </a:p>
        </p:txBody>
      </p:sp>
      <p:sp>
        <p:nvSpPr>
          <p:cNvPr id="8" name="TextBox 7"/>
          <p:cNvSpPr txBox="1"/>
          <p:nvPr/>
        </p:nvSpPr>
        <p:spPr>
          <a:xfrm>
            <a:off x="4709414" y="2628900"/>
            <a:ext cx="2773172"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יואב מביא את אבשלום לירושלים, אך המלך אומר ״יסב אל ביתו ופני לא יראה״.</a:t>
            </a:r>
          </a:p>
        </p:txBody>
      </p:sp>
      <p:sp>
        <p:nvSpPr>
          <p:cNvPr id="9" name="TextBox 8"/>
          <p:cNvSpPr txBox="1"/>
          <p:nvPr/>
        </p:nvSpPr>
        <p:spPr>
          <a:xfrm>
            <a:off x="1204214" y="2070100"/>
            <a:ext cx="2773172" cy="482600"/>
          </a:xfrm>
          <a:prstGeom prst="rect">
            <a:avLst/>
          </a:prstGeom>
          <a:noFill/>
        </p:spPr>
        <p:txBody>
          <a:bodyPr wrap="square" lIns="0" rIns="0" tIns="0" bIns="0" anchor="t"/>
          <a:lstStyle/>
          <a:p>
            <a:pPr algn="r" rtl="1">
              <a:lnSpc>
                <a:spcPts val="3800"/>
              </a:lnSpc>
            </a:pPr>
            <a:r>
              <a:rPr sz="2800" b="0" i="0" lang="he-IL">
                <a:solidFill>
                  <a:srgbClr val="2F6E7A"/>
                </a:solidFill>
                <a:latin typeface="Suez One"/>
                <a:cs typeface="Suez One"/>
                <a:ea typeface="Suez One"/>
              </a:rPr>
              <a:t>דוד</a:t>
            </a:r>
          </a:p>
        </p:txBody>
      </p:sp>
      <p:sp>
        <p:nvSpPr>
          <p:cNvPr id="10" name="TextBox 9"/>
          <p:cNvSpPr txBox="1"/>
          <p:nvPr/>
        </p:nvSpPr>
        <p:spPr>
          <a:xfrm>
            <a:off x="1204214" y="2628900"/>
            <a:ext cx="2773172" cy="3238500"/>
          </a:xfrm>
          <a:prstGeom prst="rect">
            <a:avLst/>
          </a:prstGeom>
          <a:noFill/>
        </p:spPr>
        <p:txBody>
          <a:bodyPr wrap="square" lIns="0" rIns="0" tIns="0" bIns="0" anchor="t"/>
          <a:lstStyle/>
          <a:p>
            <a:pPr algn="r" rtl="1">
              <a:lnSpc>
                <a:spcPts val="2565"/>
              </a:lnSpc>
            </a:pPr>
            <a:r>
              <a:rPr sz="1900" b="0" i="0" lang="he-IL">
                <a:solidFill>
                  <a:srgbClr val="2B2117"/>
                </a:solidFill>
                <a:latin typeface="Alef"/>
                <a:cs typeface="Alef"/>
                <a:ea typeface="Alef"/>
              </a:rPr>
              <a:t>דוד מבין שיד יואב בדבר, והאישה משבחת אותו כמלאך האלהים לשמע הטוב והרע.</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רקע</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רצף האירועים</a:t>
            </a:r>
          </a:p>
        </p:txBody>
      </p:sp>
      <p:sp>
        <p:nvSpPr>
          <p:cNvPr id="5" name="TextBox 4"/>
          <p:cNvSpPr txBox="1"/>
          <p:nvPr/>
        </p:nvSpPr>
        <p:spPr>
          <a:xfrm>
            <a:off x="976788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1</a:t>
            </a:r>
          </a:p>
        </p:txBody>
      </p:sp>
      <p:sp>
        <p:nvSpPr>
          <p:cNvPr id="6" name="TextBox 5"/>
          <p:cNvSpPr txBox="1"/>
          <p:nvPr/>
        </p:nvSpPr>
        <p:spPr>
          <a:xfrm>
            <a:off x="900282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יואב מבין שדוד מתגעגע לאבשלום.</a:t>
            </a:r>
          </a:p>
        </p:txBody>
      </p:sp>
      <p:sp>
        <p:nvSpPr>
          <p:cNvPr id="7" name="TextBox 6"/>
          <p:cNvSpPr txBox="1"/>
          <p:nvPr/>
        </p:nvSpPr>
        <p:spPr>
          <a:xfrm>
            <a:off x="714216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2</a:t>
            </a:r>
          </a:p>
        </p:txBody>
      </p:sp>
      <p:sp>
        <p:nvSpPr>
          <p:cNvPr id="8" name="TextBox 7"/>
          <p:cNvSpPr txBox="1"/>
          <p:nvPr/>
        </p:nvSpPr>
        <p:spPr>
          <a:xfrm>
            <a:off x="6377098"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אשה חכמה מתקוע מספרת משל לדוד.</a:t>
            </a:r>
          </a:p>
        </p:txBody>
      </p:sp>
      <p:sp>
        <p:nvSpPr>
          <p:cNvPr id="9" name="TextBox 8"/>
          <p:cNvSpPr txBox="1"/>
          <p:nvPr/>
        </p:nvSpPr>
        <p:spPr>
          <a:xfrm>
            <a:off x="4516437"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3</a:t>
            </a:r>
          </a:p>
        </p:txBody>
      </p:sp>
      <p:sp>
        <p:nvSpPr>
          <p:cNvPr id="10" name="TextBox 9"/>
          <p:cNvSpPr txBox="1"/>
          <p:nvPr/>
        </p:nvSpPr>
        <p:spPr>
          <a:xfrm>
            <a:off x="3751373"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דוד מתיר לאבשלום לחזור לירושלים אך אינו רואה אותו.</a:t>
            </a:r>
          </a:p>
        </p:txBody>
      </p:sp>
      <p:sp>
        <p:nvSpPr>
          <p:cNvPr id="11" name="TextBox 10"/>
          <p:cNvSpPr txBox="1"/>
          <p:nvPr/>
        </p:nvSpPr>
        <p:spPr>
          <a:xfrm>
            <a:off x="1890712" y="2019300"/>
            <a:ext cx="533400" cy="482600"/>
          </a:xfrm>
          <a:prstGeom prst="rect">
            <a:avLst/>
          </a:prstGeom>
          <a:noFill/>
        </p:spPr>
        <p:txBody>
          <a:bodyPr wrap="square" lIns="0" rIns="0" tIns="0" bIns="0" anchor="t"/>
          <a:lstStyle/>
          <a:p>
            <a:pPr algn="ctr" rtl="1">
              <a:lnSpc>
                <a:spcPts val="3800"/>
              </a:lnSpc>
            </a:pPr>
            <a:r>
              <a:rPr sz="2100" b="0" i="0" lang="he-IL">
                <a:solidFill>
                  <a:srgbClr val="EFE3C8"/>
                </a:solidFill>
                <a:latin typeface="Suez One"/>
                <a:cs typeface="Suez One"/>
                <a:ea typeface="Suez One"/>
              </a:rPr>
              <a:t>4</a:t>
            </a:r>
          </a:p>
        </p:txBody>
      </p:sp>
      <p:sp>
        <p:nvSpPr>
          <p:cNvPr id="12" name="TextBox 11"/>
          <p:cNvSpPr txBox="1"/>
          <p:nvPr/>
        </p:nvSpPr>
        <p:spPr>
          <a:xfrm>
            <a:off x="1125648" y="2578100"/>
            <a:ext cx="2063527" cy="1085850"/>
          </a:xfrm>
          <a:prstGeom prst="rect">
            <a:avLst/>
          </a:prstGeom>
          <a:noFill/>
        </p:spPr>
        <p:txBody>
          <a:bodyPr wrap="square" lIns="0" rIns="0" tIns="0" bIns="0" anchor="t"/>
          <a:lstStyle/>
          <a:p>
            <a:pPr algn="ctr" rtl="1">
              <a:lnSpc>
                <a:spcPts val="2340"/>
              </a:lnSpc>
            </a:pPr>
            <a:r>
              <a:rPr sz="1800" b="0" i="0" lang="he-IL">
                <a:solidFill>
                  <a:srgbClr val="2B2117"/>
                </a:solidFill>
                <a:latin typeface="Alef"/>
                <a:cs typeface="Alef"/>
                <a:ea typeface="Alef"/>
              </a:rPr>
              <a:t>אבשלום שורף את שדה יואב ואז מתפייס עם דוד.</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1/4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שמואל ב י"ד, א'</a:t>
            </a:r>
          </a:p>
        </p:txBody>
      </p:sp>
      <p:sp>
        <p:nvSpPr>
          <p:cNvPr id="5" name="TextBox 4"/>
          <p:cNvSpPr txBox="1"/>
          <p:nvPr/>
        </p:nvSpPr>
        <p:spPr>
          <a:xfrm>
            <a:off x="1308354" y="3163887"/>
            <a:ext cx="9575292" cy="911225"/>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וַיֵּדַע יוֹאָב בֶּן־צְרֻיָה </a:t>
            </a:r>
            <a:r>
              <a:rPr sz="4100" b="1" i="0" lang="he-IL">
                <a:solidFill>
                  <a:srgbClr val="B5523B"/>
                </a:solidFill>
                <a:latin typeface="Frank Ruhl Libre"/>
                <a:cs typeface="Frank Ruhl Libre"/>
                <a:ea typeface="Frank Ruhl Libre"/>
              </a:rPr>
              <a:t>כִּי־לֵב הַמֶּלֶךְ עַל־אַבְשָׁלוֹם</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יואב רואה ״כי לב המלך על אבשלום״.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2/4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שמואל ב י"ד, כ"א</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1" i="0" lang="he-IL">
                <a:solidFill>
                  <a:srgbClr val="B5523B"/>
                </a:solidFill>
                <a:latin typeface="Frank Ruhl Libre"/>
                <a:cs typeface="Frank Ruhl Libre"/>
                <a:ea typeface="Frank Ruhl Libre"/>
              </a:rPr>
              <a:t>וַיֹּאמֶר הַמֶּלֶךְ אֶל־יוֹאָב הִנֵּה־נָא</a:t>
            </a:r>
            <a:r>
              <a:rPr sz="4100" b="0" i="0" lang="he-IL">
                <a:solidFill>
                  <a:srgbClr val="2B2117"/>
                </a:solidFill>
                <a:latin typeface="Frank Ruhl Libre"/>
                <a:cs typeface="Frank Ruhl Libre"/>
                <a:ea typeface="Frank Ruhl Libre"/>
              </a:rPr>
              <a:t> עָשִׂיתִי אֶת־הַדָּבָר הַזֶּה וְלֵךְ הָשֵׁב אֶת־הַנַּעַר אֶת־אַבְשָׁלוֹם</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יואב מביא את אבשלום לירושלים, אך המלך אומר ״יסב אל ביתו ופני לא יראה״.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3/4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שמואל ב י"ד, י"א</a:t>
            </a:r>
          </a:p>
        </p:txBody>
      </p:sp>
      <p:sp>
        <p:nvSpPr>
          <p:cNvPr id="5" name="TextBox 4"/>
          <p:cNvSpPr txBox="1"/>
          <p:nvPr/>
        </p:nvSpPr>
        <p:spPr>
          <a:xfrm>
            <a:off x="1308354" y="2252662"/>
            <a:ext cx="9575292" cy="2733675"/>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וַתֹּאמֶר </a:t>
            </a:r>
            <a:r>
              <a:rPr sz="4100" b="1" i="0" lang="he-IL">
                <a:solidFill>
                  <a:srgbClr val="B5523B"/>
                </a:solidFill>
                <a:latin typeface="Frank Ruhl Libre"/>
                <a:cs typeface="Frank Ruhl Libre"/>
                <a:ea typeface="Frank Ruhl Libre"/>
              </a:rPr>
              <a:t>יִזְכָּר־נָא הַמֶּלֶךְ אֶת</a:t>
            </a:r>
            <a:r>
              <a:rPr sz="4100" b="0" i="0" lang="he-IL">
                <a:solidFill>
                  <a:srgbClr val="2B2117"/>
                </a:solidFill>
                <a:latin typeface="Frank Ruhl Libre"/>
                <a:cs typeface="Frank Ruhl Libre"/>
                <a:ea typeface="Frank Ruhl Libre"/>
              </a:rPr>
              <a:t>־ה' אֱלֹהֶיךָ מֵהַרְבַּת גֹּאֵל הַדָּם לְשַׁחֵת וְלֹא יַשְׁמִידוּ אֶת־בְּנִי וַיֹּאמֶר חַי־ה' אִם־יִפֹּל מִשַּׂעֲרַת בְּנֵךְ אָרְצָה</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דוד מבטיח שיגן עליה.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קוראים בפסוקים · 4/4</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שמואל ב י"ד, כ"ד</a:t>
            </a:r>
          </a:p>
        </p:txBody>
      </p:sp>
      <p:sp>
        <p:nvSpPr>
          <p:cNvPr id="5" name="TextBox 4"/>
          <p:cNvSpPr txBox="1"/>
          <p:nvPr/>
        </p:nvSpPr>
        <p:spPr>
          <a:xfrm>
            <a:off x="1308354" y="2708275"/>
            <a:ext cx="9575292" cy="1822450"/>
          </a:xfrm>
          <a:prstGeom prst="rect">
            <a:avLst/>
          </a:prstGeom>
          <a:noFill/>
        </p:spPr>
        <p:txBody>
          <a:bodyPr wrap="square" lIns="0" rIns="0" tIns="0" bIns="0" anchor="t"/>
          <a:lstStyle/>
          <a:p>
            <a:pPr algn="ctr" rtl="1">
              <a:lnSpc>
                <a:spcPts val="7175"/>
              </a:lnSpc>
            </a:pPr>
            <a:r>
              <a:rPr sz="4100" b="0" i="0" lang="he-IL">
                <a:solidFill>
                  <a:srgbClr val="2B2117"/>
                </a:solidFill>
                <a:latin typeface="Frank Ruhl Libre"/>
                <a:cs typeface="Frank Ruhl Libre"/>
                <a:ea typeface="Frank Ruhl Libre"/>
              </a:rPr>
              <a:t>וַיֹּאמֶר הַמֶּלֶךְ </a:t>
            </a:r>
            <a:r>
              <a:rPr sz="4100" b="1" i="0" lang="he-IL">
                <a:solidFill>
                  <a:srgbClr val="B5523B"/>
                </a:solidFill>
                <a:latin typeface="Frank Ruhl Libre"/>
                <a:cs typeface="Frank Ruhl Libre"/>
                <a:ea typeface="Frank Ruhl Libre"/>
              </a:rPr>
              <a:t>יִסֹּב אֶל־בֵּיתוֹ וּפָנַי לֹא יִרְאֶה</a:t>
            </a:r>
            <a:r>
              <a:rPr sz="4100" b="0" i="0" lang="he-IL">
                <a:solidFill>
                  <a:srgbClr val="2B2117"/>
                </a:solidFill>
                <a:latin typeface="Frank Ruhl Libre"/>
                <a:cs typeface="Frank Ruhl Libre"/>
                <a:ea typeface="Frank Ruhl Libre"/>
              </a:rPr>
              <a:t> וַיִּסֹּב אַבְשָׁלוֹם אֶל־בֵּיתוֹ וּפְנֵי הַמֶּלֶךְ לֹא רָאָה</a:t>
            </a:r>
          </a:p>
        </p:txBody>
      </p:sp>
      <p:sp>
        <p:nvSpPr>
          <p:cNvPr id="6" name="TextBox 5"/>
          <p:cNvSpPr txBox="1"/>
          <p:nvPr/>
        </p:nvSpPr>
        <p:spPr>
          <a:xfrm>
            <a:off x="1059815" y="5524500"/>
            <a:ext cx="10072370" cy="698500"/>
          </a:xfrm>
          <a:prstGeom prst="rect">
            <a:avLst/>
          </a:prstGeom>
          <a:noFill/>
        </p:spPr>
        <p:txBody>
          <a:bodyPr wrap="square" lIns="0" rIns="0" tIns="0" bIns="0" anchor="ctr"/>
          <a:lstStyle/>
          <a:p>
            <a:pPr algn="r" rtl="1">
              <a:lnSpc>
                <a:spcPts val="2295"/>
              </a:lnSpc>
            </a:pPr>
            <a:r>
              <a:rPr sz="1700" b="0" i="0" lang="he-IL">
                <a:solidFill>
                  <a:srgbClr val="EFE3C8"/>
                </a:solidFill>
                <a:latin typeface="Alef"/>
                <a:cs typeface="Alef"/>
                <a:ea typeface="Alef"/>
              </a:rPr>
              <a:t>יואב מביא את אבשלום לירושלים, אך המלך אומר ״יסב אל ביתו ופני לא יראה״.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מילים ומושגים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ביאורי מילים</a:t>
            </a:r>
          </a:p>
        </p:txBody>
      </p:sp>
      <p:sp>
        <p:nvSpPr>
          <p:cNvPr id="5" name="TextBox 4"/>
          <p:cNvSpPr txBox="1"/>
          <p:nvPr/>
        </p:nvSpPr>
        <p:spPr>
          <a:xfrm>
            <a:off x="8123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מהרבת</a:t>
            </a:r>
          </a:p>
        </p:txBody>
      </p:sp>
      <p:sp>
        <p:nvSpPr>
          <p:cNvPr id="6" name="TextBox 5"/>
          <p:cNvSpPr txBox="1"/>
          <p:nvPr/>
        </p:nvSpPr>
        <p:spPr>
          <a:xfrm>
            <a:off x="8123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ענין גדולה וחשיבות, כמו (אסתר א ח): על כל רב ביתו.</a:t>
            </a:r>
          </a:p>
        </p:txBody>
      </p:sp>
      <p:sp>
        <p:nvSpPr>
          <p:cNvPr id="7" name="TextBox 6"/>
          <p:cNvSpPr txBox="1"/>
          <p:nvPr/>
        </p:nvSpPr>
        <p:spPr>
          <a:xfrm>
            <a:off x="46309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גואל הדם</a:t>
            </a:r>
          </a:p>
        </p:txBody>
      </p:sp>
      <p:sp>
        <p:nvSpPr>
          <p:cNvPr id="8" name="TextBox 7"/>
          <p:cNvSpPr txBox="1"/>
          <p:nvPr/>
        </p:nvSpPr>
        <p:spPr>
          <a:xfrm>
            <a:off x="46309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קרוב הנרצח הרוצה לנקום נקמת דמו, נקרא גואל הדם, שהוא כאלו נחשב לדם לגאולה.</a:t>
            </a:r>
          </a:p>
        </p:txBody>
      </p:sp>
      <p:sp>
        <p:nvSpPr>
          <p:cNvPr id="9" name="TextBox 8"/>
          <p:cNvSpPr txBox="1"/>
          <p:nvPr/>
        </p:nvSpPr>
        <p:spPr>
          <a:xfrm>
            <a:off x="1138428" y="20447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משערת בנך</a:t>
            </a:r>
          </a:p>
        </p:txBody>
      </p:sp>
      <p:sp>
        <p:nvSpPr>
          <p:cNvPr id="10" name="TextBox 9"/>
          <p:cNvSpPr txBox="1"/>
          <p:nvPr/>
        </p:nvSpPr>
        <p:spPr>
          <a:xfrm>
            <a:off x="1138428" y="25146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אמר דרך הפלגה, כדרך שאומרים הבריות.</a:t>
            </a:r>
          </a:p>
        </p:txBody>
      </p:sp>
      <p:sp>
        <p:nvSpPr>
          <p:cNvPr id="11" name="TextBox 10"/>
          <p:cNvSpPr txBox="1"/>
          <p:nvPr/>
        </p:nvSpPr>
        <p:spPr>
          <a:xfrm>
            <a:off x="8123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מילה מנחה</a:t>
            </a:r>
          </a:p>
        </p:txBody>
      </p:sp>
      <p:sp>
        <p:nvSpPr>
          <p:cNvPr id="12" name="TextBox 11"/>
          <p:cNvSpPr txBox="1"/>
          <p:nvPr/>
        </p:nvSpPr>
        <p:spPr>
          <a:xfrm>
            <a:off x="8123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46309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רשימות יחס</a:t>
            </a:r>
          </a:p>
        </p:txBody>
      </p:sp>
      <p:sp>
        <p:nvSpPr>
          <p:cNvPr id="14" name="TextBox 13"/>
          <p:cNvSpPr txBox="1"/>
          <p:nvPr/>
        </p:nvSpPr>
        <p:spPr>
          <a:xfrm>
            <a:off x="46309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רשימות של שלשלת המשפחות המתיחסות לאב קדמון: שלשלת היחס מאדם וחוה, מנוח עד אברהם.</a:t>
            </a:r>
          </a:p>
        </p:txBody>
      </p:sp>
      <p:sp>
        <p:nvSpPr>
          <p:cNvPr id="15" name="TextBox 14"/>
          <p:cNvSpPr txBox="1"/>
          <p:nvPr/>
        </p:nvSpPr>
        <p:spPr>
          <a:xfrm>
            <a:off x="1138428" y="4267200"/>
            <a:ext cx="2930144" cy="406400"/>
          </a:xfrm>
          <a:prstGeom prst="rect">
            <a:avLst/>
          </a:prstGeom>
          <a:noFill/>
        </p:spPr>
        <p:txBody>
          <a:bodyPr wrap="square" lIns="0" rIns="0" tIns="0" bIns="0" anchor="t"/>
          <a:lstStyle/>
          <a:p>
            <a:pPr algn="r" rtl="1">
              <a:lnSpc>
                <a:spcPts val="3200"/>
              </a:lnSpc>
            </a:pPr>
            <a:r>
              <a:rPr sz="2300" b="0" i="0" lang="he-IL">
                <a:solidFill>
                  <a:srgbClr val="2F6E7A"/>
                </a:solidFill>
                <a:latin typeface="Suez One"/>
                <a:cs typeface="Suez One"/>
                <a:ea typeface="Suez One"/>
              </a:rPr>
              <a:t>קורבנות</a:t>
            </a:r>
          </a:p>
        </p:txBody>
      </p:sp>
      <p:sp>
        <p:nvSpPr>
          <p:cNvPr id="16" name="TextBox 15"/>
          <p:cNvSpPr txBox="1"/>
          <p:nvPr/>
        </p:nvSpPr>
        <p:spPr>
          <a:xfrm>
            <a:off x="1138428" y="4737100"/>
            <a:ext cx="2930144" cy="1155700"/>
          </a:xfrm>
          <a:prstGeom prst="rect">
            <a:avLst/>
          </a:prstGeom>
          <a:noFill/>
        </p:spPr>
        <p:txBody>
          <a:bodyPr wrap="square" lIns="0" rIns="0" tIns="0" bIns="0" anchor="t"/>
          <a:lstStyle/>
          <a:p>
            <a:pPr algn="r" rtl="1">
              <a:lnSpc>
                <a:spcPts val="2227"/>
              </a:lnSpc>
            </a:pPr>
            <a:r>
              <a:rPr sz="1650" b="0" i="0" lang="he-IL">
                <a:solidFill>
                  <a:srgbClr val="2B2117"/>
                </a:solidFill>
                <a:latin typeface="Alef"/>
                <a:cs typeface="Alef"/>
                <a:ea typeface="Alef"/>
              </a:rPr>
              <a:t>מתנה מן החי או מן הצומח שמביא אדם למקדש לכבוד האל.</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רש"י</a:t>
            </a:r>
          </a:p>
        </p:txBody>
      </p:sp>
      <p:sp>
        <p:nvSpPr>
          <p:cNvPr id="5" name="TextBox 4"/>
          <p:cNvSpPr txBox="1"/>
          <p:nvPr/>
        </p:nvSpPr>
        <p:spPr>
          <a:xfrm>
            <a:off x="1308354" y="220345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רש"י על שמואל ב י"ד, י"א</a:t>
            </a:r>
          </a:p>
        </p:txBody>
      </p:sp>
      <p:sp>
        <p:nvSpPr>
          <p:cNvPr id="6" name="TextBox 5"/>
          <p:cNvSpPr txBox="1"/>
          <p:nvPr/>
        </p:nvSpPr>
        <p:spPr>
          <a:xfrm>
            <a:off x="1308354" y="2635250"/>
            <a:ext cx="9575292" cy="1828800"/>
          </a:xfrm>
          <a:prstGeom prst="rect">
            <a:avLst/>
          </a:prstGeom>
          <a:noFill/>
        </p:spPr>
        <p:txBody>
          <a:bodyPr wrap="square" lIns="0" rIns="0" tIns="0" bIns="0" anchor="t"/>
          <a:lstStyle/>
          <a:p>
            <a:pPr algn="r" rtl="1">
              <a:lnSpc>
                <a:spcPts val="4800"/>
              </a:lnSpc>
            </a:pPr>
            <a:r>
              <a:rPr sz="3000" b="1" i="0" lang="he-IL">
                <a:solidFill>
                  <a:srgbClr val="B5523B"/>
                </a:solidFill>
                <a:latin typeface="Noto Serif Hebrew"/>
                <a:cs typeface="Noto Serif Hebrew"/>
                <a:ea typeface="Noto Serif Hebrew"/>
              </a:rPr>
              <a:t>יִזְכָּר נָא הַמֶּלֶךְ אֶת ה׳</a:t>
            </a:r>
            <a:r>
              <a:rPr sz="3000" b="0" i="0" lang="he-IL">
                <a:solidFill>
                  <a:srgbClr val="2B2117"/>
                </a:solidFill>
                <a:latin typeface="Noto Serif Hebrew"/>
                <a:cs typeface="Noto Serif Hebrew"/>
                <a:ea typeface="Noto Serif Hebrew"/>
              </a:rPr>
              <a:t>. שֶׁהִקְפִּיד עַל אֹרֶךְ הַדֶּרֶךְ לְהַצִּיל נְפָשׁוֹת, שֶׁנֶּאֱמַר (דברים יט:ו): ״וְהִשִּׂיגוֹ כִּי יִרְבֶּה הַדֶּרֶךְ״, וְזֶהוּ מֵהַרְבּוֹת גֹּאֵל הַדָּם לְשַׁחֵת, וְאַתָּה דוֹחֶה אוֹתִי:</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מסביר רש"י על «יִזְכָּר נָא הַמֶּלֶךְ אֶת 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פרשנים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רד"ק</a:t>
            </a:r>
          </a:p>
        </p:txBody>
      </p:sp>
      <p:sp>
        <p:nvSpPr>
          <p:cNvPr id="5" name="TextBox 4"/>
          <p:cNvSpPr txBox="1"/>
          <p:nvPr/>
        </p:nvSpPr>
        <p:spPr>
          <a:xfrm>
            <a:off x="1308354" y="2508250"/>
            <a:ext cx="9575292" cy="304800"/>
          </a:xfrm>
          <a:prstGeom prst="rect">
            <a:avLst/>
          </a:prstGeom>
          <a:noFill/>
        </p:spPr>
        <p:txBody>
          <a:bodyPr wrap="square" lIns="0" rIns="0" tIns="0" bIns="0" anchor="t"/>
          <a:lstStyle/>
          <a:p>
            <a:pPr algn="r" rtl="1">
              <a:lnSpc>
                <a:spcPts val="2400"/>
              </a:lnSpc>
            </a:pPr>
            <a:r>
              <a:rPr sz="1700" b="0" i="0" lang="he-IL">
                <a:solidFill>
                  <a:srgbClr val="2F6E7A"/>
                </a:solidFill>
                <a:latin typeface="Suez One"/>
                <a:cs typeface="Suez One"/>
                <a:ea typeface="Suez One"/>
              </a:rPr>
              <a:t>רד"ק על שמואל ב י"ד, א'</a:t>
            </a:r>
          </a:p>
        </p:txBody>
      </p:sp>
      <p:sp>
        <p:nvSpPr>
          <p:cNvPr id="6" name="TextBox 5"/>
          <p:cNvSpPr txBox="1"/>
          <p:nvPr/>
        </p:nvSpPr>
        <p:spPr>
          <a:xfrm>
            <a:off x="1308354" y="2940050"/>
            <a:ext cx="9575292" cy="1219200"/>
          </a:xfrm>
          <a:prstGeom prst="rect">
            <a:avLst/>
          </a:prstGeom>
          <a:noFill/>
        </p:spPr>
        <p:txBody>
          <a:bodyPr wrap="square" lIns="0" rIns="0" tIns="0" bIns="0" anchor="t"/>
          <a:lstStyle/>
          <a:p>
            <a:pPr algn="r" rtl="1">
              <a:lnSpc>
                <a:spcPts val="4800"/>
              </a:lnSpc>
            </a:pPr>
            <a:r>
              <a:rPr sz="3000" b="1" i="0" lang="he-IL">
                <a:solidFill>
                  <a:srgbClr val="B5523B"/>
                </a:solidFill>
                <a:latin typeface="Noto Serif Hebrew"/>
                <a:cs typeface="Noto Serif Hebrew"/>
                <a:ea typeface="Noto Serif Hebrew"/>
              </a:rPr>
              <a:t>וידע יואב</a:t>
            </a:r>
            <a:r>
              <a:rPr sz="3000" b="0" i="0" lang="he-IL">
                <a:solidFill>
                  <a:srgbClr val="2B2117"/>
                </a:solidFill>
                <a:latin typeface="Noto Serif Hebrew"/>
                <a:cs typeface="Noto Serif Hebrew"/>
                <a:ea typeface="Noto Serif Hebrew"/>
              </a:rPr>
              <a:t>. הכיר מתוך דבריו ויירא מאמור לו בפירוש ושלח לו הדבר על ידי סבה וגלגול דברים:</a:t>
            </a:r>
          </a:p>
        </p:txBody>
      </p:sp>
      <p:sp>
        <p:nvSpPr>
          <p:cNvPr id="7" name="TextBox 6"/>
          <p:cNvSpPr txBox="1"/>
          <p:nvPr/>
        </p:nvSpPr>
        <p:spPr>
          <a:xfrm>
            <a:off x="1125220" y="5016500"/>
            <a:ext cx="9941560" cy="1079500"/>
          </a:xfrm>
          <a:prstGeom prst="rect">
            <a:avLst/>
          </a:prstGeom>
          <a:noFill/>
        </p:spPr>
        <p:txBody>
          <a:bodyPr wrap="square" lIns="0" rIns="0" tIns="0" bIns="0" anchor="ctr"/>
          <a:lstStyle/>
          <a:p>
            <a:pPr algn="r" rtl="1">
              <a:lnSpc>
                <a:spcPts val="2860"/>
              </a:lnSpc>
            </a:pPr>
            <a:r>
              <a:rPr sz="2200" b="0" i="0" lang="he-IL">
                <a:solidFill>
                  <a:srgbClr val="EFE3C8"/>
                </a:solidFill>
                <a:latin typeface="Alef"/>
                <a:cs typeface="Alef"/>
                <a:ea typeface="Alef"/>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1/3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1</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א׳–כ׳ («האשה מתקוע»).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2/3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2</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קראו פסוקים כ״א–ל״ג («אבשלום חוזר»). מה מתואר בקטע? הביאו ראיה מן הכתוב.</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שאלות הבנה ופרשנות · 3/3</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3</a:t>
            </a:r>
          </a:p>
        </p:txBody>
      </p:sp>
      <p:sp>
        <p:nvSpPr>
          <p:cNvPr id="5" name="TextBox 4"/>
          <p:cNvSpPr txBox="1"/>
          <p:nvPr/>
        </p:nvSpPr>
        <p:spPr>
          <a:xfrm>
            <a:off x="1112139" y="1892300"/>
            <a:ext cx="9967722" cy="3454400"/>
          </a:xfrm>
          <a:prstGeom prst="rect">
            <a:avLst/>
          </a:prstGeom>
          <a:noFill/>
        </p:spPr>
        <p:txBody>
          <a:bodyPr wrap="square" lIns="0" rIns="0" tIns="0" bIns="0" anchor="ctr"/>
          <a:lstStyle/>
          <a:p>
            <a:pPr algn="r" rtl="1">
              <a:lnSpc>
                <a:spcPts val="4200"/>
              </a:lnSpc>
            </a:pPr>
            <a:r>
              <a:rPr sz="3000" b="0" i="0" lang="he-IL">
                <a:solidFill>
                  <a:srgbClr val="2B2117"/>
                </a:solidFill>
                <a:latin typeface="Suez One"/>
                <a:cs typeface="Suez One"/>
                <a:ea typeface="Suez One"/>
              </a:rPr>
              <a:t>הסבירו את המושג «מילה מנחה» והדגימו אותו משמואל ב י״ד.</a:t>
            </a:r>
          </a:p>
        </p:txBody>
      </p:sp>
      <p:sp>
        <p:nvSpPr>
          <p:cNvPr id="6" name="TextBox 5"/>
          <p:cNvSpPr txBox="1"/>
          <p:nvPr/>
        </p:nvSpPr>
        <p:spPr>
          <a:xfrm>
            <a:off x="1079500" y="5778500"/>
            <a:ext cx="807045" cy="317500"/>
          </a:xfrm>
          <a:prstGeom prst="rect">
            <a:avLst/>
          </a:prstGeom>
          <a:noFill/>
        </p:spPr>
        <p:txBody>
          <a:bodyPr wrap="square" lIns="0" rIns="0" tIns="0" bIns="0" anchor="t"/>
          <a:lstStyle/>
          <a:p>
            <a:pPr algn="r" rtl="1">
              <a:lnSpc>
                <a:spcPts val="2500"/>
              </a:lnSpc>
            </a:pPr>
            <a:r>
              <a:rPr sz="1700" b="0" i="0" lang="he-IL">
                <a:solidFill>
                  <a:srgbClr val="EFE3C8"/>
                </a:solidFill>
                <a:latin typeface="Alef"/>
                <a:cs typeface="Alef"/>
                <a:ea typeface="Alef"/>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דיון בכיתה</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מה דעתכם?</a:t>
            </a:r>
          </a:p>
        </p:txBody>
      </p:sp>
      <p:sp>
        <p:nvSpPr>
          <p:cNvPr id="5" name="TextBox 4"/>
          <p:cNvSpPr txBox="1"/>
          <p:nvPr/>
        </p:nvSpPr>
        <p:spPr>
          <a:xfrm>
            <a:off x="4929632" y="1968500"/>
            <a:ext cx="5964936" cy="1460500"/>
          </a:xfrm>
          <a:prstGeom prst="rect">
            <a:avLst/>
          </a:prstGeom>
          <a:noFill/>
        </p:spPr>
        <p:txBody>
          <a:bodyPr wrap="square" lIns="0" rIns="0" tIns="0" bIns="0" anchor="ctr"/>
          <a:lstStyle/>
          <a:p>
            <a:pPr algn="r" rtl="1">
              <a:lnSpc>
                <a:spcPts val="3105"/>
              </a:lnSpc>
            </a:pPr>
            <a:r>
              <a:rPr sz="2300" b="0" i="0" lang="he-IL">
                <a:solidFill>
                  <a:srgbClr val="2B2117"/>
                </a:solidFill>
                <a:latin typeface="Alef"/>
                <a:cs typeface="Alef"/>
                <a:ea typeface="Alef"/>
              </a:rPr>
              <a:t>מה לדעתכם המסר המרכזי של שמואל ב י״ד?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סיכום</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מפת מושגים</a:t>
            </a:r>
          </a:p>
        </p:txBody>
      </p:sp>
      <p:sp>
        <p:nvSpPr>
          <p:cNvPr id="5" name="TextBox 4"/>
          <p:cNvSpPr txBox="1"/>
          <p:nvPr/>
        </p:nvSpPr>
        <p:spPr>
          <a:xfrm>
            <a:off x="4853305" y="3492500"/>
            <a:ext cx="2485390" cy="952500"/>
          </a:xfrm>
          <a:prstGeom prst="rect">
            <a:avLst/>
          </a:prstGeom>
          <a:noFill/>
        </p:spPr>
        <p:txBody>
          <a:bodyPr wrap="square" lIns="0" rIns="0" tIns="0" bIns="0" anchor="ctr"/>
          <a:lstStyle/>
          <a:p>
            <a:pPr algn="ctr" rtl="1">
              <a:lnSpc>
                <a:spcPts val="3105"/>
              </a:lnSpc>
            </a:pPr>
            <a:r>
              <a:rPr sz="2700" b="0" i="0" lang="he-IL">
                <a:solidFill>
                  <a:srgbClr val="EFE3C8"/>
                </a:solidFill>
                <a:latin typeface="Suez One"/>
                <a:cs typeface="Suez One"/>
                <a:ea typeface="Suez One"/>
              </a:rPr>
              <a:t>אשת תקוע ושיבת אבשלום</a:t>
            </a:r>
          </a:p>
        </p:txBody>
      </p:sp>
      <p:sp>
        <p:nvSpPr>
          <p:cNvPr id="6" name="TextBox 5"/>
          <p:cNvSpPr txBox="1"/>
          <p:nvPr/>
        </p:nvSpPr>
        <p:spPr>
          <a:xfrm>
            <a:off x="7832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האשה מתקוע</a:t>
            </a:r>
          </a:p>
        </p:txBody>
      </p:sp>
      <p:sp>
        <p:nvSpPr>
          <p:cNvPr id="7" name="TextBox 6"/>
          <p:cNvSpPr txBox="1"/>
          <p:nvPr/>
        </p:nvSpPr>
        <p:spPr>
          <a:xfrm>
            <a:off x="1101915" y="1987550"/>
            <a:ext cx="3257169" cy="977900"/>
          </a:xfrm>
          <a:prstGeom prst="rect">
            <a:avLst/>
          </a:prstGeom>
          <a:noFill/>
        </p:spPr>
        <p:txBody>
          <a:bodyPr wrap="square" lIns="0" rIns="0" tIns="0" bIns="0" anchor="ctr"/>
          <a:lstStyle/>
          <a:p>
            <a:pPr algn="r" rtl="1">
              <a:lnSpc>
                <a:spcPts val="2014"/>
              </a:lnSpc>
            </a:pPr>
            <a:r>
              <a:rPr sz="1550" b="0" i="0" lang="he-IL">
                <a:solidFill>
                  <a:srgbClr val="2B2117"/>
                </a:solidFill>
                <a:latin typeface="Alef"/>
                <a:cs typeface="Alef"/>
                <a:ea typeface="Alef"/>
              </a:rPr>
              <a:t>אבשלום חוזר</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תרגול לקראת הבגרות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שאלה בסגנון בגרות</a:t>
            </a:r>
          </a:p>
        </p:txBody>
      </p:sp>
      <p:sp>
        <p:nvSpPr>
          <p:cNvPr id="5" name="TextBox 4"/>
          <p:cNvSpPr txBox="1"/>
          <p:nvPr/>
        </p:nvSpPr>
        <p:spPr>
          <a:xfrm>
            <a:off x="1125220" y="2032000"/>
            <a:ext cx="9941560" cy="3873500"/>
          </a:xfrm>
          <a:prstGeom prst="rect">
            <a:avLst/>
          </a:prstGeom>
          <a:noFill/>
        </p:spPr>
        <p:txBody>
          <a:bodyPr wrap="square" lIns="0" rIns="0" tIns="0" bIns="0" anchor="t"/>
          <a:lstStyle/>
          <a:p>
            <a:pPr algn="r" rtl="1">
              <a:lnSpc>
                <a:spcPts val="3000"/>
              </a:lnSpc>
            </a:pPr>
            <a:r>
              <a:rPr sz="2000" b="0" i="0" lang="he-IL">
                <a:solidFill>
                  <a:srgbClr val="2B2117"/>
                </a:solidFill>
                <a:latin typeface="Alef"/>
                <a:cs typeface="Alef"/>
                <a:ea typeface="Alef"/>
              </a:rPr>
              <a:t>(קיץ תשפ"ג (שאלון 1361))</a:t>
            </a:r>
          </a:p>
          <a:p>
            <a:pPr algn="r" rtl="1">
              <a:lnSpc>
                <a:spcPts val="3000"/>
              </a:lnSpc>
            </a:pPr>
            <a:r>
              <a:rPr sz="2000" b="0" i="0" lang="he-IL">
                <a:solidFill>
                  <a:srgbClr val="2B2117"/>
                </a:solidFill>
                <a:latin typeface="Alef"/>
                <a:cs typeface="Alef"/>
                <a:ea typeface="Alef"/>
              </a:rPr>
              <a:t>4. קראו שמואל ב, פרק י"ד, פסוקים א'–י"ד ופסוקים כ"א–כ"ד.</a:t>
            </a:r>
          </a:p>
          <a:p>
            <a:pPr algn="r" rtl="1">
              <a:lnSpc>
                <a:spcPts val="3000"/>
              </a:lnSpc>
            </a:pPr>
            <a:r>
              <a:rPr sz="2000" b="0" i="0" lang="he-IL">
                <a:solidFill>
                  <a:srgbClr val="2B2117"/>
                </a:solidFill>
                <a:latin typeface="Alef"/>
                <a:cs typeface="Alef"/>
                <a:ea typeface="Alef"/>
              </a:rPr>
              <a:t>א. האישה החכמה מתקוע יצרה בדבריה הקבלה בין סיפורה האישי ובין סיפורו של דוד.</a:t>
            </a:r>
          </a:p>
          <a:p>
            <a:pPr algn="r" rtl="1">
              <a:lnSpc>
                <a:spcPts val="3000"/>
              </a:lnSpc>
            </a:pPr>
            <a:r>
              <a:rPr sz="2000" b="0" i="0" lang="he-IL">
                <a:solidFill>
                  <a:srgbClr val="2B2117"/>
                </a:solidFill>
                <a:latin typeface="Alef"/>
                <a:cs typeface="Alef"/>
                <a:ea typeface="Alef"/>
              </a:rPr>
              <a:t>הביאו שתי הוכחות מן הכתוב לביסוס קביעה זו, והסבירו מה הייתה מטרת האישה בהקבלה הזאת. (10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1</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א׳–כ׳ («האשה מתקוע»).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יואב רואה ״כי לב המלך על אבשלום״. הוא שולח לתקוע ולוקח משם אישה חכמה, ומורה לה להתאבל ולבוא אל המלך. היא מספרת על שני בניה שהיו בשדה, האחד הרג את אחיו, והמשפחה דורשת למות אותו ובערנו גם את היורש.</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2</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קראו פסוקים כ״א–ל״ג («אבשלום חוזר»). מה מתואר בקטע? הביאו ראיה מן הכתוב.</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יואב מביא את אבשלום לירושלים, אך המלך אומר ״יסב אל ביתו ופני לא יראה״. אבשלום חי שנתיים בירושלים בלי לראות את המלך. הוא יפה כאבשלום, ובעל שיער שאותו הוא מגלח פעם בשנה.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תשובה לשאלה 3</a:t>
            </a:r>
          </a:p>
        </p:txBody>
      </p:sp>
      <p:sp>
        <p:nvSpPr>
          <p:cNvPr id="5" name="TextBox 4"/>
          <p:cNvSpPr txBox="1"/>
          <p:nvPr/>
        </p:nvSpPr>
        <p:spPr>
          <a:xfrm>
            <a:off x="1059815" y="1905000"/>
            <a:ext cx="10072370" cy="825500"/>
          </a:xfrm>
          <a:prstGeom prst="rect">
            <a:avLst/>
          </a:prstGeom>
          <a:noFill/>
        </p:spPr>
        <p:txBody>
          <a:bodyPr wrap="square" lIns="0" rIns="0" tIns="0" bIns="0" anchor="t"/>
          <a:lstStyle/>
          <a:p>
            <a:pPr algn="r" rtl="1">
              <a:lnSpc>
                <a:spcPts val="2025"/>
              </a:lnSpc>
            </a:pPr>
            <a:r>
              <a:rPr sz="1500" b="0" i="0" lang="he-IL">
                <a:solidFill>
                  <a:srgbClr val="EFE3C8"/>
                </a:solidFill>
                <a:latin typeface="Alef"/>
                <a:cs typeface="Alef"/>
                <a:ea typeface="Alef"/>
              </a:rPr>
              <a:t>הסבירו את המושג «מילה מנחה» והדגימו אותו משמואל ב י״ד.</a:t>
            </a:r>
          </a:p>
        </p:txBody>
      </p:sp>
      <p:sp>
        <p:nvSpPr>
          <p:cNvPr id="6" name="TextBox 5"/>
          <p:cNvSpPr txBox="1"/>
          <p:nvPr/>
        </p:nvSpPr>
        <p:spPr>
          <a:xfrm>
            <a:off x="1059815" y="3048000"/>
            <a:ext cx="10072370" cy="3111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 (1/2)</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2707"/>
              </a:lnSpc>
            </a:pPr>
            <a:r>
              <a:rPr sz="1800" b="0" i="0" lang="he-IL">
                <a:solidFill>
                  <a:srgbClr val="2B2117"/>
                </a:solidFill>
                <a:latin typeface="Alef"/>
                <a:cs typeface="Alef"/>
                <a:ea typeface="Alef"/>
              </a:rPr>
              <a:t>שאלה 4</a:t>
            </a:r>
          </a:p>
          <a:p>
            <a:pPr algn="r" rtl="1">
              <a:lnSpc>
                <a:spcPts val="2707"/>
              </a:lnSpc>
            </a:pPr>
            <a:r>
              <a:rPr sz="1800" b="0" i="0" lang="he-IL">
                <a:solidFill>
                  <a:srgbClr val="2B2117"/>
                </a:solidFill>
                <a:latin typeface="Alef"/>
                <a:cs typeface="Alef"/>
                <a:ea typeface="Alef"/>
              </a:rPr>
              <a:t>סעיף א'</a:t>
            </a:r>
          </a:p>
          <a:p>
            <a:pPr algn="r" rtl="1">
              <a:lnSpc>
                <a:spcPts val="2707"/>
              </a:lnSpc>
            </a:pPr>
            <a:r>
              <a:rPr sz="1800" b="0" i="0" lang="he-IL">
                <a:solidFill>
                  <a:srgbClr val="2B2117"/>
                </a:solidFill>
                <a:latin typeface="Alef"/>
                <a:cs typeface="Alef"/>
                <a:ea typeface="Alef"/>
              </a:rPr>
              <a:t>האישה החכמה מתקוע יצרה בדבריה הקבלה בין סיפורה האישי ובין סיפורו של דוד (על התלמיד להביא שתי הוכחות מן הכתוב):</a:t>
            </a:r>
          </a:p>
          <a:p>
            <a:pPr algn="r" rtl="1">
              <a:lnSpc>
                <a:spcPts val="2707"/>
              </a:lnSpc>
            </a:pPr>
            <a:r>
              <a:rPr sz="1800" b="0" i="0" lang="he-IL">
                <a:solidFill>
                  <a:srgbClr val="2B2117"/>
                </a:solidFill>
                <a:latin typeface="Alef"/>
                <a:cs typeface="Alef"/>
                <a:ea typeface="Alef"/>
              </a:rPr>
              <a:t>התקועית מספרת שהיו לה שני בנים שרבו ביניהם והאחד היכה את האחר: "וַתֹּאמֶר... שְׁנֵי בָנִים וַיִּנָּצוּ שְׁנֵיהֶם בַּשָּׂדֶה... וַיַּכּוּ הָאֶחָד אֶת-הָאֶחָד וַיָּמֶת אֹתוֹ". זאת בדומה לדוד ושני בניו, אבשלום בנו של דוד רצח את אמנון אחיו.</a:t>
            </a:r>
          </a:p>
          <a:p>
            <a:pPr algn="r" rtl="1">
              <a:lnSpc>
                <a:spcPts val="2707"/>
              </a:lnSpc>
            </a:pPr>
            <a:r>
              <a:rPr sz="1800" b="0" i="0" lang="he-IL">
                <a:solidFill>
                  <a:srgbClr val="2B2117"/>
                </a:solidFill>
                <a:latin typeface="Alef"/>
                <a:cs typeface="Alef"/>
                <a:ea typeface="Alef"/>
              </a:rPr>
              <a:t>היא טוענת שמשפחתה דורשת גאולת דם ולהרוג את הרוצח: "וְהִנֵּה קָמָה כָל-הַמִּשְׁפָּחָה עַל-שִׁפְחָתֶךָ וַיֹּאמְרוּ תְּנִי אֶת-מַכֵּה אָחִיו וּנְמִתֵהוּ בְּנֶפֶשׁ אָחִיו אֲשֶׁר הָרָג". זאת בדומה לדוד המשוכנע שצריך להעניש את אבשלום על רצח אמנון.</a:t>
            </a:r>
          </a:p>
          <a:p>
            <a:pPr algn="r" rtl="1">
              <a:lnSpc>
                <a:spcPts val="2707"/>
              </a:lnSpc>
            </a:pPr>
            <a:r>
              <a:rPr sz="1800" b="0" i="0" lang="he-IL">
                <a:solidFill>
                  <a:srgbClr val="2B2117"/>
                </a:solidFill>
                <a:latin typeface="Alef"/>
                <a:cs typeface="Alef"/>
                <a:ea typeface="Alef"/>
              </a:rPr>
              <a:t>מטרת האישה בהקבלה הזאת, הייתה לגרום לדוד לשפוט את המקרה שלה בצורה אובייקטיבית, כדי שיוכל להשליך זאת גם עצמו. משל שיפוטי, לגרום לו להכריע בעניינו, מבלי שידע שמדובר בכך.</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482600"/>
            <a:ext cx="10988040" cy="304800"/>
          </a:xfrm>
          <a:prstGeom prst="rect">
            <a:avLst/>
          </a:prstGeom>
          <a:noFill/>
        </p:spPr>
        <p:txBody>
          <a:bodyPr wrap="square" lIns="0" rIns="0" tIns="0" bIns="0" anchor="t"/>
          <a:lstStyle/>
          <a:p>
            <a:pPr algn="ctr" rtl="1">
              <a:lnSpc>
                <a:spcPts val="2400"/>
              </a:lnSpc>
            </a:pPr>
            <a:r>
              <a:rPr sz="1700" b="0" i="0" lang="he-IL">
                <a:solidFill>
                  <a:srgbClr val="B5523B"/>
                </a:solidFill>
                <a:latin typeface="Suez One"/>
                <a:cs typeface="Suez One"/>
                <a:ea typeface="Suez One"/>
              </a:rPr>
              <a:t>תשובות</a:t>
            </a:r>
          </a:p>
        </p:txBody>
      </p:sp>
      <p:sp>
        <p:nvSpPr>
          <p:cNvPr id="4" name="TextBox 3"/>
          <p:cNvSpPr txBox="1"/>
          <p:nvPr/>
        </p:nvSpPr>
        <p:spPr>
          <a:xfrm>
            <a:off x="601980" y="787400"/>
            <a:ext cx="10988040" cy="762000"/>
          </a:xfrm>
          <a:prstGeom prst="rect">
            <a:avLst/>
          </a:prstGeom>
          <a:noFill/>
        </p:spPr>
        <p:txBody>
          <a:bodyPr wrap="square" lIns="0" rIns="0" tIns="0" bIns="0" anchor="t"/>
          <a:lstStyle/>
          <a:p>
            <a:pPr algn="ctr" rtl="1">
              <a:lnSpc>
                <a:spcPts val="6000"/>
              </a:lnSpc>
            </a:pPr>
            <a:r>
              <a:rPr sz="4500" b="0" i="0" lang="he-IL">
                <a:solidFill>
                  <a:srgbClr val="3A2C1C"/>
                </a:solidFill>
                <a:latin typeface="Suez One"/>
                <a:cs typeface="Suez One"/>
                <a:ea typeface="Suez One"/>
              </a:rPr>
              <a:t>מחוון – שאלת הבגרות (2/2)</a:t>
            </a:r>
          </a:p>
        </p:txBody>
      </p:sp>
      <p:sp>
        <p:nvSpPr>
          <p:cNvPr id="5" name="TextBox 4"/>
          <p:cNvSpPr txBox="1"/>
          <p:nvPr/>
        </p:nvSpPr>
        <p:spPr>
          <a:xfrm>
            <a:off x="1059815" y="1968500"/>
            <a:ext cx="10072370" cy="4000500"/>
          </a:xfrm>
          <a:prstGeom prst="rect">
            <a:avLst/>
          </a:prstGeom>
          <a:noFill/>
        </p:spPr>
        <p:txBody>
          <a:bodyPr wrap="square" lIns="0" rIns="0" tIns="0" bIns="0" anchor="t"/>
          <a:lstStyle/>
          <a:p>
            <a:pPr algn="r" rtl="1">
              <a:lnSpc>
                <a:spcPts val="2850"/>
              </a:lnSpc>
            </a:pPr>
            <a:r>
              <a:rPr sz="1900" b="0" i="0" lang="he-IL">
                <a:solidFill>
                  <a:srgbClr val="2B2117"/>
                </a:solidFill>
                <a:latin typeface="Alef"/>
                <a:cs typeface="Alef"/>
                <a:ea typeface="Alef"/>
              </a:rPr>
              <a:t>פסיכומטרי, בגרות, GMAT | 9635 | WWW.GEVA.CO.IL</a:t>
            </a:r>
          </a:p>
          <a:p>
            <a:pPr algn="r" rtl="1">
              <a:lnSpc>
                <a:spcPts val="2850"/>
              </a:lnSpc>
            </a:pPr>
            <a:r>
              <a:rPr sz="1900" b="0" i="0" lang="he-IL">
                <a:solidFill>
                  <a:srgbClr val="2B2117"/>
                </a:solidFill>
                <a:latin typeface="Alef"/>
                <a:cs typeface="Alef"/>
                <a:ea typeface="Alef"/>
              </a:rPr>
              <a:t>יואל גבע</a:t>
            </a:r>
          </a:p>
          <a:p>
            <a:pPr algn="r" rtl="1">
              <a:lnSpc>
                <a:spcPts val="2850"/>
              </a:lnSpc>
            </a:pPr>
            <a:r>
              <a:rPr sz="1900" b="0" i="0" lang="he-IL">
                <a:solidFill>
                  <a:srgbClr val="2B2117"/>
                </a:solidFill>
                <a:latin typeface="Alef"/>
                <a:cs typeface="Alef"/>
                <a:ea typeface="Alef"/>
              </a:rPr>
              <a:t>לא מתפשרים.</a:t>
            </a:r>
          </a:p>
          <a:p>
            <a:pPr algn="r" rtl="1">
              <a:lnSpc>
                <a:spcPts val="2850"/>
              </a:lnSpc>
            </a:pPr>
            <a:r>
              <a:rPr sz="1900" b="0" i="0" lang="he-IL">
                <a:solidFill>
                  <a:srgbClr val="2B2117"/>
                </a:solidFill>
                <a:latin typeface="Alef"/>
                <a:cs typeface="Alef"/>
                <a:ea typeface="Alef"/>
              </a:rPr>
              <a:t>או:</a:t>
            </a:r>
          </a:p>
          <a:p>
            <a:pPr algn="r" rtl="1">
              <a:lnSpc>
                <a:spcPts val="2850"/>
              </a:lnSpc>
            </a:pPr>
            <a:r>
              <a:rPr sz="1900" b="0" i="0" lang="he-IL">
                <a:solidFill>
                  <a:srgbClr val="2B2117"/>
                </a:solidFill>
                <a:latin typeface="Alef"/>
                <a:cs typeface="Alef"/>
                <a:ea typeface="Alef"/>
              </a:rPr>
              <a:t>"וְלָמָּה חָשַׁבְתָּה כָּזֹאת עַל-עַם אֱלֹהִים" – התקועית מקבילה בין סיפורה האישי, שבו משפחתה מבקשת גאולת דם ולהרוג את הרוצח, לבין סיפורו של דוד המשוכנע שהעם ביקש גאולת דם, ולהעניש את אבשלום במוות.</a:t>
            </a:r>
          </a:p>
          <a:p>
            <a:pPr algn="r" rtl="1">
              <a:lnSpc>
                <a:spcPts val="2850"/>
              </a:lnSpc>
            </a:pPr>
            <a:r>
              <a:rPr sz="1900" b="0" i="0" lang="he-IL">
                <a:solidFill>
                  <a:srgbClr val="2B2117"/>
                </a:solidFill>
                <a:latin typeface="Alef"/>
                <a:cs typeface="Alef"/>
                <a:ea typeface="Alef"/>
              </a:rPr>
              <a:t>"וּמְדַבֵּר הַמֶּלֶךְ הַדָּבָר הַזֶּה כְּאָשֵׁם לְבִלְתִּי הָשִׁיב הַמֶּלֶךְ אֶת-נִדְּחוֹ" – התקועית מקבילה בין פסק הדין שנתן דוד לבני בנה, לפסק הדין שנתן דוד לבנו אבשלום. לטענתה דוד נוהג בצורה לא הוגנת ולא שוויונית.</a:t>
            </a:r>
          </a:p>
          <a:p>
            <a:pPr algn="r" rtl="1">
              <a:lnSpc>
                <a:spcPts val="2850"/>
              </a:lnSpc>
            </a:pPr>
            <a:r>
              <a:rPr sz="1900" b="0" i="0" lang="he-IL">
                <a:solidFill>
                  <a:srgbClr val="2B2117"/>
                </a:solidFill>
                <a:latin typeface="Alef"/>
                <a:cs typeface="Alef"/>
                <a:ea typeface="Alef"/>
              </a:rPr>
              <a:t>מטרתה להראות לדוד שהגלייתו של אבשלום אינה נחוצה, כי העם אינו מעוניין להענישו במוות ושניתן לנהוג באבשלום בצורה אחרת (כפי שנהג בבנה).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2B2117"/>
                </a:solidFill>
                <a:latin typeface="Alef"/>
                <a:cs typeface="Alef"/>
                <a:ea typeface="Alef"/>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אשת תקוע ושיבת אבשלום – שאלון 1262</dc:title>
  <dc:subject/>
  <dc:creator/>
  <cp:keywords/>
  <dc:description/>
  <cp:lastModifiedBy/>
  <cp:revision>1</cp:revision>
  <dcterms:created xsi:type="dcterms:W3CDTF">2013-01-27T09:14:16Z</dcterms:created>
  <dcterms:modified xsi:type="dcterms:W3CDTF">2013-01-27T09:15:58Z</dcterms:modified>
  <cp:category/>
</cp:coreProperties>
</file>