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שמואל ב ט״ו</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מרד אבשלום</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«מרד אבשלום» (שמואל ב ט״ו)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«שמואל ב»</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רד"ק</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אבשלום</a:t>
            </a:r>
          </a:p>
        </p:txBody>
      </p:sp>
      <p:sp>
        <p:nvSpPr>
          <p:cNvPr id="6" name="TextBox 5"/>
          <p:cNvSpPr txBox="1"/>
          <p:nvPr/>
        </p:nvSpPr>
        <p:spPr>
          <a:xfrm>
            <a:off x="6780339" y="2501900"/>
            <a:ext cx="4460621" cy="1030882"/>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אבשלום גונב את לב אנשי ישראל ועושה לו רכב וחמישים איש.</a:t>
            </a:r>
          </a:p>
        </p:txBody>
      </p:sp>
      <p:sp>
        <p:nvSpPr>
          <p:cNvPr id="7" name="TextBox 6"/>
          <p:cNvSpPr txBox="1"/>
          <p:nvPr/>
        </p:nvSpPr>
        <p:spPr>
          <a:xfrm>
            <a:off x="17130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דוד</a:t>
            </a:r>
          </a:p>
        </p:txBody>
      </p:sp>
      <p:sp>
        <p:nvSpPr>
          <p:cNvPr id="8" name="TextBox 7"/>
          <p:cNvSpPr txBox="1"/>
          <p:nvPr/>
        </p:nvSpPr>
        <p:spPr>
          <a:xfrm>
            <a:off x="1713039" y="2501900"/>
            <a:ext cx="4460621" cy="1030882"/>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דוד אומר לעבדיו ״קומו ונברחה כי לא תהיה לנו פליטה מפני אבשלום״.</a:t>
            </a:r>
          </a:p>
        </p:txBody>
      </p:sp>
      <p:sp>
        <p:nvSpPr>
          <p:cNvPr id="9" name="TextBox 8"/>
          <p:cNvSpPr txBox="1"/>
          <p:nvPr/>
        </p:nvSpPr>
        <p:spPr>
          <a:xfrm>
            <a:off x="6780339" y="4180482"/>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צדוק</a:t>
            </a:r>
          </a:p>
        </p:txBody>
      </p:sp>
      <p:sp>
        <p:nvSpPr>
          <p:cNvPr id="10" name="TextBox 9"/>
          <p:cNvSpPr txBox="1"/>
          <p:nvPr/>
        </p:nvSpPr>
        <p:spPr>
          <a:xfrm>
            <a:off x="6780339" y="4739282"/>
            <a:ext cx="4460621" cy="1356717"/>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אתי הגתי, צדוק ואביתר ואחיתפל: מי עם דוד ומי עם אבשלום.</a:t>
            </a:r>
          </a:p>
        </p:txBody>
      </p:sp>
      <p:sp>
        <p:nvSpPr>
          <p:cNvPr id="11" name="TextBox 10"/>
          <p:cNvSpPr txBox="1"/>
          <p:nvPr/>
        </p:nvSpPr>
        <p:spPr>
          <a:xfrm>
            <a:off x="1713039" y="4180482"/>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חושי</a:t>
            </a:r>
          </a:p>
        </p:txBody>
      </p:sp>
      <p:sp>
        <p:nvSpPr>
          <p:cNvPr id="12" name="TextBox 11"/>
          <p:cNvSpPr txBox="1"/>
          <p:nvPr/>
        </p:nvSpPr>
        <p:spPr>
          <a:xfrm>
            <a:off x="1713039" y="4739282"/>
            <a:ext cx="4460621" cy="1356717"/>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חושי ייעשה לחבר אבשלום, והוא ישדר דרך הכוהנים צדוק ואביתר ובניהם יהונתן ואחימעץ.</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אבשלום גונב את לב אנשי ישראל ועושה לו רכב וחמישים איש.</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אבשלום מלך בחברון, ודוד בורח מירושלים.</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אתי הגתי, צדוק ואביתר ואחיתפל: מי עם דוד ומי עם אבשלום.</a:t>
            </a:r>
          </a:p>
        </p:txBody>
      </p:sp>
      <p:sp>
        <p:nvSpPr>
          <p:cNvPr id="11" name="TextBox 10"/>
          <p:cNvSpPr txBox="1"/>
          <p:nvPr/>
        </p:nvSpPr>
        <p:spPr>
          <a:xfrm>
            <a:off x="241458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165933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דוד מעלה את הר הזיתים בוכה ושולח את חושי הארכי להפר את עצת אחיתפל.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ב ט"ו, ג'</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אֵלָיו אַבְשָׁלוֹם </a:t>
            </a:r>
            <a:r>
              <a:rPr sz="4100" b="0" i="0" lang="he-IL">
                <a:solidFill>
                  <a:srgbClr val="FFFFFF"/>
                </a:solidFill>
                <a:latin typeface="Frank Ruhl Libre"/>
                <a:cs typeface="Frank Ruhl Libre"/>
                <a:ea typeface="Frank Ruhl Libre"/>
              </a:rPr>
              <a:t>רְאֵה דְבָרֶיךָ טוֹבִים וּנְכֹחִים וְשֹׁמֵעַ אֵין־לְךָ</a:t>
            </a:r>
            <a:r>
              <a:rPr sz="4100" b="0" i="0" lang="he-IL">
                <a:solidFill>
                  <a:srgbClr val="111111"/>
                </a:solidFill>
                <a:latin typeface="Frank Ruhl Libre"/>
                <a:cs typeface="Frank Ruhl Libre"/>
                <a:ea typeface="Frank Ruhl Libre"/>
              </a:rPr>
              <a:t> מֵאֵת הַמֶּלֶךְ</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אבשלום עושה לו מרכבה וסוסים וחמישים איש רצים לפניו.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ב ט"ו, ט"ו</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וַיֹּאמְרוּ עַבְדֵי־הַמֶּלֶךְ אֶל־הַמֶּלֶךְ כְּכֹל</a:t>
            </a:r>
            <a:r>
              <a:rPr sz="4100" b="0" i="0" lang="he-IL">
                <a:solidFill>
                  <a:srgbClr val="111111"/>
                </a:solidFill>
                <a:latin typeface="Frank Ruhl Libre"/>
                <a:cs typeface="Frank Ruhl Libre"/>
                <a:ea typeface="Frank Ruhl Libre"/>
              </a:rPr>
              <a:t> אֲשֶׁר־יִבְחַר אֲדֹנִי הַמֶּלֶךְ הִנֵּה עֲבָדֶיךָ</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מגיעה הודעה לדוד ״היה לב איש ישראל אחרי אבשלום״.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ב ט"ו, כ"ה</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וַיֹּאמֶר הַמֶּלֶךְ לְצָדוֹק הָשֵׁב</a:t>
            </a:r>
            <a:r>
              <a:rPr sz="4100" b="0" i="0" lang="he-IL">
                <a:solidFill>
                  <a:srgbClr val="111111"/>
                </a:solidFill>
                <a:latin typeface="Frank Ruhl Libre"/>
                <a:cs typeface="Frank Ruhl Libre"/>
                <a:ea typeface="Frank Ruhl Libre"/>
              </a:rPr>
              <a:t> אֶת־אֲרוֹן הָאֱלֹהִים הָעִיר אִם־אֶמְצָא חֵן בְּעֵינֵי ה' וֶהֱשִׁבַנִי וְהִרְאַנִי אֹתוֹ וְאֶת־נָוֵהוּ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דוד עולה בהר הזיתים, ״בוכה ראש לו חפוי והוא הלך יחף״.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שמואל ב ט"ו, ד'</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אַבְשָׁלוֹם מִי־יְשִׂמֵנִי </a:t>
            </a:r>
            <a:r>
              <a:rPr sz="4100" b="0" i="0" lang="he-IL">
                <a:solidFill>
                  <a:srgbClr val="FFFFFF"/>
                </a:solidFill>
                <a:latin typeface="Frank Ruhl Libre"/>
                <a:cs typeface="Frank Ruhl Libre"/>
                <a:ea typeface="Frank Ruhl Libre"/>
              </a:rPr>
              <a:t>שֹׁפֵט בָּאָרֶץ וְעָלַי יָבוֹא כָּל</a:t>
            </a:r>
            <a:r>
              <a:rPr sz="4100" b="0" i="0" lang="he-IL">
                <a:solidFill>
                  <a:srgbClr val="111111"/>
                </a:solidFill>
                <a:latin typeface="Frank Ruhl Libre"/>
                <a:cs typeface="Frank Ruhl Libre"/>
                <a:ea typeface="Frank Ruhl Libre"/>
              </a:rPr>
              <a:t>־אִישׁ אֲשֶׁר־יִהְיֶה־לּוֹ־רִיב וּמִשְׁפָּט וְהִצְדַּקְתִּיו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הוא אומר ״מי ישימני שפט בארץ ועלי יבוא כל איש אשר יהיה לו ריב ומשפט והצדקתיו״.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ונכוחים</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צודקים שראוי להתוכח בהם, כמו (משלי כד כו): משיב דברים נכוחים.</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ועלי</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כמו ואלי.</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4035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קורבנות</a:t>
            </a:r>
          </a:p>
        </p:txBody>
      </p:sp>
      <p:sp>
        <p:nvSpPr>
          <p:cNvPr id="12" name="TextBox 11"/>
          <p:cNvSpPr txBox="1"/>
          <p:nvPr/>
        </p:nvSpPr>
        <p:spPr>
          <a:xfrm>
            <a:off x="84035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מתנה מן החי או מן הצומח שמביא אדם למקדש לכבוד האל.</a:t>
            </a:r>
          </a:p>
        </p:txBody>
      </p:sp>
      <p:sp>
        <p:nvSpPr>
          <p:cNvPr id="13" name="TextBox 12"/>
          <p:cNvSpPr txBox="1"/>
          <p:nvPr/>
        </p:nvSpPr>
        <p:spPr>
          <a:xfrm>
            <a:off x="50380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מספר טיפולוגי</a:t>
            </a:r>
          </a:p>
        </p:txBody>
      </p:sp>
      <p:sp>
        <p:nvSpPr>
          <p:cNvPr id="14" name="TextBox 13"/>
          <p:cNvSpPr txBox="1"/>
          <p:nvPr/>
        </p:nvSpPr>
        <p:spPr>
          <a:xfrm>
            <a:off x="50380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מספרים מסוימים חוזרים במקרא הרבה יותר ממספרים אחרים.</a:t>
            </a:r>
          </a:p>
        </p:txBody>
      </p:sp>
      <p:sp>
        <p:nvSpPr>
          <p:cNvPr id="15" name="TextBox 14"/>
          <p:cNvSpPr txBox="1"/>
          <p:nvPr/>
        </p:nvSpPr>
        <p:spPr>
          <a:xfrm>
            <a:off x="1672589"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ברית</a:t>
            </a:r>
          </a:p>
        </p:txBody>
      </p:sp>
      <p:sp>
        <p:nvSpPr>
          <p:cNvPr id="16" name="TextBox 15"/>
          <p:cNvSpPr txBox="1"/>
          <p:nvPr/>
        </p:nvSpPr>
        <p:spPr>
          <a:xfrm>
            <a:off x="1672589"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הסכם בין שני צדדים שווים במעמדם או שאינם שווים, המתחייבים זה לזה או שרק צד אחד מתחייב.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רד"ק</a:t>
            </a:r>
          </a:p>
        </p:txBody>
      </p:sp>
      <p:sp>
        <p:nvSpPr>
          <p:cNvPr id="5" name="TextBox 4"/>
          <p:cNvSpPr txBox="1"/>
          <p:nvPr/>
        </p:nvSpPr>
        <p:spPr>
          <a:xfrm>
            <a:off x="1833245" y="1997868"/>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רד"ק על שמואל ב ט"ו, כ"ה</a:t>
            </a:r>
          </a:p>
        </p:txBody>
      </p:sp>
      <p:sp>
        <p:nvSpPr>
          <p:cNvPr id="6" name="TextBox 5"/>
          <p:cNvSpPr txBox="1"/>
          <p:nvPr/>
        </p:nvSpPr>
        <p:spPr>
          <a:xfrm>
            <a:off x="1833245" y="2429668"/>
            <a:ext cx="9287510" cy="1985962"/>
          </a:xfrm>
          <a:prstGeom prst="rect">
            <a:avLst/>
          </a:prstGeom>
          <a:noFill/>
        </p:spPr>
        <p:txBody>
          <a:bodyPr wrap="square" lIns="0" rIns="0" tIns="0" bIns="0" anchor="t"/>
          <a:lstStyle/>
          <a:p>
            <a:pPr algn="r" rtl="1">
              <a:lnSpc>
                <a:spcPts val="3909"/>
              </a:lnSpc>
            </a:pPr>
            <a:r>
              <a:rPr sz="2450" b="1" i="0" lang="he-IL">
                <a:solidFill>
                  <a:srgbClr val="0047FF"/>
                </a:solidFill>
                <a:latin typeface="Noto Serif Hebrew"/>
                <a:cs typeface="Noto Serif Hebrew"/>
                <a:ea typeface="Noto Serif Hebrew"/>
              </a:rPr>
              <a:t>והראני אותו ואת נוהו</a:t>
            </a:r>
            <a:r>
              <a:rPr sz="2450" b="0" i="0" lang="he-IL">
                <a:solidFill>
                  <a:srgbClr val="111111"/>
                </a:solidFill>
                <a:latin typeface="Noto Serif Hebrew"/>
                <a:cs typeface="Noto Serif Hebrew"/>
                <a:ea typeface="Noto Serif Hebrew"/>
              </a:rPr>
              <a:t>. הבית שהיה שם הארון ופירו' אותו שישיבני לאהבתו ויחפוץ בי כי עתה בלקחו עונש עונו היה מרוחק ממנו כאדם שמעלים עיניו משונאו ואינו רואהו וי"ת ויחזינני קדמוהי ואפלח קדמוהי בבית מקדשיה:</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רד"ק על «והראני אותו ואת נוהו»?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א׳–י״ב («אבשלום גונב לבבות»).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י״ג–כ״ג («דוד בורח»).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כ״ד–ל״ז («הר הזיתים»).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מה לדעתכם המסר המרכזי של שמואל ב ט״ו?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מרד אבשלום</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אבשלום גונב לבבות</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דוד בורח</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הר הזיתים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תשפ"ה (שאלון 1361))</a:t>
            </a:r>
          </a:p>
          <a:p>
            <a:pPr algn="r" rtl="1">
              <a:lnSpc>
                <a:spcPts val="3000"/>
              </a:lnSpc>
            </a:pPr>
            <a:r>
              <a:rPr sz="2000" b="0" i="0" lang="he-IL">
                <a:solidFill>
                  <a:srgbClr val="111111"/>
                </a:solidFill>
                <a:latin typeface="IBM Plex Sans Hebrew"/>
                <a:cs typeface="IBM Plex Sans Hebrew"/>
                <a:ea typeface="IBM Plex Sans Hebrew"/>
              </a:rPr>
              <a:t>3. קראו שמואל ב, פרק ט"ו, פסוקים א'–ו' ופסוקים כ"ד–ל"ז.</a:t>
            </a:r>
          </a:p>
          <a:p>
            <a:pPr algn="r" rtl="1">
              <a:lnSpc>
                <a:spcPts val="3000"/>
              </a:lnSpc>
            </a:pPr>
            <a:r>
              <a:rPr sz="2000" b="0" i="0" lang="he-IL">
                <a:solidFill>
                  <a:srgbClr val="111111"/>
                </a:solidFill>
                <a:latin typeface="IBM Plex Sans Hebrew"/>
                <a:cs typeface="IBM Plex Sans Hebrew"/>
                <a:ea typeface="IBM Plex Sans Hebrew"/>
              </a:rPr>
              <a:t>א. קראו פסוקים א'–ו' ואת הציטוט שלפניכם מן התלמוד הבבלי.</a:t>
            </a:r>
          </a:p>
          <a:p>
            <a:pPr algn="r" rtl="1">
              <a:lnSpc>
                <a:spcPts val="3000"/>
              </a:lnSpc>
            </a:pPr>
            <a:r>
              <a:rPr sz="2000" b="0" i="0" lang="he-IL">
                <a:solidFill>
                  <a:srgbClr val="111111"/>
                </a:solidFill>
                <a:latin typeface="IBM Plex Sans Hebrew"/>
                <a:cs typeface="IBM Plex Sans Hebrew"/>
                <a:ea typeface="IBM Plex Sans Hebrew"/>
              </a:rPr>
              <a:t>"כל הפוסל... במומו פוסל" (תלמוד בבלי, קידושין ע, ע"א).</a:t>
            </a:r>
          </a:p>
          <a:p>
            <a:pPr algn="r" rtl="1">
              <a:lnSpc>
                <a:spcPts val="3000"/>
              </a:lnSpc>
            </a:pPr>
            <a:r>
              <a:rPr sz="2000" b="0" i="0" lang="he-IL">
                <a:solidFill>
                  <a:srgbClr val="111111"/>
                </a:solidFill>
                <a:latin typeface="IBM Plex Sans Hebrew"/>
                <a:cs typeface="IBM Plex Sans Hebrew"/>
                <a:ea typeface="IBM Plex Sans Hebrew"/>
              </a:rPr>
              <a:t>הרעיון המובע בציטוט הוא שאדם שמוצא פגמים באחרים, למעשה משקף את הפגמים שלו עצמו.</a:t>
            </a:r>
          </a:p>
          <a:p>
            <a:pPr algn="r" rtl="1">
              <a:lnSpc>
                <a:spcPts val="3000"/>
              </a:lnSpc>
            </a:pPr>
            <a:r>
              <a:rPr sz="2000" b="0" i="0" lang="he-IL">
                <a:solidFill>
                  <a:srgbClr val="111111"/>
                </a:solidFill>
                <a:latin typeface="IBM Plex Sans Hebrew"/>
                <a:cs typeface="IBM Plex Sans Hebrew"/>
                <a:ea typeface="IBM Plex Sans Hebrew"/>
              </a:rPr>
              <a:t>הסבירו כיצד הרעיון המובע בציטוט בא לידי ביטוי בהתנהגותו ובדבריו של אבשלום. (12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א׳–י״ב («אבשלום גונב לבבות»).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אבשלום עושה לו מרכבה וסוסים וחמישים איש רצים לפניו. הוא עומד על יד דרך השער, ולכל איש עם ריב שבא למשפט הוא קורא ושואל מאיזו עיר הוא, ומשבח את טענתו: ״ראה דבריך טובים ונכחים ושמע אין לך מאת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י״ג–כ״ג («דוד בורח»).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מגיעה הודעה לדוד ״היה לב איש ישראל אחרי אבשלום״. דוד אומר לעבדיו ״קומו ונברחה כי לא תהיה לנו פליטה מפני אבשלום״. הוא יוצא מירושלים עם בני ביתו, ומשאיר עשר פילגשים לשמור על הבית.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כ״ד–ל״ז («הר הזיתים»).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דוד עולה בהר הזיתים, ״בוכה ראש לו חפוי והוא הלך יחף״. כל העם איתו מכסים ראשם ובוכים. הוא שומע שאחיתופל בין המורדים, ומתפלל הסכל נא את עצת אחיתפל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שאלה 3</a:t>
            </a:r>
          </a:p>
          <a:p>
            <a:pPr algn="r" rtl="1">
              <a:lnSpc>
                <a:spcPts val="2850"/>
              </a:lnSpc>
            </a:pPr>
            <a:r>
              <a:rPr sz="1900" b="0" i="0" lang="he-IL">
                <a:solidFill>
                  <a:srgbClr val="111111"/>
                </a:solidFill>
                <a:latin typeface="IBM Plex Sans Hebrew"/>
                <a:cs typeface="IBM Plex Sans Hebrew"/>
                <a:ea typeface="IBM Plex Sans Hebrew"/>
              </a:rPr>
              <a:t>סעיף א'</a:t>
            </a:r>
          </a:p>
          <a:p>
            <a:pPr algn="r" rtl="1">
              <a:lnSpc>
                <a:spcPts val="2850"/>
              </a:lnSpc>
            </a:pPr>
            <a:r>
              <a:rPr sz="1900" b="0" i="0" lang="he-IL">
                <a:solidFill>
                  <a:srgbClr val="111111"/>
                </a:solidFill>
                <a:latin typeface="IBM Plex Sans Hebrew"/>
                <a:cs typeface="IBM Plex Sans Hebrew"/>
                <a:ea typeface="IBM Plex Sans Hebrew"/>
              </a:rPr>
              <a:t>"כל הפוסל במומו פוסל" - הרעיון המובע בציטוט בא לידי ביטוי בהתנהגותו ובדבריו של אבשלום:</a:t>
            </a:r>
          </a:p>
          <a:p>
            <a:pPr algn="r" rtl="1">
              <a:lnSpc>
                <a:spcPts val="2850"/>
              </a:lnSpc>
            </a:pPr>
            <a:r>
              <a:rPr sz="1900" b="0" i="0" lang="he-IL">
                <a:solidFill>
                  <a:srgbClr val="111111"/>
                </a:solidFill>
                <a:latin typeface="IBM Plex Sans Hebrew"/>
                <a:cs typeface="IBM Plex Sans Hebrew"/>
                <a:ea typeface="IBM Plex Sans Hebrew"/>
              </a:rPr>
              <a:t>אבשלום היה עומד בשער העיר ומעכב כל אדם הבא למשפט לפני המלך דוד, בטענה שהמלך לא יקשיב לדבריו ולא ינהג בו בצדק. אך אם הוא ימונה לשופט (מלך), הרי שהוא יצדיק את כל הבא לפניו במשפט. אבשלום מוצא פגמים בדרך ניהולו של דוד את המשפט, אך למעשה הוא משקף את הפגמים שלו עצמו. אבשלום יהיה מוכן להצדיק במשפט, כל מי שיבחר בו. אין לו בעיה לנהוג בחוסר צדק ובעיוות הדין למען האינטרסים שלו. אבשלום מתנהג כ"גנב", הוא 'גונב' את לב העם בהפגנת חיבה, בנשיקות לבאים אל המלך, כדי לגרום להם לתמוך בו.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מרד אבשלום – שאלון 1262</dc:title>
  <dc:subject/>
  <dc:creator/>
  <cp:keywords/>
  <dc:description/>
  <cp:lastModifiedBy/>
  <cp:revision>1</cp:revision>
  <dcterms:created xsi:type="dcterms:W3CDTF">2013-01-27T09:14:16Z</dcterms:created>
  <dcterms:modified xsi:type="dcterms:W3CDTF">2013-01-27T09:15:58Z</dcterms:modified>
  <cp:category/>
</cp:coreProperties>
</file>