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06012" y="1270000"/>
            <a:ext cx="1423987"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שמואל ב כ׳</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מרד שבע בן בכרי</a:t>
            </a:r>
          </a:p>
        </p:txBody>
      </p:sp>
      <p:sp>
        <p:nvSpPr>
          <p:cNvPr id="5" name="TextBox 4"/>
          <p:cNvSpPr txBox="1"/>
          <p:nvPr/>
        </p:nvSpPr>
        <p:spPr>
          <a:xfrm>
            <a:off x="8933126" y="4533900"/>
            <a:ext cx="2482221"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1262 · שמואל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«מרד שבע בן בכרי» (שמואל ב כ׳)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«שמואל ב»</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6413264" y="1904392"/>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יואב</a:t>
            </a:r>
          </a:p>
        </p:txBody>
      </p:sp>
      <p:sp>
        <p:nvSpPr>
          <p:cNvPr id="6" name="TextBox 5"/>
          <p:cNvSpPr txBox="1"/>
          <p:nvPr/>
        </p:nvSpPr>
        <p:spPr>
          <a:xfrm>
            <a:off x="6420889" y="2463138"/>
            <a:ext cx="4806324" cy="1395987"/>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יואב מצר על אבל בית מעכה; אשה חכמה משכנעת את העיר להשליך את ראש שבע.</a:t>
            </a:r>
          </a:p>
        </p:txBody>
      </p:sp>
      <p:sp>
        <p:nvSpPr>
          <p:cNvPr id="7" name="TextBox 6"/>
          <p:cNvSpPr txBox="1"/>
          <p:nvPr/>
        </p:nvSpPr>
        <p:spPr>
          <a:xfrm>
            <a:off x="984615" y="1904392"/>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דוד</a:t>
            </a:r>
          </a:p>
        </p:txBody>
      </p:sp>
      <p:sp>
        <p:nvSpPr>
          <p:cNvPr id="8" name="TextBox 7"/>
          <p:cNvSpPr txBox="1"/>
          <p:nvPr/>
        </p:nvSpPr>
        <p:spPr>
          <a:xfrm>
            <a:off x="964787" y="2463138"/>
            <a:ext cx="4806323" cy="1395987"/>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דוד שוב מלך על כל ישראל, ובסוף הפרק מוזכרת רשימת שרי דוד.</a:t>
            </a:r>
          </a:p>
        </p:txBody>
      </p:sp>
      <p:sp>
        <p:nvSpPr>
          <p:cNvPr id="9" name="TextBox 8"/>
          <p:cNvSpPr txBox="1"/>
          <p:nvPr/>
        </p:nvSpPr>
        <p:spPr>
          <a:xfrm>
            <a:off x="6415538" y="446749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עמשא</a:t>
            </a:r>
          </a:p>
        </p:txBody>
      </p:sp>
      <p:sp>
        <p:nvSpPr>
          <p:cNvPr id="10" name="TextBox 9"/>
          <p:cNvSpPr txBox="1"/>
          <p:nvPr/>
        </p:nvSpPr>
        <p:spPr>
          <a:xfrm>
            <a:off x="6423230" y="5026240"/>
            <a:ext cx="4801640" cy="1070382"/>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עמשא מת, וכל העם עוצר, עד שמזיזים את גופתו.</a:t>
            </a:r>
          </a:p>
        </p:txBody>
      </p:sp>
      <p:sp>
        <p:nvSpPr>
          <p:cNvPr id="11" name="TextBox 10"/>
          <p:cNvSpPr txBox="1"/>
          <p:nvPr/>
        </p:nvSpPr>
        <p:spPr>
          <a:xfrm>
            <a:off x="982342" y="446749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שבע בן בכרי</a:t>
            </a:r>
          </a:p>
        </p:txBody>
      </p:sp>
      <p:sp>
        <p:nvSpPr>
          <p:cNvPr id="12" name="TextBox 11"/>
          <p:cNvSpPr txBox="1"/>
          <p:nvPr/>
        </p:nvSpPr>
        <p:spPr>
          <a:xfrm>
            <a:off x="967128" y="5026240"/>
            <a:ext cx="4801640" cy="1070382"/>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שבע בן בכרי מכריז: ״אין לנו חלק בדוד״.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93616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שבע בן בכרי (פסוקים א׳–י״ג)</a:t>
            </a:r>
          </a:p>
        </p:txBody>
      </p:sp>
      <p:sp>
        <p:nvSpPr>
          <p:cNvPr id="7" name="TextBox 6"/>
          <p:cNvSpPr txBox="1"/>
          <p:nvPr/>
        </p:nvSpPr>
        <p:spPr>
          <a:xfrm>
            <a:off x="721518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אבל בית מעכה (פסוקים י״ד–כ״ו)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שמואל ב כ', 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וַיֵּצְאוּ אַחֲרָיו אַנְשֵׁי יוֹאָב</a:t>
            </a:r>
            <a:r>
              <a:rPr sz="4100" b="0" i="0" lang="he-IL">
                <a:solidFill>
                  <a:srgbClr val="111111"/>
                </a:solidFill>
                <a:latin typeface="Frank Ruhl Libre"/>
                <a:cs typeface="Frank Ruhl Libre"/>
                <a:ea typeface="Frank Ruhl Libre"/>
              </a:rPr>
              <a:t> וְהַכְּרֵתִי וְהַפְּלֵתִי וְכָל־הַגִּבֹּרִים וַיֵּצְאוּ מִירוּשָׁלַ͏ִם לִרְדֹּף אַחֲרֵי שֶׁבַע בֶּן־בִּכְרִי</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שבע בן בכרי, איש בליעל, תוקע בשופר ואומר ״אין לנו חלק בדוד ולא נחלה לנו בבן ישי איש לאהליו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שמואל ב כ', ט"ז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וַתִּקְרָא אִשָּׁה חֲכָמָה מִן־הָעִיר</a:t>
            </a:r>
            <a:r>
              <a:rPr sz="4100" b="0" i="0" lang="he-IL">
                <a:solidFill>
                  <a:srgbClr val="111111"/>
                </a:solidFill>
                <a:latin typeface="Frank Ruhl Libre"/>
                <a:cs typeface="Frank Ruhl Libre"/>
                <a:ea typeface="Frank Ruhl Libre"/>
              </a:rPr>
              <a:t> שִׁמְעוּ שִׁמְעוּ אִמְרוּ־נָא אֶל־יוֹאָב קְרַב עַד־הֵנָּה וַאֲדַבְּרָה אֵלֶיךָ</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שבע עובר בכל שבטי ישראל אל אבל בית מעכה, ואנשי יואב צרים על העיר.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שמואל ב כ', א'</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וְשָׁם נִקְרָא אִישׁ בְּלִיַּעַל וּשְׁמוֹ שֶׁבַע בֶּן־בִּכְרִי אִישׁ יְמִינִי וַיִּתְקַע בַּשֹּׁפָר וַיֹּאמֶר </a:t>
            </a:r>
            <a:r>
              <a:rPr sz="4100" b="1" i="0" lang="he-IL">
                <a:solidFill>
                  <a:srgbClr val="111111"/>
                </a:solidFill>
                <a:latin typeface="Frank Ruhl Libre"/>
                <a:cs typeface="Frank Ruhl Libre"/>
                <a:ea typeface="Frank Ruhl Libre"/>
              </a:rPr>
              <a:t>אֵין־לָנוּ חֵלֶק בְּדָוִד וְלֹא נַחֲלָה־לָנוּ</a:t>
            </a:r>
            <a:r>
              <a:rPr sz="4100" b="0" i="0" lang="he-IL">
                <a:solidFill>
                  <a:srgbClr val="111111"/>
                </a:solidFill>
                <a:latin typeface="Frank Ruhl Libre"/>
                <a:cs typeface="Frank Ruhl Libre"/>
                <a:ea typeface="Frank Ruhl Libre"/>
              </a:rPr>
              <a:t> בְּבֶן־יִשַׁי אִישׁ לְאֹהָלָיו יִשְׂרָאֵל</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שבע בן בכרי, איש בליעל, תוקע בשופר ואומר ״אין לנו חלק בדוד ולא נחלה לנו בבן ישי איש לאהליו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4"/>
            <a:ext cx="2026695" cy="36399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שמואל ב כ', ט'</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וַיֹּאמֶר יוֹאָב לַעֲמָשָׂא </a:t>
            </a:r>
            <a:r>
              <a:rPr sz="4100" b="1" i="0" lang="he-IL">
                <a:solidFill>
                  <a:srgbClr val="111111"/>
                </a:solidFill>
                <a:latin typeface="Frank Ruhl Libre"/>
                <a:cs typeface="Frank Ruhl Libre"/>
                <a:ea typeface="Frank Ruhl Libre"/>
              </a:rPr>
              <a:t>הֲשָׁלוֹם אַתָּה אָחִי</a:t>
            </a:r>
            <a:r>
              <a:rPr sz="4100" b="0" i="0" lang="he-IL">
                <a:solidFill>
                  <a:srgbClr val="111111"/>
                </a:solidFill>
                <a:latin typeface="Frank Ruhl Libre"/>
                <a:cs typeface="Frank Ruhl Libre"/>
                <a:ea typeface="Frank Ruhl Libre"/>
              </a:rPr>
              <a:t> וַתֹּחֶז יַד־יְמִין יוֹאָב בִּזְקַן עֲמָשָׂא לִנְשָׁק־לוֹ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כשיואב פוגש את עמשא בגבעון, הוא אומר ״השלום אתה אחי״ ותופס בזקנו כדי לנשק, ובחרב שבידו הוא דוקר אותו בבטן.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והכרתי והפלתי</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תרגם יונתן: קשתיא וקלעיא.</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נקרא</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מלשון מקרה.</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בליעל</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בלי עול שמים, רוצה לומר רשע.</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נחלה</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הוא חלק, וכפל הדבר במלות שונות.</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ותוחז</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מלשון אחוזה.</a:t>
            </a:r>
          </a:p>
        </p:txBody>
      </p:sp>
      <p:sp>
        <p:nvSpPr>
          <p:cNvPr id="15" name="TextBox 14"/>
          <p:cNvSpPr txBox="1"/>
          <p:nvPr/>
        </p:nvSpPr>
        <p:spPr>
          <a:xfrm>
            <a:off x="946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6" name="TextBox 15"/>
          <p:cNvSpPr txBox="1"/>
          <p:nvPr/>
        </p:nvSpPr>
        <p:spPr>
          <a:xfrm>
            <a:off x="926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שמואל ב כ', א'</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וְשָׁם נִקְרָא</a:t>
            </a:r>
            <a:r>
              <a:rPr sz="3000" b="0" i="0" lang="he-IL">
                <a:solidFill>
                  <a:srgbClr val="111111"/>
                </a:solidFill>
                <a:latin typeface="Noto Serif Hebrew"/>
                <a:cs typeface="Noto Serif Hebrew"/>
                <a:ea typeface="Noto Serif Hebrew"/>
              </a:rPr>
              <a:t>. נִזְדַּמֵּן, לְשׁוֹן ״הִקְדִּישׁ קְרֻאָיו״ (צפניה א:ז); ״וַיִּקְרָא אַבְשָׁלוֹם לְכָל בְּנֵי הַמֶּלֶךְ״ (שמואל ב יג:כג), לְשׁוֹן זִמּוּן:</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«וְשָׁם נִקְרָא»?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רד"ק</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רד"ק על שמואל ב כ', ט"ז</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ותקרא אשה חכמה</a:t>
            </a:r>
            <a:r>
              <a:rPr sz="3000" b="0" i="0" lang="he-IL">
                <a:solidFill>
                  <a:srgbClr val="111111"/>
                </a:solidFill>
                <a:latin typeface="Noto Serif Hebrew"/>
                <a:cs typeface="Noto Serif Hebrew"/>
                <a:ea typeface="Noto Serif Hebrew"/>
              </a:rPr>
              <a:t>. בדרש מי היתה אשה זאת סרח בת אשר אמרה דבר ידברו בראשונה שאול ישאלו באבל וכן התמו כאן תמו דברי תורה כלומר תמו דברי תורה כאן שאין יודעים אותן ...</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א׳–י״ג («שבע בן בכרי»).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י״ד–כ״ו («אבל בית מעכה»).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הסבירו את המושג «מילה מנחה» והדגימו אותו משמואל ב כ׳.</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שמואל ב כ׳?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מרד שבע בן בכרי</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שבע בן בכרי</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אבל בית מעכה</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תשפ"ג (שאלון 1361))</a:t>
            </a:r>
          </a:p>
          <a:p>
            <a:pPr algn="r" rtl="1">
              <a:lnSpc>
                <a:spcPts val="3000"/>
              </a:lnSpc>
            </a:pPr>
            <a:r>
              <a:rPr sz="2000" b="0" i="0" lang="he-IL">
                <a:solidFill>
                  <a:srgbClr val="111111"/>
                </a:solidFill>
                <a:latin typeface="Rubik"/>
                <a:cs typeface="Rubik"/>
                <a:ea typeface="Rubik"/>
              </a:rPr>
              <a:t>5. קראו שמואל ב, פרק כ'.</a:t>
            </a:r>
          </a:p>
          <a:p>
            <a:pPr algn="r" rtl="1">
              <a:lnSpc>
                <a:spcPts val="3000"/>
              </a:lnSpc>
            </a:pPr>
            <a:r>
              <a:rPr sz="2000" b="0" i="0" lang="he-IL">
                <a:solidFill>
                  <a:srgbClr val="111111"/>
                </a:solidFill>
                <a:latin typeface="Rubik"/>
                <a:cs typeface="Rubik"/>
                <a:ea typeface="Rubik"/>
              </a:rPr>
              <a:t>א. קראו פסוקים א'–י'.</a:t>
            </a:r>
          </a:p>
          <a:p>
            <a:pPr algn="r" rtl="1">
              <a:lnSpc>
                <a:spcPts val="3000"/>
              </a:lnSpc>
            </a:pPr>
            <a:r>
              <a:rPr sz="2000" b="0" i="0" lang="he-IL">
                <a:solidFill>
                  <a:srgbClr val="111111"/>
                </a:solidFill>
                <a:latin typeface="Rubik"/>
                <a:cs typeface="Rubik"/>
                <a:ea typeface="Rubik"/>
              </a:rPr>
              <a:t>(1) בפסוק ו' דוד אומר: "עַתָּה יֵרַע לָנוּ שֶׁבַע בֶּן-בִּכְרִי מִן-אַבְשָׁלוֹם" (פסוק ו').</a:t>
            </a:r>
          </a:p>
          <a:p>
            <a:pPr algn="r" rtl="1">
              <a:lnSpc>
                <a:spcPts val="3000"/>
              </a:lnSpc>
            </a:pPr>
            <a:r>
              <a:rPr sz="2000" b="0" i="0" lang="he-IL">
                <a:solidFill>
                  <a:srgbClr val="111111"/>
                </a:solidFill>
                <a:latin typeface="Rubik"/>
                <a:cs typeface="Rubik"/>
                <a:ea typeface="Rubik"/>
              </a:rPr>
              <a:t>הסבירו מדוע דוד חושב כי מרד שבע בן בכרי מסוכן יותר למלוכה ממרד אבשלום, וציינו כיצד הוא פועל כדי לדכא את המרד. (7 נקודות)</a:t>
            </a:r>
          </a:p>
          <a:p>
            <a:pPr algn="r" rtl="1">
              <a:lnSpc>
                <a:spcPts val="3000"/>
              </a:lnSpc>
            </a:pPr>
            <a:r>
              <a:rPr sz="2000" b="0" i="0" lang="he-IL">
                <a:solidFill>
                  <a:srgbClr val="111111"/>
                </a:solidFill>
                <a:latin typeface="Rubik"/>
                <a:cs typeface="Rubik"/>
                <a:ea typeface="Rubik"/>
              </a:rPr>
              <a:t>(2) קראו פסוקים ד'–י"ג וגם שמואל ב, פרק י"ט, פסוקים י"ב–ט"ו.</a:t>
            </a:r>
          </a:p>
          <a:p>
            <a:pPr algn="r" rtl="1">
              <a:lnSpc>
                <a:spcPts val="3000"/>
              </a:lnSpc>
            </a:pPr>
            <a:r>
              <a:rPr sz="2000" b="0" i="0" lang="he-IL">
                <a:solidFill>
                  <a:srgbClr val="111111"/>
                </a:solidFill>
                <a:latin typeface="Rubik"/>
                <a:cs typeface="Rubik"/>
                <a:ea typeface="Rubik"/>
              </a:rPr>
              <a:t>יש הטוענים כי יואב התערב בדיכוי המרד בגלל נאמנותו לדוד, ויש הטוענים כי הוא התערב בשל מניעים אישיים.</a:t>
            </a:r>
          </a:p>
          <a:p>
            <a:pPr algn="r" rtl="1">
              <a:lnSpc>
                <a:spcPts val="3000"/>
              </a:lnSpc>
            </a:pPr>
            <a:r>
              <a:rPr sz="2000" b="0" i="0" lang="he-IL">
                <a:solidFill>
                  <a:srgbClr val="111111"/>
                </a:solidFill>
                <a:latin typeface="Rubik"/>
                <a:cs typeface="Rubik"/>
                <a:ea typeface="Rubik"/>
              </a:rPr>
              <a:t>הסבירו את שתי הטענות על פי הפסוקים האלה. (8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א׳–י״ג («שבע בן בכרי»).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שבע בן בכרי, איש בליעל, תוקע בשופר ואומר ״אין לנו חלק בדוד ולא נחלה לנו בבן ישי איש לאהליו ישראל״. ישראל נפרד מדוד ועולה אחריו, ויהודה נשארת צמודה למלך.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י״ד–כ״ו («אבל בית מעכה»).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שבע עובר בכל שבטי ישראל אל אבל בית מעכה, ואנשי יואב צרים על העיר. אישה חכמה קוראת מעל החומה ושואלת ״האתה יואב״. היא מזכירה אמר יאמרו בראשנה שאול ישאלו באבל וכן התמו, כלומר שהעיר ידועה בשלום.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הסבירו את המושג «מילה מנחה» והדגימו אותו משמואל ב כ׳.</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5</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דוד חושב כי מרד שבע בן בכרי מסוכן יותר למלוכה ממרד אבשלום, כי מדובר במרד של איש משבט בנימין ולא במרד של בן המלך באביו. מרד אבשלום, אם היה מצליח, היה ממשיך את שושלת בית דוד. בעוד שמרד שבע בן בכרי אם יצליח, יביא לקטיעת שושלת המלוכה של בית דוד.</a:t>
            </a:r>
          </a:p>
          <a:p>
            <a:pPr algn="r" rtl="1">
              <a:lnSpc>
                <a:spcPts val="2850"/>
              </a:lnSpc>
            </a:pPr>
            <a:r>
              <a:rPr sz="1900" b="0" i="0" lang="he-IL">
                <a:solidFill>
                  <a:srgbClr val="111111"/>
                </a:solidFill>
                <a:latin typeface="Rubik"/>
                <a:cs typeface="Rubik"/>
                <a:ea typeface="Rubik"/>
              </a:rPr>
              <a:t>(2) יואב התערב בדיכוי המרד בגלל נאמנותו לדוד: כי לפי הנאמר בפרק כ', רק לאחר שעמשא איחר את המועד שקבע לו דוד, יואב התערב מחשש שהדבר יפגע בדוד.</a:t>
            </a:r>
          </a:p>
          <a:p>
            <a:pPr algn="r" rtl="1">
              <a:lnSpc>
                <a:spcPts val="2850"/>
              </a:lnSpc>
            </a:pPr>
            <a:r>
              <a:rPr sz="1900" b="0" i="0" lang="he-IL">
                <a:solidFill>
                  <a:srgbClr val="111111"/>
                </a:solidFill>
                <a:latin typeface="Rubik"/>
                <a:cs typeface="Rubik"/>
                <a:ea typeface="Rubik"/>
              </a:rPr>
              <a:t>יואב התערב בשל מניעים אישיים: כי לפי הנאמר בפרק י"ט, דוד מינה את עמשא לשר הצבא שלו ויואב התערב בדיכוי המרד, כדי להשיב לעצמו את תפקיד שר הצבא.</a:t>
            </a:r>
          </a:p>
          <a:p>
            <a:pPr algn="r" rtl="1">
              <a:lnSpc>
                <a:spcPts val="2850"/>
              </a:lnSpc>
            </a:pPr>
            <a:r>
              <a:rPr sz="1900" b="0" i="0" lang="he-IL">
                <a:solidFill>
                  <a:srgbClr val="111111"/>
                </a:solidFill>
                <a:latin typeface="Rubik"/>
                <a:cs typeface="Rubik"/>
                <a:ea typeface="Rubik"/>
              </a:rPr>
              <a:t>פסיכומטרי, בגרות, GMAT | 9635 | WWW.GEVA.CO.IL</a:t>
            </a:r>
          </a:p>
          <a:p>
            <a:pPr algn="r" rtl="1">
              <a:lnSpc>
                <a:spcPts val="2850"/>
              </a:lnSpc>
            </a:pPr>
            <a:r>
              <a:rPr sz="1900" b="0" i="0" lang="he-IL">
                <a:solidFill>
                  <a:srgbClr val="111111"/>
                </a:solidFill>
                <a:latin typeface="Rubik"/>
                <a:cs typeface="Rubik"/>
                <a:ea typeface="Rubik"/>
              </a:rPr>
              <a:t>יואל גבע</a:t>
            </a:r>
          </a:p>
          <a:p>
            <a:pPr algn="r" rtl="1">
              <a:lnSpc>
                <a:spcPts val="2850"/>
              </a:lnSpc>
            </a:pPr>
            <a:r>
              <a:rPr sz="1900" b="0" i="0" lang="he-IL">
                <a:solidFill>
                  <a:srgbClr val="111111"/>
                </a:solidFill>
                <a:latin typeface="Rubik"/>
                <a:cs typeface="Rubik"/>
                <a:ea typeface="Rubik"/>
              </a:rPr>
              <a:t>לא מתפשרים.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מרד שבע בן בכרי – שאלון 1262</dc:title>
  <dc:subject/>
  <dc:creator/>
  <cp:keywords/>
  <dc:description/>
  <cp:lastModifiedBy/>
  <cp:revision>1</cp:revision>
  <dcterms:created xsi:type="dcterms:W3CDTF">2013-01-27T09:14:16Z</dcterms:created>
  <dcterms:modified xsi:type="dcterms:W3CDTF">2013-01-27T09:15:58Z</dcterms:modified>
  <cp:category/>
</cp:coreProperties>
</file>